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2" r:id="rId2"/>
    <p:sldId id="345" r:id="rId3"/>
    <p:sldId id="316" r:id="rId4"/>
    <p:sldId id="325" r:id="rId5"/>
    <p:sldId id="322" r:id="rId6"/>
    <p:sldId id="321" r:id="rId7"/>
    <p:sldId id="324" r:id="rId8"/>
    <p:sldId id="346" r:id="rId9"/>
    <p:sldId id="333" r:id="rId10"/>
    <p:sldId id="347" r:id="rId11"/>
    <p:sldId id="348" r:id="rId12"/>
    <p:sldId id="349" r:id="rId13"/>
    <p:sldId id="338" r:id="rId14"/>
    <p:sldId id="340" r:id="rId15"/>
    <p:sldId id="341" r:id="rId16"/>
    <p:sldId id="343" r:id="rId17"/>
    <p:sldId id="344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99C2"/>
    <a:srgbClr val="269926"/>
    <a:srgbClr val="336B81"/>
    <a:srgbClr val="860000"/>
    <a:srgbClr val="990000"/>
    <a:srgbClr val="0070C0"/>
    <a:srgbClr val="D9958F"/>
    <a:srgbClr val="33CC33"/>
    <a:srgbClr val="FF7C80"/>
    <a:srgbClr val="C4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80" autoAdjust="0"/>
    <p:restoredTop sz="89039" autoAdjust="0"/>
  </p:normalViewPr>
  <p:slideViewPr>
    <p:cSldViewPr snapToGrid="0">
      <p:cViewPr varScale="1">
        <p:scale>
          <a:sx n="107" d="100"/>
          <a:sy n="107" d="100"/>
        </p:scale>
        <p:origin x="75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8\Google%20Drive\papers_current\SoCS2018\presentation\eval_20180504_DynSD-PROBLEM_static_with_DPI-transition_nodeCount=500_miniTamb+Univ+Trans+Eco_FIG_FOR_P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StatSD_vs_DynSD!$J$9</c:f>
              <c:strCache>
                <c:ptCount val="1"/>
                <c:pt idx="0">
                  <c:v>savings wrt. # meas. when solving generalized StatSD (%)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168"/>
              <c:pt idx="9">
                <c:v> M</c:v>
              </c:pt>
              <c:pt idx="30">
                <c:v> U</c:v>
              </c:pt>
              <c:pt idx="51">
                <c:v> T</c:v>
              </c:pt>
              <c:pt idx="72">
                <c:v> E</c:v>
              </c:pt>
              <c:pt idx="94">
                <c:v> M</c:v>
              </c:pt>
              <c:pt idx="115">
                <c:v> U</c:v>
              </c:pt>
              <c:pt idx="136">
                <c:v> T</c:v>
              </c:pt>
              <c:pt idx="157">
                <c:v> E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StatSD_vs_DynSD!$J$10:$J$179</c15:sqref>
                  </c15:fullRef>
                </c:ext>
              </c:extLst>
              <c:f>StatSD_vs_DynSD!$J$10:$J$177</c:f>
              <c:numCache>
                <c:formatCode>General</c:formatCode>
                <c:ptCount val="168"/>
                <c:pt idx="0">
                  <c:v>12.5</c:v>
                </c:pt>
                <c:pt idx="1">
                  <c:v>0</c:v>
                </c:pt>
                <c:pt idx="2">
                  <c:v>0</c:v>
                </c:pt>
                <c:pt idx="3">
                  <c:v>33.333333333333329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25</c:v>
                </c:pt>
                <c:pt idx="8">
                  <c:v>0</c:v>
                </c:pt>
                <c:pt idx="9">
                  <c:v>38.461538461538467</c:v>
                </c:pt>
                <c:pt idx="10">
                  <c:v>0</c:v>
                </c:pt>
                <c:pt idx="11">
                  <c:v>0</c:v>
                </c:pt>
                <c:pt idx="12">
                  <c:v>7.6923076923076925</c:v>
                </c:pt>
                <c:pt idx="13">
                  <c:v>12.5</c:v>
                </c:pt>
                <c:pt idx="14">
                  <c:v>14.285714285714285</c:v>
                </c:pt>
                <c:pt idx="15">
                  <c:v>0</c:v>
                </c:pt>
                <c:pt idx="16">
                  <c:v>38.461538461538467</c:v>
                </c:pt>
                <c:pt idx="17">
                  <c:v>20</c:v>
                </c:pt>
                <c:pt idx="18">
                  <c:v>22.222222222222221</c:v>
                </c:pt>
                <c:pt idx="19">
                  <c:v>22.222222222222221</c:v>
                </c:pt>
                <c:pt idx="21">
                  <c:v>42.857142857142854</c:v>
                </c:pt>
                <c:pt idx="22">
                  <c:v>26.666666666666668</c:v>
                </c:pt>
                <c:pt idx="23">
                  <c:v>45.454545454545453</c:v>
                </c:pt>
                <c:pt idx="24">
                  <c:v>50</c:v>
                </c:pt>
                <c:pt idx="25">
                  <c:v>45.454545454545453</c:v>
                </c:pt>
                <c:pt idx="26">
                  <c:v>0</c:v>
                </c:pt>
                <c:pt idx="27">
                  <c:v>31.25</c:v>
                </c:pt>
                <c:pt idx="28">
                  <c:v>44.444444444444443</c:v>
                </c:pt>
                <c:pt idx="29">
                  <c:v>46.153846153846153</c:v>
                </c:pt>
                <c:pt idx="30">
                  <c:v>35.294117647058826</c:v>
                </c:pt>
                <c:pt idx="31">
                  <c:v>45.454545454545453</c:v>
                </c:pt>
                <c:pt idx="32">
                  <c:v>43.75</c:v>
                </c:pt>
                <c:pt idx="33">
                  <c:v>42.857142857142854</c:v>
                </c:pt>
                <c:pt idx="34">
                  <c:v>11.111111111111111</c:v>
                </c:pt>
                <c:pt idx="35">
                  <c:v>16.666666666666664</c:v>
                </c:pt>
                <c:pt idx="36">
                  <c:v>14.285714285714285</c:v>
                </c:pt>
                <c:pt idx="37">
                  <c:v>23.076923076923077</c:v>
                </c:pt>
                <c:pt idx="38">
                  <c:v>20</c:v>
                </c:pt>
                <c:pt idx="39">
                  <c:v>26.666666666666668</c:v>
                </c:pt>
                <c:pt idx="40">
                  <c:v>27.27272727272727</c:v>
                </c:pt>
                <c:pt idx="42">
                  <c:v>0</c:v>
                </c:pt>
                <c:pt idx="43">
                  <c:v>0</c:v>
                </c:pt>
                <c:pt idx="44">
                  <c:v>23.076923076923077</c:v>
                </c:pt>
                <c:pt idx="45">
                  <c:v>11.111111111111111</c:v>
                </c:pt>
                <c:pt idx="46">
                  <c:v>25</c:v>
                </c:pt>
                <c:pt idx="47">
                  <c:v>6.666666666666667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16.666666666666664</c:v>
                </c:pt>
                <c:pt idx="52">
                  <c:v>18.75</c:v>
                </c:pt>
                <c:pt idx="53">
                  <c:v>22.222222222222221</c:v>
                </c:pt>
                <c:pt idx="54">
                  <c:v>-11.111111111111111</c:v>
                </c:pt>
                <c:pt idx="55">
                  <c:v>20</c:v>
                </c:pt>
                <c:pt idx="56">
                  <c:v>20</c:v>
                </c:pt>
                <c:pt idx="57">
                  <c:v>27.27272727272727</c:v>
                </c:pt>
                <c:pt idx="58">
                  <c:v>7.6923076923076925</c:v>
                </c:pt>
                <c:pt idx="59">
                  <c:v>0</c:v>
                </c:pt>
                <c:pt idx="60">
                  <c:v>0</c:v>
                </c:pt>
                <c:pt idx="61">
                  <c:v>42.105263157894733</c:v>
                </c:pt>
                <c:pt idx="63">
                  <c:v>41.666666666666671</c:v>
                </c:pt>
                <c:pt idx="64">
                  <c:v>18.181818181818183</c:v>
                </c:pt>
                <c:pt idx="65">
                  <c:v>10</c:v>
                </c:pt>
                <c:pt idx="66">
                  <c:v>25</c:v>
                </c:pt>
                <c:pt idx="67">
                  <c:v>33.333333333333329</c:v>
                </c:pt>
                <c:pt idx="68">
                  <c:v>38.461538461538467</c:v>
                </c:pt>
                <c:pt idx="69">
                  <c:v>30.76923076923077</c:v>
                </c:pt>
                <c:pt idx="70">
                  <c:v>35.714285714285715</c:v>
                </c:pt>
                <c:pt idx="71">
                  <c:v>43.75</c:v>
                </c:pt>
                <c:pt idx="72">
                  <c:v>65</c:v>
                </c:pt>
                <c:pt idx="73">
                  <c:v>0</c:v>
                </c:pt>
                <c:pt idx="74">
                  <c:v>29.166666666666668</c:v>
                </c:pt>
                <c:pt idx="75">
                  <c:v>57.142857142857139</c:v>
                </c:pt>
                <c:pt idx="76">
                  <c:v>7.1428571428571423</c:v>
                </c:pt>
                <c:pt idx="77">
                  <c:v>21.428571428571427</c:v>
                </c:pt>
                <c:pt idx="78">
                  <c:v>29.166666666666668</c:v>
                </c:pt>
                <c:pt idx="79">
                  <c:v>11.111111111111111</c:v>
                </c:pt>
                <c:pt idx="80">
                  <c:v>42.857142857142854</c:v>
                </c:pt>
                <c:pt idx="81">
                  <c:v>14.285714285714285</c:v>
                </c:pt>
                <c:pt idx="82">
                  <c:v>16.666666666666664</c:v>
                </c:pt>
                <c:pt idx="85">
                  <c:v>-14.285714285714285</c:v>
                </c:pt>
                <c:pt idx="86">
                  <c:v>-14.285714285714285</c:v>
                </c:pt>
                <c:pt idx="87">
                  <c:v>20</c:v>
                </c:pt>
                <c:pt idx="88">
                  <c:v>18.181818181818183</c:v>
                </c:pt>
                <c:pt idx="89">
                  <c:v>0</c:v>
                </c:pt>
                <c:pt idx="90">
                  <c:v>38.461538461538467</c:v>
                </c:pt>
                <c:pt idx="91">
                  <c:v>14.285714285714285</c:v>
                </c:pt>
                <c:pt idx="92">
                  <c:v>0</c:v>
                </c:pt>
                <c:pt idx="93">
                  <c:v>0</c:v>
                </c:pt>
                <c:pt idx="94">
                  <c:v>33.333333333333329</c:v>
                </c:pt>
                <c:pt idx="95">
                  <c:v>30</c:v>
                </c:pt>
                <c:pt idx="96">
                  <c:v>0</c:v>
                </c:pt>
                <c:pt idx="97">
                  <c:v>25</c:v>
                </c:pt>
                <c:pt idx="98">
                  <c:v>0</c:v>
                </c:pt>
                <c:pt idx="99">
                  <c:v>14.285714285714285</c:v>
                </c:pt>
                <c:pt idx="100">
                  <c:v>8.3333333333333321</c:v>
                </c:pt>
                <c:pt idx="101">
                  <c:v>38.461538461538467</c:v>
                </c:pt>
                <c:pt idx="102">
                  <c:v>20</c:v>
                </c:pt>
                <c:pt idx="103">
                  <c:v>0</c:v>
                </c:pt>
                <c:pt idx="104">
                  <c:v>14.285714285714285</c:v>
                </c:pt>
                <c:pt idx="106">
                  <c:v>65.217391304347828</c:v>
                </c:pt>
                <c:pt idx="107">
                  <c:v>36.363636363636367</c:v>
                </c:pt>
                <c:pt idx="108">
                  <c:v>35</c:v>
                </c:pt>
                <c:pt idx="109">
                  <c:v>0</c:v>
                </c:pt>
                <c:pt idx="110">
                  <c:v>30.76923076923077</c:v>
                </c:pt>
                <c:pt idx="111">
                  <c:v>33.333333333333329</c:v>
                </c:pt>
                <c:pt idx="112">
                  <c:v>31.25</c:v>
                </c:pt>
                <c:pt idx="113">
                  <c:v>0</c:v>
                </c:pt>
                <c:pt idx="114">
                  <c:v>20</c:v>
                </c:pt>
                <c:pt idx="115">
                  <c:v>42.857142857142854</c:v>
                </c:pt>
                <c:pt idx="116">
                  <c:v>6.666666666666667</c:v>
                </c:pt>
                <c:pt idx="117">
                  <c:v>0</c:v>
                </c:pt>
                <c:pt idx="118">
                  <c:v>20</c:v>
                </c:pt>
                <c:pt idx="119">
                  <c:v>12.5</c:v>
                </c:pt>
                <c:pt idx="120">
                  <c:v>35.714285714285715</c:v>
                </c:pt>
                <c:pt idx="121">
                  <c:v>50</c:v>
                </c:pt>
                <c:pt idx="122">
                  <c:v>31.578947368421051</c:v>
                </c:pt>
                <c:pt idx="123">
                  <c:v>37.5</c:v>
                </c:pt>
                <c:pt idx="124">
                  <c:v>53.846153846153847</c:v>
                </c:pt>
                <c:pt idx="125">
                  <c:v>50</c:v>
                </c:pt>
                <c:pt idx="127">
                  <c:v>27.777777777777779</c:v>
                </c:pt>
                <c:pt idx="128">
                  <c:v>22.222222222222221</c:v>
                </c:pt>
                <c:pt idx="129">
                  <c:v>29.411764705882355</c:v>
                </c:pt>
                <c:pt idx="130">
                  <c:v>26.923076923076923</c:v>
                </c:pt>
                <c:pt idx="131">
                  <c:v>9.0909090909090917</c:v>
                </c:pt>
                <c:pt idx="132">
                  <c:v>0</c:v>
                </c:pt>
                <c:pt idx="133">
                  <c:v>18.75</c:v>
                </c:pt>
                <c:pt idx="134">
                  <c:v>4.7619047619047619</c:v>
                </c:pt>
                <c:pt idx="135">
                  <c:v>28.571428571428569</c:v>
                </c:pt>
                <c:pt idx="136">
                  <c:v>33.333333333333329</c:v>
                </c:pt>
                <c:pt idx="137">
                  <c:v>7.1428571428571423</c:v>
                </c:pt>
                <c:pt idx="138">
                  <c:v>-8.3333333333333321</c:v>
                </c:pt>
                <c:pt idx="139">
                  <c:v>-15.384615384615385</c:v>
                </c:pt>
                <c:pt idx="140">
                  <c:v>20</c:v>
                </c:pt>
                <c:pt idx="141">
                  <c:v>15.384615384615385</c:v>
                </c:pt>
                <c:pt idx="142">
                  <c:v>8.3333333333333321</c:v>
                </c:pt>
                <c:pt idx="143">
                  <c:v>33.333333333333329</c:v>
                </c:pt>
                <c:pt idx="144">
                  <c:v>36.363636363636367</c:v>
                </c:pt>
                <c:pt idx="145">
                  <c:v>24</c:v>
                </c:pt>
                <c:pt idx="146">
                  <c:v>0</c:v>
                </c:pt>
                <c:pt idx="148">
                  <c:v>44.444444444444443</c:v>
                </c:pt>
                <c:pt idx="149">
                  <c:v>6.666666666666667</c:v>
                </c:pt>
                <c:pt idx="150">
                  <c:v>0</c:v>
                </c:pt>
                <c:pt idx="151">
                  <c:v>0</c:v>
                </c:pt>
                <c:pt idx="152">
                  <c:v>18.75</c:v>
                </c:pt>
                <c:pt idx="153">
                  <c:v>40</c:v>
                </c:pt>
                <c:pt idx="154">
                  <c:v>27.27272727272727</c:v>
                </c:pt>
                <c:pt idx="155">
                  <c:v>41.17647058823529</c:v>
                </c:pt>
                <c:pt idx="156">
                  <c:v>0</c:v>
                </c:pt>
                <c:pt idx="157">
                  <c:v>0</c:v>
                </c:pt>
                <c:pt idx="158">
                  <c:v>30.76923076923077</c:v>
                </c:pt>
                <c:pt idx="159">
                  <c:v>30.76923076923077</c:v>
                </c:pt>
                <c:pt idx="160">
                  <c:v>38.095238095238095</c:v>
                </c:pt>
                <c:pt idx="161">
                  <c:v>14.285714285714285</c:v>
                </c:pt>
                <c:pt idx="162">
                  <c:v>16.666666666666664</c:v>
                </c:pt>
                <c:pt idx="163">
                  <c:v>10</c:v>
                </c:pt>
                <c:pt idx="164">
                  <c:v>14.285714285714285</c:v>
                </c:pt>
                <c:pt idx="165">
                  <c:v>47.619047619047613</c:v>
                </c:pt>
                <c:pt idx="166">
                  <c:v>23.076923076923077</c:v>
                </c:pt>
                <c:pt idx="167">
                  <c:v>23.076923076923077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6398856"/>
        <c:axId val="356399248"/>
      </c:barChart>
      <c:lineChart>
        <c:grouping val="standard"/>
        <c:varyColors val="0"/>
        <c:ser>
          <c:idx val="0"/>
          <c:order val="0"/>
          <c:tx>
            <c:strRef>
              <c:f>StatSD_vs_DynSD!$F$8:$F$9</c:f>
              <c:strCache>
                <c:ptCount val="2"/>
                <c:pt idx="0">
                  <c:v># meas.</c:v>
                </c:pt>
                <c:pt idx="1">
                  <c:v>generalized StatSD</c:v>
                </c:pt>
              </c:strCache>
            </c:strRef>
          </c:tx>
          <c:spPr>
            <a:ln w="12700" cap="rnd">
              <a:solidFill>
                <a:srgbClr val="4699C2"/>
              </a:solidFill>
              <a:round/>
            </a:ln>
            <a:effectLst/>
          </c:spPr>
          <c:marker>
            <c:symbol val="none"/>
          </c:marker>
          <c:cat>
            <c:multiLvlStrRef>
              <c:extLst>
                <c:ext xmlns:c15="http://schemas.microsoft.com/office/drawing/2012/chart" uri="{02D57815-91ED-43cb-92C2-25804820EDAC}">
                  <c15:fullRef>
                    <c15:sqref>StatSD_vs_DynSD!$D$10:$E$179</c15:sqref>
                  </c15:fullRef>
                </c:ext>
              </c:extLst>
              <c:f>StatSD_vs_DynSD!$D$10:$E$177</c:f>
              <c:multiLvlStrCache>
                <c:ptCount val="168"/>
                <c:lvl>
                  <c:pt idx="9">
                    <c:v>M</c:v>
                  </c:pt>
                  <c:pt idx="30">
                    <c:v>U</c:v>
                  </c:pt>
                  <c:pt idx="51">
                    <c:v>T</c:v>
                  </c:pt>
                  <c:pt idx="72">
                    <c:v>E</c:v>
                  </c:pt>
                  <c:pt idx="94">
                    <c:v>M</c:v>
                  </c:pt>
                  <c:pt idx="115">
                    <c:v>U</c:v>
                  </c:pt>
                  <c:pt idx="136">
                    <c:v>T</c:v>
                  </c:pt>
                  <c:pt idx="157">
                    <c:v>E</c:v>
                  </c:pt>
                </c:lvl>
                <c:lvl/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StatSD_vs_DynSD!$F$10:$F$179</c15:sqref>
                  </c15:fullRef>
                </c:ext>
              </c:extLst>
              <c:f>StatSD_vs_DynSD!$F$10:$F$177</c:f>
              <c:numCache>
                <c:formatCode>General</c:formatCode>
                <c:ptCount val="168"/>
                <c:pt idx="0">
                  <c:v>7</c:v>
                </c:pt>
                <c:pt idx="1">
                  <c:v>3</c:v>
                </c:pt>
                <c:pt idx="2">
                  <c:v>4</c:v>
                </c:pt>
                <c:pt idx="3">
                  <c:v>8</c:v>
                </c:pt>
                <c:pt idx="4">
                  <c:v>9</c:v>
                </c:pt>
                <c:pt idx="5">
                  <c:v>7</c:v>
                </c:pt>
                <c:pt idx="6">
                  <c:v>8</c:v>
                </c:pt>
                <c:pt idx="7">
                  <c:v>6</c:v>
                </c:pt>
                <c:pt idx="8">
                  <c:v>5</c:v>
                </c:pt>
                <c:pt idx="9">
                  <c:v>8</c:v>
                </c:pt>
                <c:pt idx="10">
                  <c:v>6</c:v>
                </c:pt>
                <c:pt idx="11">
                  <c:v>3</c:v>
                </c:pt>
                <c:pt idx="12">
                  <c:v>12</c:v>
                </c:pt>
                <c:pt idx="13">
                  <c:v>7</c:v>
                </c:pt>
                <c:pt idx="14">
                  <c:v>6</c:v>
                </c:pt>
                <c:pt idx="15">
                  <c:v>5</c:v>
                </c:pt>
                <c:pt idx="16">
                  <c:v>8</c:v>
                </c:pt>
                <c:pt idx="17">
                  <c:v>8</c:v>
                </c:pt>
                <c:pt idx="18">
                  <c:v>7</c:v>
                </c:pt>
                <c:pt idx="19">
                  <c:v>7</c:v>
                </c:pt>
                <c:pt idx="21">
                  <c:v>8</c:v>
                </c:pt>
                <c:pt idx="22">
                  <c:v>11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5</c:v>
                </c:pt>
                <c:pt idx="27">
                  <c:v>11</c:v>
                </c:pt>
                <c:pt idx="28">
                  <c:v>5</c:v>
                </c:pt>
                <c:pt idx="29">
                  <c:v>7</c:v>
                </c:pt>
                <c:pt idx="30">
                  <c:v>11</c:v>
                </c:pt>
                <c:pt idx="31">
                  <c:v>6</c:v>
                </c:pt>
                <c:pt idx="32">
                  <c:v>9</c:v>
                </c:pt>
                <c:pt idx="33">
                  <c:v>8</c:v>
                </c:pt>
                <c:pt idx="34">
                  <c:v>8</c:v>
                </c:pt>
                <c:pt idx="35">
                  <c:v>5</c:v>
                </c:pt>
                <c:pt idx="36">
                  <c:v>12</c:v>
                </c:pt>
                <c:pt idx="37">
                  <c:v>10</c:v>
                </c:pt>
                <c:pt idx="38">
                  <c:v>4</c:v>
                </c:pt>
                <c:pt idx="39">
                  <c:v>11</c:v>
                </c:pt>
                <c:pt idx="40">
                  <c:v>8</c:v>
                </c:pt>
                <c:pt idx="42">
                  <c:v>7</c:v>
                </c:pt>
                <c:pt idx="43">
                  <c:v>11</c:v>
                </c:pt>
                <c:pt idx="44">
                  <c:v>10</c:v>
                </c:pt>
                <c:pt idx="45">
                  <c:v>8</c:v>
                </c:pt>
                <c:pt idx="46">
                  <c:v>6</c:v>
                </c:pt>
                <c:pt idx="47">
                  <c:v>14</c:v>
                </c:pt>
                <c:pt idx="48">
                  <c:v>8</c:v>
                </c:pt>
                <c:pt idx="49">
                  <c:v>8</c:v>
                </c:pt>
                <c:pt idx="50">
                  <c:v>4</c:v>
                </c:pt>
                <c:pt idx="51">
                  <c:v>5</c:v>
                </c:pt>
                <c:pt idx="52">
                  <c:v>13</c:v>
                </c:pt>
                <c:pt idx="53">
                  <c:v>7</c:v>
                </c:pt>
                <c:pt idx="54">
                  <c:v>10</c:v>
                </c:pt>
                <c:pt idx="55">
                  <c:v>8</c:v>
                </c:pt>
                <c:pt idx="56">
                  <c:v>8</c:v>
                </c:pt>
                <c:pt idx="57">
                  <c:v>8</c:v>
                </c:pt>
                <c:pt idx="58">
                  <c:v>12</c:v>
                </c:pt>
                <c:pt idx="59">
                  <c:v>4</c:v>
                </c:pt>
                <c:pt idx="60">
                  <c:v>7</c:v>
                </c:pt>
                <c:pt idx="61">
                  <c:v>11</c:v>
                </c:pt>
                <c:pt idx="63">
                  <c:v>14</c:v>
                </c:pt>
                <c:pt idx="64">
                  <c:v>9</c:v>
                </c:pt>
                <c:pt idx="65">
                  <c:v>9</c:v>
                </c:pt>
                <c:pt idx="66">
                  <c:v>12</c:v>
                </c:pt>
                <c:pt idx="67">
                  <c:v>8</c:v>
                </c:pt>
                <c:pt idx="68">
                  <c:v>8</c:v>
                </c:pt>
                <c:pt idx="69">
                  <c:v>9</c:v>
                </c:pt>
                <c:pt idx="70">
                  <c:v>9</c:v>
                </c:pt>
                <c:pt idx="71">
                  <c:v>9</c:v>
                </c:pt>
                <c:pt idx="72">
                  <c:v>7</c:v>
                </c:pt>
                <c:pt idx="73">
                  <c:v>5</c:v>
                </c:pt>
                <c:pt idx="74">
                  <c:v>17</c:v>
                </c:pt>
                <c:pt idx="75">
                  <c:v>9</c:v>
                </c:pt>
                <c:pt idx="76">
                  <c:v>13</c:v>
                </c:pt>
                <c:pt idx="77">
                  <c:v>11</c:v>
                </c:pt>
                <c:pt idx="78">
                  <c:v>17</c:v>
                </c:pt>
                <c:pt idx="79">
                  <c:v>8</c:v>
                </c:pt>
                <c:pt idx="80">
                  <c:v>8</c:v>
                </c:pt>
                <c:pt idx="81">
                  <c:v>6</c:v>
                </c:pt>
                <c:pt idx="82">
                  <c:v>10</c:v>
                </c:pt>
                <c:pt idx="85">
                  <c:v>8</c:v>
                </c:pt>
                <c:pt idx="86">
                  <c:v>8</c:v>
                </c:pt>
                <c:pt idx="87">
                  <c:v>8</c:v>
                </c:pt>
                <c:pt idx="88">
                  <c:v>9</c:v>
                </c:pt>
                <c:pt idx="89">
                  <c:v>6</c:v>
                </c:pt>
                <c:pt idx="90">
                  <c:v>8</c:v>
                </c:pt>
                <c:pt idx="91">
                  <c:v>6</c:v>
                </c:pt>
                <c:pt idx="92">
                  <c:v>9</c:v>
                </c:pt>
                <c:pt idx="93">
                  <c:v>5</c:v>
                </c:pt>
                <c:pt idx="94">
                  <c:v>6</c:v>
                </c:pt>
                <c:pt idx="95">
                  <c:v>7</c:v>
                </c:pt>
                <c:pt idx="96">
                  <c:v>3</c:v>
                </c:pt>
                <c:pt idx="97">
                  <c:v>6</c:v>
                </c:pt>
                <c:pt idx="98">
                  <c:v>10</c:v>
                </c:pt>
                <c:pt idx="99">
                  <c:v>6</c:v>
                </c:pt>
                <c:pt idx="100">
                  <c:v>11</c:v>
                </c:pt>
                <c:pt idx="101">
                  <c:v>8</c:v>
                </c:pt>
                <c:pt idx="102">
                  <c:v>8</c:v>
                </c:pt>
                <c:pt idx="103">
                  <c:v>13</c:v>
                </c:pt>
                <c:pt idx="104">
                  <c:v>6</c:v>
                </c:pt>
                <c:pt idx="106">
                  <c:v>8</c:v>
                </c:pt>
                <c:pt idx="107">
                  <c:v>7</c:v>
                </c:pt>
                <c:pt idx="108">
                  <c:v>13</c:v>
                </c:pt>
                <c:pt idx="109">
                  <c:v>5</c:v>
                </c:pt>
                <c:pt idx="110">
                  <c:v>9</c:v>
                </c:pt>
                <c:pt idx="111">
                  <c:v>12</c:v>
                </c:pt>
                <c:pt idx="112">
                  <c:v>11</c:v>
                </c:pt>
                <c:pt idx="113">
                  <c:v>9</c:v>
                </c:pt>
                <c:pt idx="114">
                  <c:v>4</c:v>
                </c:pt>
                <c:pt idx="115">
                  <c:v>4</c:v>
                </c:pt>
                <c:pt idx="116">
                  <c:v>14</c:v>
                </c:pt>
                <c:pt idx="117">
                  <c:v>6</c:v>
                </c:pt>
                <c:pt idx="118">
                  <c:v>8</c:v>
                </c:pt>
                <c:pt idx="119">
                  <c:v>7</c:v>
                </c:pt>
                <c:pt idx="120">
                  <c:v>9</c:v>
                </c:pt>
                <c:pt idx="121">
                  <c:v>11</c:v>
                </c:pt>
                <c:pt idx="122">
                  <c:v>13</c:v>
                </c:pt>
                <c:pt idx="123">
                  <c:v>5</c:v>
                </c:pt>
                <c:pt idx="124">
                  <c:v>6</c:v>
                </c:pt>
                <c:pt idx="125">
                  <c:v>7</c:v>
                </c:pt>
                <c:pt idx="127">
                  <c:v>13</c:v>
                </c:pt>
                <c:pt idx="128">
                  <c:v>14</c:v>
                </c:pt>
                <c:pt idx="129">
                  <c:v>12</c:v>
                </c:pt>
                <c:pt idx="130">
                  <c:v>19</c:v>
                </c:pt>
                <c:pt idx="131">
                  <c:v>10</c:v>
                </c:pt>
                <c:pt idx="132">
                  <c:v>11</c:v>
                </c:pt>
                <c:pt idx="133">
                  <c:v>13</c:v>
                </c:pt>
                <c:pt idx="134">
                  <c:v>20</c:v>
                </c:pt>
                <c:pt idx="135">
                  <c:v>15</c:v>
                </c:pt>
                <c:pt idx="136">
                  <c:v>12</c:v>
                </c:pt>
                <c:pt idx="137">
                  <c:v>13</c:v>
                </c:pt>
                <c:pt idx="138">
                  <c:v>13</c:v>
                </c:pt>
                <c:pt idx="139">
                  <c:v>15</c:v>
                </c:pt>
                <c:pt idx="140">
                  <c:v>8</c:v>
                </c:pt>
                <c:pt idx="141">
                  <c:v>11</c:v>
                </c:pt>
                <c:pt idx="142">
                  <c:v>11</c:v>
                </c:pt>
                <c:pt idx="143">
                  <c:v>18</c:v>
                </c:pt>
                <c:pt idx="144">
                  <c:v>14</c:v>
                </c:pt>
                <c:pt idx="145">
                  <c:v>19</c:v>
                </c:pt>
                <c:pt idx="146">
                  <c:v>5</c:v>
                </c:pt>
                <c:pt idx="148">
                  <c:v>10</c:v>
                </c:pt>
                <c:pt idx="149">
                  <c:v>14</c:v>
                </c:pt>
                <c:pt idx="150">
                  <c:v>4</c:v>
                </c:pt>
                <c:pt idx="151">
                  <c:v>5</c:v>
                </c:pt>
                <c:pt idx="152">
                  <c:v>13</c:v>
                </c:pt>
                <c:pt idx="153">
                  <c:v>6</c:v>
                </c:pt>
                <c:pt idx="154">
                  <c:v>8</c:v>
                </c:pt>
                <c:pt idx="155">
                  <c:v>10</c:v>
                </c:pt>
                <c:pt idx="156">
                  <c:v>10</c:v>
                </c:pt>
                <c:pt idx="157">
                  <c:v>6</c:v>
                </c:pt>
                <c:pt idx="158">
                  <c:v>9</c:v>
                </c:pt>
                <c:pt idx="159">
                  <c:v>9</c:v>
                </c:pt>
                <c:pt idx="160">
                  <c:v>13</c:v>
                </c:pt>
                <c:pt idx="161">
                  <c:v>6</c:v>
                </c:pt>
                <c:pt idx="162">
                  <c:v>10</c:v>
                </c:pt>
                <c:pt idx="163">
                  <c:v>9</c:v>
                </c:pt>
                <c:pt idx="164">
                  <c:v>6</c:v>
                </c:pt>
                <c:pt idx="165">
                  <c:v>11</c:v>
                </c:pt>
                <c:pt idx="166">
                  <c:v>10</c:v>
                </c:pt>
                <c:pt idx="167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StatSD_vs_DynSD!$G$8:$G$9</c:f>
              <c:strCache>
                <c:ptCount val="2"/>
                <c:pt idx="0">
                  <c:v># meas.</c:v>
                </c:pt>
                <c:pt idx="1">
                  <c:v>DynSD</c:v>
                </c:pt>
              </c:strCache>
            </c:strRef>
          </c:tx>
          <c:spPr>
            <a:ln w="1270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multiLvlStrRef>
              <c:extLst>
                <c:ext xmlns:c15="http://schemas.microsoft.com/office/drawing/2012/chart" uri="{02D57815-91ED-43cb-92C2-25804820EDAC}">
                  <c15:fullRef>
                    <c15:sqref>StatSD_vs_DynSD!$D$10:$E$179</c15:sqref>
                  </c15:fullRef>
                </c:ext>
              </c:extLst>
              <c:f>StatSD_vs_DynSD!$D$10:$E$177</c:f>
              <c:multiLvlStrCache>
                <c:ptCount val="168"/>
                <c:lvl>
                  <c:pt idx="9">
                    <c:v>M</c:v>
                  </c:pt>
                  <c:pt idx="30">
                    <c:v>U</c:v>
                  </c:pt>
                  <c:pt idx="51">
                    <c:v>T</c:v>
                  </c:pt>
                  <c:pt idx="72">
                    <c:v>E</c:v>
                  </c:pt>
                  <c:pt idx="94">
                    <c:v>M</c:v>
                  </c:pt>
                  <c:pt idx="115">
                    <c:v>U</c:v>
                  </c:pt>
                  <c:pt idx="136">
                    <c:v>T</c:v>
                  </c:pt>
                  <c:pt idx="157">
                    <c:v>E</c:v>
                  </c:pt>
                </c:lvl>
                <c:lvl/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StatSD_vs_DynSD!$G$10:$G$179</c15:sqref>
                  </c15:fullRef>
                </c:ext>
              </c:extLst>
              <c:f>StatSD_vs_DynSD!$G$10:$G$177</c:f>
              <c:numCache>
                <c:formatCode>General</c:formatCode>
                <c:ptCount val="168"/>
                <c:pt idx="0">
                  <c:v>8</c:v>
                </c:pt>
                <c:pt idx="1">
                  <c:v>3</c:v>
                </c:pt>
                <c:pt idx="2">
                  <c:v>4</c:v>
                </c:pt>
                <c:pt idx="3">
                  <c:v>12</c:v>
                </c:pt>
                <c:pt idx="4">
                  <c:v>9</c:v>
                </c:pt>
                <c:pt idx="5">
                  <c:v>7</c:v>
                </c:pt>
                <c:pt idx="6">
                  <c:v>8</c:v>
                </c:pt>
                <c:pt idx="7">
                  <c:v>8</c:v>
                </c:pt>
                <c:pt idx="8">
                  <c:v>5</c:v>
                </c:pt>
                <c:pt idx="9">
                  <c:v>13</c:v>
                </c:pt>
                <c:pt idx="10">
                  <c:v>6</c:v>
                </c:pt>
                <c:pt idx="11">
                  <c:v>3</c:v>
                </c:pt>
                <c:pt idx="12">
                  <c:v>13</c:v>
                </c:pt>
                <c:pt idx="13">
                  <c:v>8</c:v>
                </c:pt>
                <c:pt idx="14">
                  <c:v>7</c:v>
                </c:pt>
                <c:pt idx="15">
                  <c:v>5</c:v>
                </c:pt>
                <c:pt idx="16">
                  <c:v>13</c:v>
                </c:pt>
                <c:pt idx="17">
                  <c:v>10</c:v>
                </c:pt>
                <c:pt idx="18">
                  <c:v>9</c:v>
                </c:pt>
                <c:pt idx="19">
                  <c:v>9</c:v>
                </c:pt>
                <c:pt idx="21">
                  <c:v>14</c:v>
                </c:pt>
                <c:pt idx="22">
                  <c:v>15</c:v>
                </c:pt>
                <c:pt idx="23">
                  <c:v>11</c:v>
                </c:pt>
                <c:pt idx="24">
                  <c:v>12</c:v>
                </c:pt>
                <c:pt idx="25">
                  <c:v>11</c:v>
                </c:pt>
                <c:pt idx="26">
                  <c:v>5</c:v>
                </c:pt>
                <c:pt idx="27">
                  <c:v>16</c:v>
                </c:pt>
                <c:pt idx="28">
                  <c:v>9</c:v>
                </c:pt>
                <c:pt idx="29">
                  <c:v>13</c:v>
                </c:pt>
                <c:pt idx="30">
                  <c:v>17</c:v>
                </c:pt>
                <c:pt idx="31">
                  <c:v>11</c:v>
                </c:pt>
                <c:pt idx="32">
                  <c:v>16</c:v>
                </c:pt>
                <c:pt idx="33">
                  <c:v>14</c:v>
                </c:pt>
                <c:pt idx="34">
                  <c:v>9</c:v>
                </c:pt>
                <c:pt idx="35">
                  <c:v>6</c:v>
                </c:pt>
                <c:pt idx="36">
                  <c:v>14</c:v>
                </c:pt>
                <c:pt idx="37">
                  <c:v>13</c:v>
                </c:pt>
                <c:pt idx="38">
                  <c:v>5</c:v>
                </c:pt>
                <c:pt idx="39">
                  <c:v>15</c:v>
                </c:pt>
                <c:pt idx="40">
                  <c:v>11</c:v>
                </c:pt>
                <c:pt idx="42">
                  <c:v>7</c:v>
                </c:pt>
                <c:pt idx="43">
                  <c:v>11</c:v>
                </c:pt>
                <c:pt idx="44">
                  <c:v>13</c:v>
                </c:pt>
                <c:pt idx="45">
                  <c:v>9</c:v>
                </c:pt>
                <c:pt idx="46">
                  <c:v>8</c:v>
                </c:pt>
                <c:pt idx="47">
                  <c:v>15</c:v>
                </c:pt>
                <c:pt idx="48">
                  <c:v>8</c:v>
                </c:pt>
                <c:pt idx="49">
                  <c:v>8</c:v>
                </c:pt>
                <c:pt idx="50">
                  <c:v>4</c:v>
                </c:pt>
                <c:pt idx="51">
                  <c:v>6</c:v>
                </c:pt>
                <c:pt idx="52">
                  <c:v>16</c:v>
                </c:pt>
                <c:pt idx="53">
                  <c:v>9</c:v>
                </c:pt>
                <c:pt idx="54">
                  <c:v>9</c:v>
                </c:pt>
                <c:pt idx="55">
                  <c:v>10</c:v>
                </c:pt>
                <c:pt idx="56">
                  <c:v>10</c:v>
                </c:pt>
                <c:pt idx="57">
                  <c:v>11</c:v>
                </c:pt>
                <c:pt idx="58">
                  <c:v>13</c:v>
                </c:pt>
                <c:pt idx="59">
                  <c:v>4</c:v>
                </c:pt>
                <c:pt idx="60">
                  <c:v>7</c:v>
                </c:pt>
                <c:pt idx="61">
                  <c:v>19</c:v>
                </c:pt>
                <c:pt idx="63">
                  <c:v>24</c:v>
                </c:pt>
                <c:pt idx="64">
                  <c:v>11</c:v>
                </c:pt>
                <c:pt idx="65">
                  <c:v>10</c:v>
                </c:pt>
                <c:pt idx="66">
                  <c:v>16</c:v>
                </c:pt>
                <c:pt idx="67">
                  <c:v>12</c:v>
                </c:pt>
                <c:pt idx="68">
                  <c:v>13</c:v>
                </c:pt>
                <c:pt idx="69">
                  <c:v>13</c:v>
                </c:pt>
                <c:pt idx="70">
                  <c:v>14</c:v>
                </c:pt>
                <c:pt idx="71">
                  <c:v>16</c:v>
                </c:pt>
                <c:pt idx="72">
                  <c:v>20</c:v>
                </c:pt>
                <c:pt idx="73">
                  <c:v>5</c:v>
                </c:pt>
                <c:pt idx="74">
                  <c:v>24</c:v>
                </c:pt>
                <c:pt idx="75">
                  <c:v>21</c:v>
                </c:pt>
                <c:pt idx="76">
                  <c:v>14</c:v>
                </c:pt>
                <c:pt idx="77">
                  <c:v>14</c:v>
                </c:pt>
                <c:pt idx="78">
                  <c:v>24</c:v>
                </c:pt>
                <c:pt idx="79">
                  <c:v>9</c:v>
                </c:pt>
                <c:pt idx="80">
                  <c:v>14</c:v>
                </c:pt>
                <c:pt idx="81">
                  <c:v>7</c:v>
                </c:pt>
                <c:pt idx="82">
                  <c:v>12</c:v>
                </c:pt>
                <c:pt idx="85">
                  <c:v>7</c:v>
                </c:pt>
                <c:pt idx="86">
                  <c:v>7</c:v>
                </c:pt>
                <c:pt idx="87">
                  <c:v>10</c:v>
                </c:pt>
                <c:pt idx="88">
                  <c:v>11</c:v>
                </c:pt>
                <c:pt idx="89">
                  <c:v>6</c:v>
                </c:pt>
                <c:pt idx="90">
                  <c:v>13</c:v>
                </c:pt>
                <c:pt idx="91">
                  <c:v>7</c:v>
                </c:pt>
                <c:pt idx="92">
                  <c:v>9</c:v>
                </c:pt>
                <c:pt idx="93">
                  <c:v>5</c:v>
                </c:pt>
                <c:pt idx="94">
                  <c:v>9</c:v>
                </c:pt>
                <c:pt idx="95">
                  <c:v>10</c:v>
                </c:pt>
                <c:pt idx="96">
                  <c:v>3</c:v>
                </c:pt>
                <c:pt idx="97">
                  <c:v>8</c:v>
                </c:pt>
                <c:pt idx="98">
                  <c:v>10</c:v>
                </c:pt>
                <c:pt idx="99">
                  <c:v>7</c:v>
                </c:pt>
                <c:pt idx="100">
                  <c:v>12</c:v>
                </c:pt>
                <c:pt idx="101">
                  <c:v>13</c:v>
                </c:pt>
                <c:pt idx="102">
                  <c:v>10</c:v>
                </c:pt>
                <c:pt idx="103">
                  <c:v>13</c:v>
                </c:pt>
                <c:pt idx="104">
                  <c:v>7</c:v>
                </c:pt>
                <c:pt idx="106">
                  <c:v>23</c:v>
                </c:pt>
                <c:pt idx="107">
                  <c:v>11</c:v>
                </c:pt>
                <c:pt idx="108">
                  <c:v>20</c:v>
                </c:pt>
                <c:pt idx="109">
                  <c:v>5</c:v>
                </c:pt>
                <c:pt idx="110">
                  <c:v>13</c:v>
                </c:pt>
                <c:pt idx="111">
                  <c:v>18</c:v>
                </c:pt>
                <c:pt idx="112">
                  <c:v>16</c:v>
                </c:pt>
                <c:pt idx="113">
                  <c:v>9</c:v>
                </c:pt>
                <c:pt idx="114">
                  <c:v>5</c:v>
                </c:pt>
                <c:pt idx="115">
                  <c:v>7</c:v>
                </c:pt>
                <c:pt idx="116">
                  <c:v>15</c:v>
                </c:pt>
                <c:pt idx="117">
                  <c:v>6</c:v>
                </c:pt>
                <c:pt idx="118">
                  <c:v>10</c:v>
                </c:pt>
                <c:pt idx="119">
                  <c:v>8</c:v>
                </c:pt>
                <c:pt idx="120">
                  <c:v>14</c:v>
                </c:pt>
                <c:pt idx="121">
                  <c:v>22</c:v>
                </c:pt>
                <c:pt idx="122">
                  <c:v>19</c:v>
                </c:pt>
                <c:pt idx="123">
                  <c:v>8</c:v>
                </c:pt>
                <c:pt idx="124">
                  <c:v>13</c:v>
                </c:pt>
                <c:pt idx="125">
                  <c:v>14</c:v>
                </c:pt>
                <c:pt idx="127">
                  <c:v>18</c:v>
                </c:pt>
                <c:pt idx="128">
                  <c:v>18</c:v>
                </c:pt>
                <c:pt idx="129">
                  <c:v>17</c:v>
                </c:pt>
                <c:pt idx="130">
                  <c:v>26</c:v>
                </c:pt>
                <c:pt idx="131">
                  <c:v>11</c:v>
                </c:pt>
                <c:pt idx="132">
                  <c:v>11</c:v>
                </c:pt>
                <c:pt idx="133">
                  <c:v>16</c:v>
                </c:pt>
                <c:pt idx="134">
                  <c:v>21</c:v>
                </c:pt>
                <c:pt idx="135">
                  <c:v>21</c:v>
                </c:pt>
                <c:pt idx="136">
                  <c:v>18</c:v>
                </c:pt>
                <c:pt idx="137">
                  <c:v>14</c:v>
                </c:pt>
                <c:pt idx="138">
                  <c:v>12</c:v>
                </c:pt>
                <c:pt idx="139">
                  <c:v>13</c:v>
                </c:pt>
                <c:pt idx="140">
                  <c:v>10</c:v>
                </c:pt>
                <c:pt idx="141">
                  <c:v>13</c:v>
                </c:pt>
                <c:pt idx="142">
                  <c:v>12</c:v>
                </c:pt>
                <c:pt idx="143">
                  <c:v>27</c:v>
                </c:pt>
                <c:pt idx="144">
                  <c:v>22</c:v>
                </c:pt>
                <c:pt idx="145">
                  <c:v>25</c:v>
                </c:pt>
                <c:pt idx="146">
                  <c:v>5</c:v>
                </c:pt>
                <c:pt idx="148">
                  <c:v>18</c:v>
                </c:pt>
                <c:pt idx="149">
                  <c:v>15</c:v>
                </c:pt>
                <c:pt idx="150">
                  <c:v>4</c:v>
                </c:pt>
                <c:pt idx="151">
                  <c:v>5</c:v>
                </c:pt>
                <c:pt idx="152">
                  <c:v>16</c:v>
                </c:pt>
                <c:pt idx="153">
                  <c:v>10</c:v>
                </c:pt>
                <c:pt idx="154">
                  <c:v>11</c:v>
                </c:pt>
                <c:pt idx="155">
                  <c:v>17</c:v>
                </c:pt>
                <c:pt idx="156">
                  <c:v>10</c:v>
                </c:pt>
                <c:pt idx="157">
                  <c:v>6</c:v>
                </c:pt>
                <c:pt idx="158">
                  <c:v>13</c:v>
                </c:pt>
                <c:pt idx="159">
                  <c:v>13</c:v>
                </c:pt>
                <c:pt idx="160">
                  <c:v>21</c:v>
                </c:pt>
                <c:pt idx="161">
                  <c:v>7</c:v>
                </c:pt>
                <c:pt idx="162">
                  <c:v>12</c:v>
                </c:pt>
                <c:pt idx="163">
                  <c:v>10</c:v>
                </c:pt>
                <c:pt idx="164">
                  <c:v>7</c:v>
                </c:pt>
                <c:pt idx="165">
                  <c:v>21</c:v>
                </c:pt>
                <c:pt idx="166">
                  <c:v>13</c:v>
                </c:pt>
                <c:pt idx="167">
                  <c:v>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StatSD_vs_DynSD!$H$8:$H$9</c:f>
              <c:strCache>
                <c:ptCount val="2"/>
                <c:pt idx="0">
                  <c:v>reaction time (s)</c:v>
                </c:pt>
                <c:pt idx="1">
                  <c:v>generalized StatSD</c:v>
                </c:pt>
              </c:strCache>
            </c:strRef>
          </c:tx>
          <c:spPr>
            <a:ln w="12700" cap="rnd">
              <a:solidFill>
                <a:schemeClr val="accent4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extLst>
                <c:ext xmlns:c15="http://schemas.microsoft.com/office/drawing/2012/chart" uri="{02D57815-91ED-43cb-92C2-25804820EDAC}">
                  <c15:fullRef>
                    <c15:sqref>StatSD_vs_DynSD!$D$10:$E$179</c15:sqref>
                  </c15:fullRef>
                </c:ext>
              </c:extLst>
              <c:f>StatSD_vs_DynSD!$D$10:$E$177</c:f>
              <c:multiLvlStrCache>
                <c:ptCount val="168"/>
                <c:lvl>
                  <c:pt idx="9">
                    <c:v>M</c:v>
                  </c:pt>
                  <c:pt idx="30">
                    <c:v>U</c:v>
                  </c:pt>
                  <c:pt idx="51">
                    <c:v>T</c:v>
                  </c:pt>
                  <c:pt idx="72">
                    <c:v>E</c:v>
                  </c:pt>
                  <c:pt idx="94">
                    <c:v>M</c:v>
                  </c:pt>
                  <c:pt idx="115">
                    <c:v>U</c:v>
                  </c:pt>
                  <c:pt idx="136">
                    <c:v>T</c:v>
                  </c:pt>
                  <c:pt idx="157">
                    <c:v>E</c:v>
                  </c:pt>
                </c:lvl>
                <c:lvl/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StatSD_vs_DynSD!$H$10:$H$179</c15:sqref>
                  </c15:fullRef>
                </c:ext>
              </c:extLst>
              <c:f>StatSD_vs_DynSD!$H$10:$H$177</c:f>
              <c:numCache>
                <c:formatCode>General</c:formatCode>
                <c:ptCount val="168"/>
                <c:pt idx="0">
                  <c:v>0.23369486629962899</c:v>
                </c:pt>
                <c:pt idx="1">
                  <c:v>0.29602578282356201</c:v>
                </c:pt>
                <c:pt idx="2">
                  <c:v>0.304522305727005</c:v>
                </c:pt>
                <c:pt idx="3">
                  <c:v>0.205283403396606</c:v>
                </c:pt>
                <c:pt idx="4">
                  <c:v>0.25346949696540799</c:v>
                </c:pt>
                <c:pt idx="5">
                  <c:v>0.23622447252273501</c:v>
                </c:pt>
                <c:pt idx="6">
                  <c:v>0.22283564507961201</c:v>
                </c:pt>
                <c:pt idx="7">
                  <c:v>0.23371516168117501</c:v>
                </c:pt>
                <c:pt idx="8">
                  <c:v>0.277193963527679</c:v>
                </c:pt>
                <c:pt idx="9">
                  <c:v>0.211066633462905</c:v>
                </c:pt>
                <c:pt idx="10">
                  <c:v>0.25402584671974099</c:v>
                </c:pt>
                <c:pt idx="11">
                  <c:v>0.32744514942169101</c:v>
                </c:pt>
                <c:pt idx="12">
                  <c:v>0.22128668427467299</c:v>
                </c:pt>
                <c:pt idx="13">
                  <c:v>0.236622080206871</c:v>
                </c:pt>
                <c:pt idx="14">
                  <c:v>0.22793334722518899</c:v>
                </c:pt>
                <c:pt idx="15">
                  <c:v>0.257324278354644</c:v>
                </c:pt>
                <c:pt idx="16">
                  <c:v>0.21437019109725899</c:v>
                </c:pt>
                <c:pt idx="17">
                  <c:v>0.22070886194705899</c:v>
                </c:pt>
                <c:pt idx="18">
                  <c:v>0.22957846522331199</c:v>
                </c:pt>
                <c:pt idx="19">
                  <c:v>0.236667916178703</c:v>
                </c:pt>
                <c:pt idx="21">
                  <c:v>8.1523999571800204E-2</c:v>
                </c:pt>
                <c:pt idx="22">
                  <c:v>7.7879831194877597E-2</c:v>
                </c:pt>
                <c:pt idx="23">
                  <c:v>9.0518347918987205E-2</c:v>
                </c:pt>
                <c:pt idx="24">
                  <c:v>9.0734995901584597E-2</c:v>
                </c:pt>
                <c:pt idx="25">
                  <c:v>9.3306869268417303E-2</c:v>
                </c:pt>
                <c:pt idx="26">
                  <c:v>0.103202953934669</c:v>
                </c:pt>
                <c:pt idx="27">
                  <c:v>6.8662911653518593E-2</c:v>
                </c:pt>
                <c:pt idx="28">
                  <c:v>0.104594461619853</c:v>
                </c:pt>
                <c:pt idx="29">
                  <c:v>9.4450697302818201E-2</c:v>
                </c:pt>
                <c:pt idx="30">
                  <c:v>6.6234923899173695E-2</c:v>
                </c:pt>
                <c:pt idx="31">
                  <c:v>9.3267858028411796E-2</c:v>
                </c:pt>
                <c:pt idx="32">
                  <c:v>7.78660923242568E-2</c:v>
                </c:pt>
                <c:pt idx="33">
                  <c:v>8.2682892680168096E-2</c:v>
                </c:pt>
                <c:pt idx="34">
                  <c:v>8.5891440510749803E-2</c:v>
                </c:pt>
                <c:pt idx="35">
                  <c:v>9.88145396113395E-2</c:v>
                </c:pt>
                <c:pt idx="36">
                  <c:v>6.2949284911155701E-2</c:v>
                </c:pt>
                <c:pt idx="37">
                  <c:v>7.4126526713371194E-2</c:v>
                </c:pt>
                <c:pt idx="38">
                  <c:v>0.11487248539924599</c:v>
                </c:pt>
                <c:pt idx="39">
                  <c:v>6.9126531481742803E-2</c:v>
                </c:pt>
                <c:pt idx="40">
                  <c:v>7.7228143811225794E-2</c:v>
                </c:pt>
                <c:pt idx="42">
                  <c:v>3.0284903049468901</c:v>
                </c:pt>
                <c:pt idx="43">
                  <c:v>1.97498703002929</c:v>
                </c:pt>
                <c:pt idx="44">
                  <c:v>2.1175372600555402</c:v>
                </c:pt>
                <c:pt idx="45">
                  <c:v>2.4434111118316602</c:v>
                </c:pt>
                <c:pt idx="46">
                  <c:v>3.5294375419616602</c:v>
                </c:pt>
                <c:pt idx="47">
                  <c:v>1.7048432826995801</c:v>
                </c:pt>
                <c:pt idx="48">
                  <c:v>2.7515182495117099</c:v>
                </c:pt>
                <c:pt idx="49">
                  <c:v>2.6265740394592201</c:v>
                </c:pt>
                <c:pt idx="50">
                  <c:v>4.9492321014404199</c:v>
                </c:pt>
                <c:pt idx="51">
                  <c:v>4.5417027473449698</c:v>
                </c:pt>
                <c:pt idx="52">
                  <c:v>1.6645753383636399</c:v>
                </c:pt>
                <c:pt idx="53">
                  <c:v>3.0009520053863499</c:v>
                </c:pt>
                <c:pt idx="54">
                  <c:v>2.3444390296936</c:v>
                </c:pt>
                <c:pt idx="55">
                  <c:v>2.6875479221343901</c:v>
                </c:pt>
                <c:pt idx="56">
                  <c:v>2.4607684612274099</c:v>
                </c:pt>
                <c:pt idx="57">
                  <c:v>2.7257432937621999</c:v>
                </c:pt>
                <c:pt idx="58">
                  <c:v>1.7871683835983201</c:v>
                </c:pt>
                <c:pt idx="59">
                  <c:v>5.0992674827575604</c:v>
                </c:pt>
                <c:pt idx="60">
                  <c:v>3.0397436618804901</c:v>
                </c:pt>
                <c:pt idx="61">
                  <c:v>1.9405831098556501</c:v>
                </c:pt>
                <c:pt idx="63">
                  <c:v>1.5911865234375</c:v>
                </c:pt>
                <c:pt idx="64">
                  <c:v>2.28630495071411</c:v>
                </c:pt>
                <c:pt idx="65">
                  <c:v>2.39198446273803</c:v>
                </c:pt>
                <c:pt idx="66">
                  <c:v>1.80195879936218</c:v>
                </c:pt>
                <c:pt idx="67">
                  <c:v>2.6199989318847599</c:v>
                </c:pt>
                <c:pt idx="68">
                  <c:v>2.69874811172485</c:v>
                </c:pt>
                <c:pt idx="69">
                  <c:v>2.3183572292327801</c:v>
                </c:pt>
                <c:pt idx="70">
                  <c:v>2.2327494621276802</c:v>
                </c:pt>
                <c:pt idx="71">
                  <c:v>2.3253808021545401</c:v>
                </c:pt>
                <c:pt idx="72">
                  <c:v>2.8370370864868102</c:v>
                </c:pt>
                <c:pt idx="73">
                  <c:v>3.9670534133911102</c:v>
                </c:pt>
                <c:pt idx="74">
                  <c:v>1.3858629465103101</c:v>
                </c:pt>
                <c:pt idx="75">
                  <c:v>2.3108284473419101</c:v>
                </c:pt>
                <c:pt idx="76">
                  <c:v>1.6053122282028101</c:v>
                </c:pt>
                <c:pt idx="77">
                  <c:v>1.9482842683792101</c:v>
                </c:pt>
                <c:pt idx="78">
                  <c:v>1.4054870605468699</c:v>
                </c:pt>
                <c:pt idx="79">
                  <c:v>2.6381540298461901</c:v>
                </c:pt>
                <c:pt idx="80">
                  <c:v>2.47174000740051</c:v>
                </c:pt>
                <c:pt idx="81">
                  <c:v>3.3353157043457</c:v>
                </c:pt>
                <c:pt idx="82">
                  <c:v>2.1293830871582</c:v>
                </c:pt>
                <c:pt idx="85">
                  <c:v>0.21395982801914126</c:v>
                </c:pt>
                <c:pt idx="86">
                  <c:v>0.21451658010482749</c:v>
                </c:pt>
                <c:pt idx="87">
                  <c:v>0.24029570817947374</c:v>
                </c:pt>
                <c:pt idx="88">
                  <c:v>0.20312427149878556</c:v>
                </c:pt>
                <c:pt idx="89">
                  <c:v>0.24786585569381667</c:v>
                </c:pt>
                <c:pt idx="90">
                  <c:v>0.21332263946533125</c:v>
                </c:pt>
                <c:pt idx="91">
                  <c:v>0.22493368387222168</c:v>
                </c:pt>
                <c:pt idx="92">
                  <c:v>0.24253540568881554</c:v>
                </c:pt>
                <c:pt idx="93">
                  <c:v>0.25111255645751801</c:v>
                </c:pt>
                <c:pt idx="94">
                  <c:v>0.22611212730407668</c:v>
                </c:pt>
                <c:pt idx="95">
                  <c:v>0.21326850141797715</c:v>
                </c:pt>
                <c:pt idx="96">
                  <c:v>0.295611759026845</c:v>
                </c:pt>
                <c:pt idx="97">
                  <c:v>0.23451675971348998</c:v>
                </c:pt>
                <c:pt idx="98">
                  <c:v>0.19489871263503999</c:v>
                </c:pt>
                <c:pt idx="99">
                  <c:v>0.24296335379282499</c:v>
                </c:pt>
                <c:pt idx="100">
                  <c:v>0.2302029132843009</c:v>
                </c:pt>
                <c:pt idx="101">
                  <c:v>0.19894540309906</c:v>
                </c:pt>
                <c:pt idx="102">
                  <c:v>0.2159318774938575</c:v>
                </c:pt>
                <c:pt idx="103">
                  <c:v>0.21036173747136003</c:v>
                </c:pt>
                <c:pt idx="104">
                  <c:v>0.27363367875417</c:v>
                </c:pt>
                <c:pt idx="106">
                  <c:v>8.7940789759159005E-2</c:v>
                </c:pt>
                <c:pt idx="107">
                  <c:v>8.8049786431448715E-2</c:v>
                </c:pt>
                <c:pt idx="108">
                  <c:v>7.3647301930647613E-2</c:v>
                </c:pt>
                <c:pt idx="109">
                  <c:v>0.10642340183258041</c:v>
                </c:pt>
                <c:pt idx="110">
                  <c:v>7.7242136001586886E-2</c:v>
                </c:pt>
                <c:pt idx="111">
                  <c:v>7.9843024412790911E-2</c:v>
                </c:pt>
                <c:pt idx="112">
                  <c:v>7.1911952712319094E-2</c:v>
                </c:pt>
                <c:pt idx="113">
                  <c:v>8.3349042468600781E-2</c:v>
                </c:pt>
                <c:pt idx="114">
                  <c:v>0.12432876974344249</c:v>
                </c:pt>
                <c:pt idx="115">
                  <c:v>0.1189117953181265</c:v>
                </c:pt>
                <c:pt idx="116">
                  <c:v>7.1691896234239286E-2</c:v>
                </c:pt>
                <c:pt idx="117">
                  <c:v>9.7073227167129503E-2</c:v>
                </c:pt>
                <c:pt idx="118">
                  <c:v>8.9343637228012002E-2</c:v>
                </c:pt>
                <c:pt idx="119">
                  <c:v>9.4149862016950289E-2</c:v>
                </c:pt>
                <c:pt idx="120">
                  <c:v>8.2569413714938672E-2</c:v>
                </c:pt>
                <c:pt idx="121">
                  <c:v>8.1686621362512729E-2</c:v>
                </c:pt>
                <c:pt idx="122">
                  <c:v>6.8691116112929079E-2</c:v>
                </c:pt>
                <c:pt idx="123">
                  <c:v>0.12104654312133781</c:v>
                </c:pt>
                <c:pt idx="124">
                  <c:v>9.6399039030075004E-2</c:v>
                </c:pt>
                <c:pt idx="125">
                  <c:v>8.6427867412567E-2</c:v>
                </c:pt>
                <c:pt idx="127">
                  <c:v>1.7618670830359768</c:v>
                </c:pt>
                <c:pt idx="128">
                  <c:v>1.5151935304914144</c:v>
                </c:pt>
                <c:pt idx="129">
                  <c:v>1.8178509076436333</c:v>
                </c:pt>
                <c:pt idx="130">
                  <c:v>1.1828826101202683</c:v>
                </c:pt>
                <c:pt idx="131">
                  <c:v>2.1595582962036102</c:v>
                </c:pt>
                <c:pt idx="132">
                  <c:v>1.9952865947376546</c:v>
                </c:pt>
                <c:pt idx="133">
                  <c:v>1.7997518686147769</c:v>
                </c:pt>
                <c:pt idx="134">
                  <c:v>1.09790048599243</c:v>
                </c:pt>
                <c:pt idx="135">
                  <c:v>1.465931447347</c:v>
                </c:pt>
                <c:pt idx="136">
                  <c:v>1.896240234375</c:v>
                </c:pt>
                <c:pt idx="137">
                  <c:v>1.832460256723254</c:v>
                </c:pt>
                <c:pt idx="138">
                  <c:v>1.7443921015812771</c:v>
                </c:pt>
                <c:pt idx="139">
                  <c:v>1.5172850290934199</c:v>
                </c:pt>
                <c:pt idx="140">
                  <c:v>2.7345817089080748</c:v>
                </c:pt>
                <c:pt idx="141">
                  <c:v>2.1521802382035635</c:v>
                </c:pt>
                <c:pt idx="142">
                  <c:v>2.032901763916009</c:v>
                </c:pt>
                <c:pt idx="143">
                  <c:v>1.3950875600179</c:v>
                </c:pt>
                <c:pt idx="144">
                  <c:v>1.5966040747506214</c:v>
                </c:pt>
                <c:pt idx="145">
                  <c:v>1.2186745091488473</c:v>
                </c:pt>
                <c:pt idx="146">
                  <c:v>3.9329723358154198</c:v>
                </c:pt>
                <c:pt idx="148">
                  <c:v>2.1822664260864202</c:v>
                </c:pt>
                <c:pt idx="149">
                  <c:v>1.5539399555751214</c:v>
                </c:pt>
                <c:pt idx="150">
                  <c:v>4.947784423828125</c:v>
                </c:pt>
                <c:pt idx="151">
                  <c:v>4.0537555694579996</c:v>
                </c:pt>
                <c:pt idx="152">
                  <c:v>1.6758816058819077</c:v>
                </c:pt>
                <c:pt idx="153">
                  <c:v>3.2627677917480331</c:v>
                </c:pt>
                <c:pt idx="154">
                  <c:v>2.6023094654083252</c:v>
                </c:pt>
                <c:pt idx="155">
                  <c:v>2.2623659133911103</c:v>
                </c:pt>
                <c:pt idx="156">
                  <c:v>2.1368942260742099</c:v>
                </c:pt>
                <c:pt idx="157">
                  <c:v>3.4394734700520835</c:v>
                </c:pt>
                <c:pt idx="158">
                  <c:v>2.3403347863091337</c:v>
                </c:pt>
                <c:pt idx="159">
                  <c:v>2.4504436916775112</c:v>
                </c:pt>
                <c:pt idx="160">
                  <c:v>1.7182267995980998</c:v>
                </c:pt>
                <c:pt idx="161">
                  <c:v>3.4092124303181834</c:v>
                </c:pt>
                <c:pt idx="162">
                  <c:v>2.17511596679687</c:v>
                </c:pt>
                <c:pt idx="163">
                  <c:v>2.4200687408447221</c:v>
                </c:pt>
                <c:pt idx="164">
                  <c:v>3.2801713943481334</c:v>
                </c:pt>
                <c:pt idx="165">
                  <c:v>1.9011648351495909</c:v>
                </c:pt>
                <c:pt idx="166">
                  <c:v>2.1547214508056602</c:v>
                </c:pt>
                <c:pt idx="167">
                  <c:v>2.2018491744995101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StatSD_vs_DynSD!$I$8:$I$9</c:f>
              <c:strCache>
                <c:ptCount val="2"/>
                <c:pt idx="0">
                  <c:v>reaction time (s)</c:v>
                </c:pt>
                <c:pt idx="1">
                  <c:v>DynSD</c:v>
                </c:pt>
              </c:strCache>
            </c:strRef>
          </c:tx>
          <c:spPr>
            <a:ln w="127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extLst>
                <c:ext xmlns:c15="http://schemas.microsoft.com/office/drawing/2012/chart" uri="{02D57815-91ED-43cb-92C2-25804820EDAC}">
                  <c15:fullRef>
                    <c15:sqref>StatSD_vs_DynSD!$D$10:$E$179</c15:sqref>
                  </c15:fullRef>
                </c:ext>
              </c:extLst>
              <c:f>StatSD_vs_DynSD!$D$10:$E$177</c:f>
              <c:multiLvlStrCache>
                <c:ptCount val="168"/>
                <c:lvl>
                  <c:pt idx="9">
                    <c:v>M</c:v>
                  </c:pt>
                  <c:pt idx="30">
                    <c:v>U</c:v>
                  </c:pt>
                  <c:pt idx="51">
                    <c:v>T</c:v>
                  </c:pt>
                  <c:pt idx="72">
                    <c:v>E</c:v>
                  </c:pt>
                  <c:pt idx="94">
                    <c:v>M</c:v>
                  </c:pt>
                  <c:pt idx="115">
                    <c:v>U</c:v>
                  </c:pt>
                  <c:pt idx="136">
                    <c:v>T</c:v>
                  </c:pt>
                  <c:pt idx="157">
                    <c:v>E</c:v>
                  </c:pt>
                </c:lvl>
                <c:lvl/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StatSD_vs_DynSD!$I$10:$I$179</c15:sqref>
                  </c15:fullRef>
                </c:ext>
              </c:extLst>
              <c:f>StatSD_vs_DynSD!$I$10:$I$177</c:f>
              <c:numCache>
                <c:formatCode>General</c:formatCode>
                <c:ptCount val="168"/>
                <c:pt idx="0">
                  <c:v>0.395699352025985</c:v>
                </c:pt>
                <c:pt idx="1">
                  <c:v>0.294601500034332</c:v>
                </c:pt>
                <c:pt idx="2">
                  <c:v>0.32633122801780701</c:v>
                </c:pt>
                <c:pt idx="3">
                  <c:v>0.37296912074089</c:v>
                </c:pt>
                <c:pt idx="4">
                  <c:v>0.434690952301025</c:v>
                </c:pt>
                <c:pt idx="5">
                  <c:v>0.36252817511558499</c:v>
                </c:pt>
                <c:pt idx="6">
                  <c:v>0.36729484796523998</c:v>
                </c:pt>
                <c:pt idx="7">
                  <c:v>0.38731464743614102</c:v>
                </c:pt>
                <c:pt idx="8">
                  <c:v>0.39029362797737099</c:v>
                </c:pt>
                <c:pt idx="9">
                  <c:v>0.29979863762855502</c:v>
                </c:pt>
                <c:pt idx="10">
                  <c:v>0.393002539873123</c:v>
                </c:pt>
                <c:pt idx="11">
                  <c:v>0.35156005620956399</c:v>
                </c:pt>
                <c:pt idx="12">
                  <c:v>0.39933988451957703</c:v>
                </c:pt>
                <c:pt idx="13">
                  <c:v>0.383311867713928</c:v>
                </c:pt>
                <c:pt idx="14">
                  <c:v>0.30571800470352101</c:v>
                </c:pt>
                <c:pt idx="15">
                  <c:v>0.31852632761001498</c:v>
                </c:pt>
                <c:pt idx="16">
                  <c:v>0.29956430196762002</c:v>
                </c:pt>
                <c:pt idx="17">
                  <c:v>0.38204166293144198</c:v>
                </c:pt>
                <c:pt idx="18">
                  <c:v>0.46794506907463002</c:v>
                </c:pt>
                <c:pt idx="19">
                  <c:v>0.466469556093215</c:v>
                </c:pt>
                <c:pt idx="21">
                  <c:v>0.141127824783325</c:v>
                </c:pt>
                <c:pt idx="22">
                  <c:v>0.143688648939132</c:v>
                </c:pt>
                <c:pt idx="23">
                  <c:v>0.134198352694511</c:v>
                </c:pt>
                <c:pt idx="24">
                  <c:v>0.14516088366508401</c:v>
                </c:pt>
                <c:pt idx="25">
                  <c:v>0.134785175323486</c:v>
                </c:pt>
                <c:pt idx="26">
                  <c:v>0.112059891223907</c:v>
                </c:pt>
                <c:pt idx="27">
                  <c:v>0.12984010577201799</c:v>
                </c:pt>
                <c:pt idx="28">
                  <c:v>0.134629607200622</c:v>
                </c:pt>
                <c:pt idx="29">
                  <c:v>0.140338450670242</c:v>
                </c:pt>
                <c:pt idx="30">
                  <c:v>0.18522612750530201</c:v>
                </c:pt>
                <c:pt idx="31">
                  <c:v>0.135804519057273</c:v>
                </c:pt>
                <c:pt idx="32">
                  <c:v>0.17412999272346399</c:v>
                </c:pt>
                <c:pt idx="33">
                  <c:v>0.141628578305244</c:v>
                </c:pt>
                <c:pt idx="34">
                  <c:v>0.10662105679512</c:v>
                </c:pt>
                <c:pt idx="35">
                  <c:v>0.118289642035961</c:v>
                </c:pt>
                <c:pt idx="36">
                  <c:v>0.134012296795845</c:v>
                </c:pt>
                <c:pt idx="37">
                  <c:v>0.155098557472229</c:v>
                </c:pt>
                <c:pt idx="38">
                  <c:v>0.12768681347370101</c:v>
                </c:pt>
                <c:pt idx="39">
                  <c:v>0.17819662392139399</c:v>
                </c:pt>
                <c:pt idx="40">
                  <c:v>0.14178642630577001</c:v>
                </c:pt>
                <c:pt idx="42">
                  <c:v>0.603277027606964</c:v>
                </c:pt>
                <c:pt idx="43">
                  <c:v>0.56452459096908503</c:v>
                </c:pt>
                <c:pt idx="44">
                  <c:v>0.63591712713241499</c:v>
                </c:pt>
                <c:pt idx="45">
                  <c:v>0.54592847824096602</c:v>
                </c:pt>
                <c:pt idx="46">
                  <c:v>0.52281421422958296</c:v>
                </c:pt>
                <c:pt idx="47">
                  <c:v>0.74760252237319902</c:v>
                </c:pt>
                <c:pt idx="48">
                  <c:v>0.69839584827422996</c:v>
                </c:pt>
                <c:pt idx="49">
                  <c:v>0.58914434909820501</c:v>
                </c:pt>
                <c:pt idx="50">
                  <c:v>0.61649537086486805</c:v>
                </c:pt>
                <c:pt idx="51">
                  <c:v>0.61936491727828902</c:v>
                </c:pt>
                <c:pt idx="52">
                  <c:v>0.68622857332229603</c:v>
                </c:pt>
                <c:pt idx="53">
                  <c:v>0.60143578052520696</c:v>
                </c:pt>
                <c:pt idx="54">
                  <c:v>0.54903429746627797</c:v>
                </c:pt>
                <c:pt idx="55">
                  <c:v>0.59802937507629295</c:v>
                </c:pt>
                <c:pt idx="56">
                  <c:v>0.53656327724456698</c:v>
                </c:pt>
                <c:pt idx="57">
                  <c:v>0.60150533914565996</c:v>
                </c:pt>
                <c:pt idx="58">
                  <c:v>0.72000372409820501</c:v>
                </c:pt>
                <c:pt idx="59">
                  <c:v>0.63506382703781095</c:v>
                </c:pt>
                <c:pt idx="60">
                  <c:v>0.60647231340408303</c:v>
                </c:pt>
                <c:pt idx="61">
                  <c:v>0.891870737075805</c:v>
                </c:pt>
                <c:pt idx="63">
                  <c:v>1.15067911148071</c:v>
                </c:pt>
                <c:pt idx="64">
                  <c:v>1.0640941858291599</c:v>
                </c:pt>
                <c:pt idx="65">
                  <c:v>1.01950883865356</c:v>
                </c:pt>
                <c:pt idx="66">
                  <c:v>0.93230450153350797</c:v>
                </c:pt>
                <c:pt idx="67">
                  <c:v>0.87032866477966297</c:v>
                </c:pt>
                <c:pt idx="68">
                  <c:v>0.90977120399474998</c:v>
                </c:pt>
                <c:pt idx="69">
                  <c:v>0.92432892322540205</c:v>
                </c:pt>
                <c:pt idx="70">
                  <c:v>1.03735971450805</c:v>
                </c:pt>
                <c:pt idx="71">
                  <c:v>0.935702264308929</c:v>
                </c:pt>
                <c:pt idx="72">
                  <c:v>1.0940798521041799</c:v>
                </c:pt>
                <c:pt idx="73">
                  <c:v>1.0802378654479901</c:v>
                </c:pt>
                <c:pt idx="74">
                  <c:v>1.17715656757354</c:v>
                </c:pt>
                <c:pt idx="75">
                  <c:v>1.25507271289825</c:v>
                </c:pt>
                <c:pt idx="76">
                  <c:v>1.2456653118133501</c:v>
                </c:pt>
                <c:pt idx="77">
                  <c:v>0.997142434120178</c:v>
                </c:pt>
                <c:pt idx="78">
                  <c:v>1.2672804594039899</c:v>
                </c:pt>
                <c:pt idx="79">
                  <c:v>1.285573720932</c:v>
                </c:pt>
                <c:pt idx="80">
                  <c:v>1.10991394519805</c:v>
                </c:pt>
                <c:pt idx="81">
                  <c:v>1.0875047445297199</c:v>
                </c:pt>
                <c:pt idx="82">
                  <c:v>0.99374419450759799</c:v>
                </c:pt>
                <c:pt idx="85">
                  <c:v>0.37453191620962861</c:v>
                </c:pt>
                <c:pt idx="86">
                  <c:v>0.34182705198015428</c:v>
                </c:pt>
                <c:pt idx="87">
                  <c:v>0.40898499488830503</c:v>
                </c:pt>
                <c:pt idx="88">
                  <c:v>0.31377957083962094</c:v>
                </c:pt>
                <c:pt idx="89">
                  <c:v>0.38841652870178162</c:v>
                </c:pt>
                <c:pt idx="90">
                  <c:v>0.45634229366595924</c:v>
                </c:pt>
                <c:pt idx="91">
                  <c:v>0.30527986798967571</c:v>
                </c:pt>
                <c:pt idx="92">
                  <c:v>0.42558876673380447</c:v>
                </c:pt>
                <c:pt idx="93">
                  <c:v>0.31458866596221802</c:v>
                </c:pt>
                <c:pt idx="94">
                  <c:v>0.36529805925157333</c:v>
                </c:pt>
                <c:pt idx="95">
                  <c:v>0.30975117683410602</c:v>
                </c:pt>
                <c:pt idx="96">
                  <c:v>0.28712654113769503</c:v>
                </c:pt>
                <c:pt idx="97">
                  <c:v>0.38768786191940252</c:v>
                </c:pt>
                <c:pt idx="98">
                  <c:v>0.31861205101013101</c:v>
                </c:pt>
                <c:pt idx="99">
                  <c:v>0.33801688466753144</c:v>
                </c:pt>
                <c:pt idx="100">
                  <c:v>0.48786818981170582</c:v>
                </c:pt>
                <c:pt idx="101">
                  <c:v>0.29712884242717996</c:v>
                </c:pt>
                <c:pt idx="102">
                  <c:v>0.37529537677764802</c:v>
                </c:pt>
                <c:pt idx="103">
                  <c:v>0.39643030900221538</c:v>
                </c:pt>
                <c:pt idx="104">
                  <c:v>0.42397407123020719</c:v>
                </c:pt>
                <c:pt idx="106">
                  <c:v>0.23457852653835132</c:v>
                </c:pt>
                <c:pt idx="107">
                  <c:v>0.10856704278425727</c:v>
                </c:pt>
                <c:pt idx="108">
                  <c:v>0.20000970363616899</c:v>
                </c:pt>
                <c:pt idx="109">
                  <c:v>0.1177122831344604</c:v>
                </c:pt>
                <c:pt idx="110">
                  <c:v>0.13242383186633769</c:v>
                </c:pt>
                <c:pt idx="111">
                  <c:v>0.19358412424723279</c:v>
                </c:pt>
                <c:pt idx="112">
                  <c:v>0.13883951306343062</c:v>
                </c:pt>
                <c:pt idx="113">
                  <c:v>0.11357002788119777</c:v>
                </c:pt>
                <c:pt idx="114">
                  <c:v>0.1308947443962096</c:v>
                </c:pt>
                <c:pt idx="115">
                  <c:v>0.12175152131489343</c:v>
                </c:pt>
                <c:pt idx="116">
                  <c:v>0.14024415016174266</c:v>
                </c:pt>
                <c:pt idx="117">
                  <c:v>0.12183720866839083</c:v>
                </c:pt>
                <c:pt idx="118">
                  <c:v>0.10839897394180201</c:v>
                </c:pt>
                <c:pt idx="119">
                  <c:v>0.13197030127048376</c:v>
                </c:pt>
                <c:pt idx="120">
                  <c:v>0.14662332194191999</c:v>
                </c:pt>
                <c:pt idx="121">
                  <c:v>0.23889940435236134</c:v>
                </c:pt>
                <c:pt idx="122">
                  <c:v>0.19105823416458895</c:v>
                </c:pt>
                <c:pt idx="123">
                  <c:v>0.11752198636531826</c:v>
                </c:pt>
                <c:pt idx="124">
                  <c:v>0.12514438078953616</c:v>
                </c:pt>
                <c:pt idx="125">
                  <c:v>0.14391097000667</c:v>
                </c:pt>
                <c:pt idx="127">
                  <c:v>0.94651879204643885</c:v>
                </c:pt>
                <c:pt idx="128">
                  <c:v>0.98236889309352782</c:v>
                </c:pt>
                <c:pt idx="129">
                  <c:v>0.76009223040412355</c:v>
                </c:pt>
                <c:pt idx="130">
                  <c:v>1.0640560296865578</c:v>
                </c:pt>
                <c:pt idx="131">
                  <c:v>0.76131343841552734</c:v>
                </c:pt>
                <c:pt idx="132">
                  <c:v>0.77762976559725638</c:v>
                </c:pt>
                <c:pt idx="133">
                  <c:v>1.2084966897964438</c:v>
                </c:pt>
                <c:pt idx="134">
                  <c:v>0.72851362682523813</c:v>
                </c:pt>
                <c:pt idx="135">
                  <c:v>0.9045358385358524</c:v>
                </c:pt>
                <c:pt idx="136">
                  <c:v>0.6218410068088055</c:v>
                </c:pt>
                <c:pt idx="137">
                  <c:v>0.74913249697003581</c:v>
                </c:pt>
                <c:pt idx="138">
                  <c:v>0.69555139541625921</c:v>
                </c:pt>
                <c:pt idx="139">
                  <c:v>0.53961981259859459</c:v>
                </c:pt>
                <c:pt idx="140">
                  <c:v>0.77178039550781197</c:v>
                </c:pt>
                <c:pt idx="141">
                  <c:v>0.57497417009793772</c:v>
                </c:pt>
                <c:pt idx="142">
                  <c:v>0.839669863382975</c:v>
                </c:pt>
                <c:pt idx="143">
                  <c:v>0.94296250519928881</c:v>
                </c:pt>
                <c:pt idx="144">
                  <c:v>0.98855868252840906</c:v>
                </c:pt>
                <c:pt idx="145">
                  <c:v>1.247027893066404</c:v>
                </c:pt>
                <c:pt idx="146">
                  <c:v>0.64615616798400799</c:v>
                </c:pt>
                <c:pt idx="148">
                  <c:v>1.1538271374172611</c:v>
                </c:pt>
                <c:pt idx="149">
                  <c:v>1.27505378723144</c:v>
                </c:pt>
                <c:pt idx="150">
                  <c:v>1.08081519603729</c:v>
                </c:pt>
                <c:pt idx="151">
                  <c:v>1.194472980499266</c:v>
                </c:pt>
                <c:pt idx="152">
                  <c:v>1.3388812541961626</c:v>
                </c:pt>
                <c:pt idx="153">
                  <c:v>1.25048522949218</c:v>
                </c:pt>
                <c:pt idx="154">
                  <c:v>1.1607825539328818</c:v>
                </c:pt>
                <c:pt idx="155">
                  <c:v>1.1827326381907706</c:v>
                </c:pt>
                <c:pt idx="156">
                  <c:v>1.2115288734436001</c:v>
                </c:pt>
                <c:pt idx="157">
                  <c:v>1.1519161860148099</c:v>
                </c:pt>
                <c:pt idx="158">
                  <c:v>1.2041383890005231</c:v>
                </c:pt>
                <c:pt idx="159">
                  <c:v>1.0341604672945461</c:v>
                </c:pt>
                <c:pt idx="160">
                  <c:v>1.1362984975179</c:v>
                </c:pt>
                <c:pt idx="161">
                  <c:v>1.2885578700474327</c:v>
                </c:pt>
                <c:pt idx="162">
                  <c:v>1.0491565863291417</c:v>
                </c:pt>
                <c:pt idx="163">
                  <c:v>1.33329639434814</c:v>
                </c:pt>
                <c:pt idx="164">
                  <c:v>1.2308353696550629</c:v>
                </c:pt>
                <c:pt idx="165">
                  <c:v>1.1570095788864858</c:v>
                </c:pt>
                <c:pt idx="166">
                  <c:v>1.0635271072387693</c:v>
                </c:pt>
                <c:pt idx="167">
                  <c:v>1.3241204481858462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398856"/>
        <c:axId val="356399248"/>
      </c:lineChart>
      <c:catAx>
        <c:axId val="356398856"/>
        <c:scaling>
          <c:orientation val="minMax"/>
        </c:scaling>
        <c:delete val="0"/>
        <c:axPos val="b"/>
        <c:numFmt formatCode="#,##0_);\(#,##0\)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99248"/>
        <c:crosses val="autoZero"/>
        <c:auto val="0"/>
        <c:lblAlgn val="ctr"/>
        <c:lblOffset val="100"/>
        <c:tickMarkSkip val="200"/>
        <c:noMultiLvlLbl val="0"/>
      </c:catAx>
      <c:valAx>
        <c:axId val="356399248"/>
        <c:scaling>
          <c:orientation val="minMax"/>
          <c:min val="-2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988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905693667287861E-2"/>
          <c:y val="0.87902095962047955"/>
          <c:w val="0.97978004993496826"/>
          <c:h val="0.120014015693136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FA0A7-E907-422F-AE80-2C1EFEC1D120}" type="datetimeFigureOut">
              <a:rPr lang="de-AT" smtClean="0"/>
              <a:t>31.07.2018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2940A-7BD4-4AE7-9700-A1B4235F25A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124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7628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AT" sz="1200" dirty="0" smtClean="0"/>
                  <a:t>A </a:t>
                </a:r>
                <a:r>
                  <a:rPr lang="de-AT" sz="1200" dirty="0" smtClean="0">
                    <a:solidFill>
                      <a:srgbClr val="4699C2"/>
                    </a:solidFill>
                  </a:rPr>
                  <a:t>diagnosis </a:t>
                </a:r>
                <a14:m>
                  <m:oMath xmlns:m="http://schemas.openxmlformats.org/officeDocument/2006/math">
                    <m:r>
                      <a:rPr lang="de-AT" sz="1200" i="1">
                        <a:solidFill>
                          <a:srgbClr val="4699C2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AT" sz="1200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sz="1200" dirty="0" err="1" smtClean="0"/>
                  <a:t>is</a:t>
                </a:r>
                <a:r>
                  <a:rPr lang="de-AT" sz="1200" dirty="0" smtClean="0"/>
                  <a:t> a </a:t>
                </a:r>
                <a:r>
                  <a:rPr lang="de-AT" sz="1200" dirty="0" err="1" smtClean="0"/>
                  <a:t>set</a:t>
                </a:r>
                <a:r>
                  <a:rPr lang="de-AT" sz="1200" dirty="0" smtClean="0"/>
                  <a:t> of </a:t>
                </a:r>
                <a:r>
                  <a:rPr lang="de-AT" sz="1200" dirty="0" err="1" smtClean="0"/>
                  <a:t>components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whose</a:t>
                </a:r>
                <a:r>
                  <a:rPr lang="de-AT" sz="1200" dirty="0" smtClean="0"/>
                  <a:t> NOK-</a:t>
                </a:r>
                <a:r>
                  <a:rPr lang="de-AT" sz="1200" dirty="0" err="1" smtClean="0"/>
                  <a:t>state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explains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the</a:t>
                </a:r>
                <a:r>
                  <a:rPr lang="de-AT" sz="1200" dirty="0" smtClean="0"/>
                  <a:t> </a:t>
                </a:r>
                <a:br>
                  <a:rPr lang="de-AT" sz="1200" dirty="0" smtClean="0"/>
                </a:br>
                <a:r>
                  <a:rPr lang="de-AT" sz="1200" dirty="0" err="1" smtClean="0"/>
                  <a:t>observed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misbehavior</a:t>
                </a:r>
                <a:r>
                  <a:rPr lang="de-AT" sz="1200" dirty="0" smtClean="0"/>
                  <a:t> (</a:t>
                </a:r>
                <a:r>
                  <a:rPr lang="de-AT" sz="1200" dirty="0" err="1" smtClean="0"/>
                  <a:t>while</a:t>
                </a:r>
                <a:r>
                  <a:rPr lang="de-AT" sz="1200" dirty="0" smtClean="0"/>
                  <a:t> all </a:t>
                </a:r>
                <a:r>
                  <a:rPr lang="de-AT" sz="1200" dirty="0" err="1" smtClean="0"/>
                  <a:t>components</a:t>
                </a:r>
                <a:r>
                  <a:rPr lang="de-AT" sz="1200" dirty="0" smtClean="0"/>
                  <a:t> not in </a:t>
                </a:r>
                <a14:m>
                  <m:oMath xmlns:m="http://schemas.openxmlformats.org/officeDocument/2006/math">
                    <m:r>
                      <a:rPr lang="de-AT" sz="12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AT" sz="1200" dirty="0" smtClean="0"/>
                  <a:t> </a:t>
                </a:r>
                <a:r>
                  <a:rPr lang="de-AT" sz="1200" dirty="0" err="1" smtClean="0"/>
                  <a:t>are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assumed</a:t>
                </a:r>
                <a:r>
                  <a:rPr lang="de-AT" sz="1200" dirty="0" smtClean="0"/>
                  <a:t> OK)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AT" sz="1200" dirty="0" smtClean="0"/>
                  <a:t>A </a:t>
                </a:r>
                <a:r>
                  <a:rPr lang="de-AT" sz="1200" dirty="0" smtClean="0">
                    <a:solidFill>
                      <a:srgbClr val="4699C2"/>
                    </a:solidFill>
                  </a:rPr>
                  <a:t>diagnosis </a:t>
                </a:r>
                <a:r>
                  <a:rPr lang="de-AT" sz="1200" i="0">
                    <a:solidFill>
                      <a:srgbClr val="4699C2"/>
                    </a:solidFill>
                    <a:latin typeface="Cambria Math" panose="02040503050406030204" pitchFamily="18" charset="0"/>
                  </a:rPr>
                  <a:t>𝐷</a:t>
                </a:r>
                <a:r>
                  <a:rPr lang="de-AT" sz="1200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sz="1200" dirty="0" err="1" smtClean="0"/>
                  <a:t>is</a:t>
                </a:r>
                <a:r>
                  <a:rPr lang="de-AT" sz="1200" dirty="0" smtClean="0"/>
                  <a:t> a </a:t>
                </a:r>
                <a:r>
                  <a:rPr lang="de-AT" sz="1200" dirty="0" err="1" smtClean="0"/>
                  <a:t>set</a:t>
                </a:r>
                <a:r>
                  <a:rPr lang="de-AT" sz="1200" dirty="0" smtClean="0"/>
                  <a:t> of </a:t>
                </a:r>
                <a:r>
                  <a:rPr lang="de-AT" sz="1200" dirty="0" err="1" smtClean="0"/>
                  <a:t>components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whose</a:t>
                </a:r>
                <a:r>
                  <a:rPr lang="de-AT" sz="1200" dirty="0" smtClean="0"/>
                  <a:t> NOK-</a:t>
                </a:r>
                <a:r>
                  <a:rPr lang="de-AT" sz="1200" dirty="0" err="1" smtClean="0"/>
                  <a:t>state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explains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the</a:t>
                </a:r>
                <a:r>
                  <a:rPr lang="de-AT" sz="1200" dirty="0" smtClean="0"/>
                  <a:t> </a:t>
                </a:r>
                <a:br>
                  <a:rPr lang="de-AT" sz="1200" dirty="0" smtClean="0"/>
                </a:br>
                <a:r>
                  <a:rPr lang="de-AT" sz="1200" dirty="0" err="1" smtClean="0"/>
                  <a:t>observed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misbehavior</a:t>
                </a:r>
                <a:r>
                  <a:rPr lang="de-AT" sz="1200" dirty="0" smtClean="0"/>
                  <a:t> (</a:t>
                </a:r>
                <a:r>
                  <a:rPr lang="de-AT" sz="1200" dirty="0" err="1" smtClean="0"/>
                  <a:t>while</a:t>
                </a:r>
                <a:r>
                  <a:rPr lang="de-AT" sz="1200" dirty="0" smtClean="0"/>
                  <a:t> all </a:t>
                </a:r>
                <a:r>
                  <a:rPr lang="de-AT" sz="1200" dirty="0" err="1" smtClean="0"/>
                  <a:t>components</a:t>
                </a:r>
                <a:r>
                  <a:rPr lang="de-AT" sz="1200" dirty="0" smtClean="0"/>
                  <a:t> not in </a:t>
                </a:r>
                <a:r>
                  <a:rPr lang="de-AT" sz="1200" i="0">
                    <a:latin typeface="Cambria Math" panose="02040503050406030204" pitchFamily="18" charset="0"/>
                  </a:rPr>
                  <a:t>𝐷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are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assumed</a:t>
                </a:r>
                <a:r>
                  <a:rPr lang="de-AT" sz="1200" dirty="0" smtClean="0"/>
                  <a:t> OK)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368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 smtClean="0"/>
                  <a:t>with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de-AT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AT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AT" sz="1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de-AT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de-AT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AT" sz="12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de-AT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AT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AT" sz="12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de-AT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de-AT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AT" sz="12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de-AT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AT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AT" sz="12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de-AT" sz="1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de-AT" sz="1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de-AT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200" b="0" i="1" smtClean="0">
                            <a:latin typeface="Cambria Math" panose="02040503050406030204" pitchFamily="18" charset="0"/>
                          </a:rPr>
                          <m:t>0.93, 0.05, 0.02</m:t>
                        </m:r>
                      </m:e>
                    </m:d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de-A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  <m:d>
                            <m:dPr>
                              <m:ctrlPr>
                                <a:rPr lang="de-A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A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AT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 smtClean="0"/>
                  <a:t>with </a:t>
                </a:r>
                <a:r>
                  <a:rPr lang="en-US" sz="1200" i="0" smtClean="0">
                    <a:latin typeface="Cambria Math" panose="02040503050406030204" pitchFamily="18" charset="0"/>
                  </a:rPr>
                  <a:t>⟨</a:t>
                </a:r>
                <a:r>
                  <a:rPr lang="de-AT" sz="1200" b="0" i="0" smtClean="0">
                    <a:latin typeface="Cambria Math" panose="02040503050406030204" pitchFamily="18" charset="0"/>
                  </a:rPr>
                  <a:t>𝑝(𝐷_1 ),</a:t>
                </a:r>
                <a:r>
                  <a:rPr lang="de-AT" sz="1200" i="0">
                    <a:latin typeface="Cambria Math" panose="02040503050406030204" pitchFamily="18" charset="0"/>
                  </a:rPr>
                  <a:t>𝑝(𝐷_</a:t>
                </a:r>
                <a:r>
                  <a:rPr lang="de-AT" sz="1200" b="0" i="0" smtClean="0">
                    <a:latin typeface="Cambria Math" panose="02040503050406030204" pitchFamily="18" charset="0"/>
                  </a:rPr>
                  <a:t>2 )</a:t>
                </a:r>
                <a:r>
                  <a:rPr lang="de-AT" sz="1200" i="0">
                    <a:latin typeface="Cambria Math" panose="02040503050406030204" pitchFamily="18" charset="0"/>
                  </a:rPr>
                  <a:t>,𝑝(𝐷_</a:t>
                </a:r>
                <a:r>
                  <a:rPr lang="de-AT" sz="1200" b="0" i="0" smtClean="0">
                    <a:latin typeface="Cambria Math" panose="02040503050406030204" pitchFamily="18" charset="0"/>
                  </a:rPr>
                  <a:t>3 )⟩=⟨0.93, 0.05, 0.02⟩</a:t>
                </a:r>
                <a:endParaRPr lang="en-US" dirty="0" smtClean="0"/>
              </a:p>
              <a:p>
                <a:r>
                  <a:rPr lang="de-AT" sz="1200" b="0" i="0" smtClean="0">
                    <a:latin typeface="Cambria Math" panose="02040503050406030204" pitchFamily="18" charset="0"/>
                  </a:rPr>
                  <a:t>{𝑜𝑢𝑡(</a:t>
                </a:r>
                <a:r>
                  <a:rPr lang="de-AT" sz="1200" b="0" i="0" smtClean="0">
                    <a:latin typeface="Cambria Math" panose="02040503050406030204" pitchFamily="18" charset="0"/>
                  </a:rPr>
                  <a:t>𝐴_2 )}</a:t>
                </a:r>
                <a:endParaRPr lang="en-US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631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028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1468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622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5018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272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8"/>
          <p:cNvGrpSpPr/>
          <p:nvPr/>
        </p:nvGrpSpPr>
        <p:grpSpPr>
          <a:xfrm>
            <a:off x="395537" y="362741"/>
            <a:ext cx="1827053" cy="5010477"/>
            <a:chOff x="251520" y="186062"/>
            <a:chExt cx="2161032" cy="6150063"/>
          </a:xfrm>
        </p:grpSpPr>
        <p:pic>
          <p:nvPicPr>
            <p:cNvPr id="3" name="Grafik 2" descr="Brück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3284984"/>
              <a:ext cx="2161032" cy="1438656"/>
            </a:xfrm>
            <a:prstGeom prst="rect">
              <a:avLst/>
            </a:prstGeom>
          </p:spPr>
        </p:pic>
        <p:pic>
          <p:nvPicPr>
            <p:cNvPr id="4" name="Grafik 3" descr="DSC_033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1679512"/>
              <a:ext cx="2160000" cy="1445669"/>
            </a:xfrm>
            <a:prstGeom prst="rect">
              <a:avLst/>
            </a:prstGeom>
          </p:spPr>
        </p:pic>
        <p:pic>
          <p:nvPicPr>
            <p:cNvPr id="6" name="Grafik 5" descr="DSC_033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890456"/>
              <a:ext cx="2160000" cy="1445669"/>
            </a:xfrm>
            <a:prstGeom prst="rect">
              <a:avLst/>
            </a:prstGeom>
          </p:spPr>
        </p:pic>
        <p:pic>
          <p:nvPicPr>
            <p:cNvPr id="5" name="Grafik 4" descr="seufzerbrücke_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520" y="186062"/>
              <a:ext cx="2161032" cy="1438655"/>
            </a:xfrm>
            <a:prstGeom prst="rect">
              <a:avLst/>
            </a:prstGeom>
          </p:spPr>
        </p:pic>
      </p:grpSp>
      <p:pic>
        <p:nvPicPr>
          <p:cNvPr id="10" name="Grafik 6" descr="AAU_www_Logo_link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2076" y="6093296"/>
            <a:ext cx="14859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5" descr="UNI_KLU_Logo_rgb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052" y="548682"/>
            <a:ext cx="18129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 bwMode="auto">
          <a:xfrm>
            <a:off x="0" y="0"/>
            <a:ext cx="179512" cy="6858000"/>
          </a:xfrm>
          <a:prstGeom prst="rect">
            <a:avLst/>
          </a:prstGeom>
          <a:solidFill>
            <a:srgbClr val="336B81"/>
          </a:solidFill>
          <a:ln w="9525" cap="flat" cmpd="sng" algn="ctr">
            <a:solidFill>
              <a:srgbClr val="336B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ctrTitle"/>
          </p:nvPr>
        </p:nvSpPr>
        <p:spPr>
          <a:xfrm>
            <a:off x="832048" y="2535041"/>
            <a:ext cx="7772400" cy="1470025"/>
          </a:xfrm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lang="de-AT" sz="1800" kern="1200" dirty="0" smtClean="0">
                <a:solidFill>
                  <a:srgbClr val="336B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2" name="Rechteck 11"/>
          <p:cNvSpPr/>
          <p:nvPr/>
        </p:nvSpPr>
        <p:spPr bwMode="auto">
          <a:xfrm rot="5400000">
            <a:off x="5940943" y="1027239"/>
            <a:ext cx="45719" cy="6145389"/>
          </a:xfrm>
          <a:prstGeom prst="rect">
            <a:avLst/>
          </a:prstGeom>
          <a:solidFill>
            <a:srgbClr val="4699C2"/>
          </a:solidFill>
          <a:ln w="9525" cap="flat" cmpd="sng" algn="ctr">
            <a:solidFill>
              <a:srgbClr val="4699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1373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de-AT" smtClean="0"/>
              <a:t>SoCS‘18                                                                                                        StaticHS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418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295400"/>
            <a:ext cx="1943100" cy="4800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676900" cy="4800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de-AT" smtClean="0"/>
              <a:t>SoCS‘18                                                                                                        StaticHS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888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de-AT" smtClean="0"/>
              <a:t>SoCS‘18                                                                                                        StaticHS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176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3" y="1340768"/>
            <a:ext cx="8278688" cy="504056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de-AT" smtClean="0"/>
              <a:t>SoCS‘18                                                                                                        StaticHS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961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de-AT" smtClean="0"/>
              <a:t>SoCS‘18                                                                                                        StaticHS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806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743200"/>
            <a:ext cx="3810000" cy="3352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3810000" cy="3352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de-AT" smtClean="0"/>
              <a:t>SoCS‘18                                                                                                        StaticHS</a:t>
            </a:r>
            <a:endParaRPr lang="de-AT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854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0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de-AT" smtClean="0"/>
              <a:t>SoCS‘18                                                                                                        StaticHS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181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4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de-AT" smtClean="0"/>
              <a:t>SoCS‘18                                                                                                        StaticHS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023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3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de-AT" smtClean="0"/>
              <a:t>SoCS‘18                                                                                                        StaticHS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905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de-AT" smtClean="0"/>
              <a:t>SoCS‘18                                                                                                        StaticHS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694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de-AT" smtClean="0"/>
              <a:t>SoCS‘18                                                                                                        StaticHS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103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179512" cy="6858000"/>
          </a:xfrm>
          <a:prstGeom prst="rect">
            <a:avLst/>
          </a:prstGeom>
          <a:solidFill>
            <a:srgbClr val="336B81"/>
          </a:solidFill>
          <a:ln w="9525" cap="flat" cmpd="sng" algn="ctr">
            <a:solidFill>
              <a:srgbClr val="336B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" name="Rechteck 5"/>
          <p:cNvSpPr/>
          <p:nvPr/>
        </p:nvSpPr>
        <p:spPr bwMode="auto">
          <a:xfrm rot="5400000">
            <a:off x="4441676" y="2155676"/>
            <a:ext cx="260648" cy="9144000"/>
          </a:xfrm>
          <a:prstGeom prst="rect">
            <a:avLst/>
          </a:prstGeom>
          <a:solidFill>
            <a:srgbClr val="4699C2"/>
          </a:solidFill>
          <a:ln w="9525" cap="flat" cmpd="sng" algn="ctr">
            <a:solidFill>
              <a:srgbClr val="4699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9" y="188640"/>
            <a:ext cx="76328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556792"/>
            <a:ext cx="82786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7" name="Grafik 6" descr="UNI_KLU_KeyVisual_cmyk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388425" y="404664"/>
            <a:ext cx="473092" cy="432048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de-AT" smtClean="0"/>
              <a:t>SoCS‘18                                                                                                        StaticHS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367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8.png"/><Relationship Id="rId5" Type="http://schemas.openxmlformats.org/officeDocument/2006/relationships/image" Target="../media/image56.png"/><Relationship Id="rId10" Type="http://schemas.openxmlformats.org/officeDocument/2006/relationships/image" Target="../media/image6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58.png"/><Relationship Id="rId3" Type="http://schemas.openxmlformats.org/officeDocument/2006/relationships/image" Target="../media/image59.png"/><Relationship Id="rId7" Type="http://schemas.openxmlformats.org/officeDocument/2006/relationships/image" Target="../media/image54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56.png"/><Relationship Id="rId5" Type="http://schemas.openxmlformats.org/officeDocument/2006/relationships/image" Target="../media/image69.png"/><Relationship Id="rId10" Type="http://schemas.openxmlformats.org/officeDocument/2006/relationships/image" Target="../media/image55.png"/><Relationship Id="rId4" Type="http://schemas.openxmlformats.org/officeDocument/2006/relationships/image" Target="../media/image66.png"/><Relationship Id="rId9" Type="http://schemas.openxmlformats.org/officeDocument/2006/relationships/image" Target="../media/image72.png"/><Relationship Id="rId1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55.png"/><Relationship Id="rId9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01.png"/><Relationship Id="rId3" Type="http://schemas.openxmlformats.org/officeDocument/2006/relationships/image" Target="../media/image53.png"/><Relationship Id="rId7" Type="http://schemas.openxmlformats.org/officeDocument/2006/relationships/image" Target="../media/image93.png"/><Relationship Id="rId12" Type="http://schemas.openxmlformats.org/officeDocument/2006/relationships/image" Target="../media/image100.png"/><Relationship Id="rId2" Type="http://schemas.openxmlformats.org/officeDocument/2006/relationships/image" Target="../media/image90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9.png"/><Relationship Id="rId5" Type="http://schemas.openxmlformats.org/officeDocument/2006/relationships/image" Target="../media/image91.png"/><Relationship Id="rId15" Type="http://schemas.openxmlformats.org/officeDocument/2006/relationships/image" Target="../media/image103.png"/><Relationship Id="rId10" Type="http://schemas.openxmlformats.org/officeDocument/2006/relationships/image" Target="../media/image96.png"/><Relationship Id="rId4" Type="http://schemas.openxmlformats.org/officeDocument/2006/relationships/image" Target="../media/image73.png"/><Relationship Id="rId9" Type="http://schemas.openxmlformats.org/officeDocument/2006/relationships/image" Target="../media/image95.png"/><Relationship Id="rId14" Type="http://schemas.openxmlformats.org/officeDocument/2006/relationships/image" Target="../media/image10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7.png"/><Relationship Id="rId21" Type="http://schemas.openxmlformats.org/officeDocument/2006/relationships/image" Target="../media/image29.png"/><Relationship Id="rId7" Type="http://schemas.openxmlformats.org/officeDocument/2006/relationships/image" Target="../media/image120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image" Target="../media/image14.png"/><Relationship Id="rId19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110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11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2.png"/><Relationship Id="rId5" Type="http://schemas.openxmlformats.org/officeDocument/2006/relationships/image" Target="../media/image120.png"/><Relationship Id="rId10" Type="http://schemas.openxmlformats.org/officeDocument/2006/relationships/image" Target="../media/image31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9.emf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7316" y="1730478"/>
            <a:ext cx="7772400" cy="2308544"/>
          </a:xfrm>
        </p:spPr>
        <p:txBody>
          <a:bodyPr/>
          <a:lstStyle/>
          <a:p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/>
              <a:t/>
            </a:r>
            <a:br>
              <a:rPr lang="de-AT" sz="2400" dirty="0"/>
            </a:b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en-US" sz="2600" b="1" dirty="0" err="1" smtClean="0"/>
              <a:t>StaticHS</a:t>
            </a:r>
            <a:r>
              <a:rPr lang="en-US" sz="2600" dirty="0"/>
              <a:t>: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A </a:t>
            </a:r>
            <a:r>
              <a:rPr lang="en-US" sz="2600" dirty="0"/>
              <a:t>Variant of </a:t>
            </a:r>
            <a:r>
              <a:rPr lang="en-US" sz="2600" dirty="0" smtClean="0"/>
              <a:t>Reiter’s Hitting </a:t>
            </a:r>
            <a:r>
              <a:rPr lang="en-US" sz="2600" dirty="0"/>
              <a:t>Set Tree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for Efﬁcient Sequential </a:t>
            </a:r>
            <a:r>
              <a:rPr lang="en-US" sz="2600" dirty="0"/>
              <a:t>Diagnosis</a:t>
            </a:r>
            <a:endParaRPr lang="de-AT" sz="2600" dirty="0"/>
          </a:p>
        </p:txBody>
      </p:sp>
      <p:sp>
        <p:nvSpPr>
          <p:cNvPr id="3" name="Titel 1"/>
          <p:cNvSpPr txBox="1">
            <a:spLocks/>
          </p:cNvSpPr>
          <p:nvPr/>
        </p:nvSpPr>
        <p:spPr bwMode="auto">
          <a:xfrm>
            <a:off x="-707371" y="3861049"/>
            <a:ext cx="9423957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lang="de-AT" sz="2400" kern="1200" dirty="0" smtClean="0">
                <a:solidFill>
                  <a:srgbClr val="336B8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9pPr>
          </a:lstStyle>
          <a:p>
            <a:endParaRPr lang="en-US" sz="1350" b="1" dirty="0" smtClean="0"/>
          </a:p>
          <a:p>
            <a:r>
              <a:rPr lang="en-US" sz="1350" b="1" dirty="0" smtClean="0"/>
              <a:t>SoCS’18</a:t>
            </a:r>
            <a:endParaRPr lang="en-US" sz="1350" b="1" dirty="0"/>
          </a:p>
          <a:p>
            <a:r>
              <a:rPr lang="en-US" sz="1200" dirty="0"/>
              <a:t/>
            </a:r>
            <a:br>
              <a:rPr lang="en-US" sz="1200" dirty="0"/>
            </a:br>
            <a:r>
              <a:rPr lang="en-US" sz="1200" u="sng" dirty="0" smtClean="0"/>
              <a:t>Patrick Rodler</a:t>
            </a:r>
            <a:r>
              <a:rPr lang="en-US" sz="1200" dirty="0" smtClean="0"/>
              <a:t>, Manuel Herold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08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bgerundetes Rechteck 65"/>
          <p:cNvSpPr/>
          <p:nvPr/>
        </p:nvSpPr>
        <p:spPr bwMode="auto">
          <a:xfrm>
            <a:off x="543509" y="5514079"/>
            <a:ext cx="8392500" cy="71472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8" name="Abgerundetes Rechteck 67"/>
          <p:cNvSpPr/>
          <p:nvPr/>
        </p:nvSpPr>
        <p:spPr bwMode="auto">
          <a:xfrm>
            <a:off x="539553" y="4396776"/>
            <a:ext cx="8392500" cy="71472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7" name="Pfeil nach rechts 26"/>
          <p:cNvSpPr/>
          <p:nvPr/>
        </p:nvSpPr>
        <p:spPr bwMode="auto">
          <a:xfrm>
            <a:off x="5072666" y="2348366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5" name="Pfeil nach rechts 24"/>
          <p:cNvSpPr/>
          <p:nvPr/>
        </p:nvSpPr>
        <p:spPr bwMode="auto">
          <a:xfrm>
            <a:off x="5201716" y="1762326"/>
            <a:ext cx="588381" cy="528133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Sequential</a:t>
            </a:r>
            <a:r>
              <a:rPr lang="de-AT" dirty="0" smtClean="0"/>
              <a:t> Diagnosis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SoCS‘18                                                                                                        StaticHS</a:t>
            </a:r>
            <a:endParaRPr lang="de-AT"/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1600200" y="1740877"/>
            <a:ext cx="1107831" cy="4754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>
                <a:latin typeface="Arial" charset="0"/>
                <a:ea typeface="ＭＳ Ｐゴシック" pitchFamily="-112" charset="-128"/>
              </a:rPr>
              <a:t>DPI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llipse 12"/>
              <p:cNvSpPr/>
              <p:nvPr/>
            </p:nvSpPr>
            <p:spPr bwMode="auto">
              <a:xfrm>
                <a:off x="3616105" y="1794718"/>
                <a:ext cx="1394878" cy="5106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compute </a:t>
                </a:r>
                <a:r>
                  <a:rPr kumimoji="0" lang="de-AT" sz="11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diagnoses</a:t>
                </a: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de-AT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ＭＳ Ｐゴシック" pitchFamily="-112" charset="-128"/>
                      </a:rPr>
                      <m:t>𝑫</m:t>
                    </m:r>
                  </m:oMath>
                </a14:m>
                <a:endPara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13" name="Ellips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6105" y="1794718"/>
                <a:ext cx="1394878" cy="510692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078477" y="2410638"/>
                <a:ext cx="3337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477" y="2410638"/>
                <a:ext cx="333746" cy="2616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bgerundetes Rechteck 15"/>
          <p:cNvSpPr/>
          <p:nvPr/>
        </p:nvSpPr>
        <p:spPr bwMode="auto">
          <a:xfrm>
            <a:off x="5942484" y="1733805"/>
            <a:ext cx="1107831" cy="4825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100" dirty="0" err="1" smtClean="0">
                <a:latin typeface="Arial" charset="0"/>
                <a:ea typeface="ＭＳ Ｐゴシック" pitchFamily="-112" charset="-128"/>
              </a:rPr>
              <a:t>actually</a:t>
            </a:r>
            <a:r>
              <a:rPr lang="de-AT" sz="1100" dirty="0" smtClean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100" dirty="0" err="1" smtClean="0">
                <a:latin typeface="Arial" charset="0"/>
                <a:ea typeface="ＭＳ Ｐゴシック" pitchFamily="-112" charset="-128"/>
              </a:rPr>
              <a:t>faulty</a:t>
            </a:r>
            <a:r>
              <a:rPr lang="de-AT" sz="1100" dirty="0" smtClean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100" dirty="0" err="1" smtClean="0">
                <a:latin typeface="Arial" charset="0"/>
                <a:ea typeface="ＭＳ Ｐゴシック" pitchFamily="-112" charset="-128"/>
              </a:rPr>
              <a:t>components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098437" y="1894964"/>
                <a:ext cx="69211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AT" sz="11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1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37" y="1894964"/>
                <a:ext cx="692113" cy="2616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llipse 19"/>
              <p:cNvSpPr/>
              <p:nvPr/>
            </p:nvSpPr>
            <p:spPr bwMode="auto">
              <a:xfrm>
                <a:off x="5242625" y="2667341"/>
                <a:ext cx="1417597" cy="6545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compute </a:t>
                </a:r>
                <a:r>
                  <a:rPr kumimoji="0" lang="de-AT" sz="11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measure-ment</a:t>
                </a: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:r>
                  <a:rPr kumimoji="0" lang="de-AT" sz="11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point</a:t>
                </a: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</m:ctrlPr>
                      </m:sSubPr>
                      <m:e>
                        <m: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  <m:t>𝑝</m:t>
                        </m:r>
                      </m:e>
                      <m:sub>
                        <m: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20" name="Ellips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2625" y="2667341"/>
                <a:ext cx="1417597" cy="65456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llipse 21"/>
          <p:cNvSpPr/>
          <p:nvPr/>
        </p:nvSpPr>
        <p:spPr bwMode="auto">
          <a:xfrm>
            <a:off x="3999733" y="3434313"/>
            <a:ext cx="854306" cy="4948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ask</a:t>
            </a:r>
            <a:r>
              <a:rPr kumimoji="0" lang="de-A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</a:t>
            </a:r>
            <a:r>
              <a:rPr kumimoji="0" lang="de-A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oracle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2291422" y="2764699"/>
            <a:ext cx="1226071" cy="52522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update </a:t>
            </a:r>
            <a:r>
              <a:rPr kumimoji="0" lang="de-A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knowledge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6" name="Pfeil nach rechts 25"/>
          <p:cNvSpPr/>
          <p:nvPr/>
        </p:nvSpPr>
        <p:spPr bwMode="auto">
          <a:xfrm>
            <a:off x="2859965" y="1767289"/>
            <a:ext cx="588381" cy="528133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8" name="Pfeil nach rechts 27"/>
          <p:cNvSpPr/>
          <p:nvPr/>
        </p:nvSpPr>
        <p:spPr bwMode="auto">
          <a:xfrm rot="263363">
            <a:off x="4967381" y="3250625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35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9" name="Pfeil nach rechts 28"/>
          <p:cNvSpPr/>
          <p:nvPr/>
        </p:nvSpPr>
        <p:spPr bwMode="auto">
          <a:xfrm rot="20740211">
            <a:off x="3517493" y="3249735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2" name="Pfeil nach rechts 31"/>
          <p:cNvSpPr/>
          <p:nvPr/>
        </p:nvSpPr>
        <p:spPr bwMode="auto">
          <a:xfrm rot="1245643">
            <a:off x="2285160" y="2304520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543695" y="961602"/>
            <a:ext cx="2565126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err="1" smtClean="0"/>
              <a:t>hard</a:t>
            </a:r>
            <a:r>
              <a:rPr lang="de-AT" sz="1100" dirty="0" smtClean="0"/>
              <a:t> </a:t>
            </a:r>
            <a:r>
              <a:rPr lang="de-AT" sz="1100" dirty="0" err="1" smtClean="0"/>
              <a:t>computational</a:t>
            </a:r>
            <a:r>
              <a:rPr lang="de-AT" sz="1100" dirty="0" smtClean="0"/>
              <a:t> </a:t>
            </a:r>
            <a:r>
              <a:rPr lang="de-AT" sz="1100" dirty="0" err="1" smtClean="0"/>
              <a:t>task</a:t>
            </a:r>
            <a:r>
              <a:rPr lang="de-AT" sz="1100" dirty="0" smtClean="0"/>
              <a:t>, </a:t>
            </a:r>
            <a:r>
              <a:rPr lang="de-AT" sz="1100" dirty="0" err="1" smtClean="0"/>
              <a:t>can</a:t>
            </a:r>
            <a:r>
              <a:rPr lang="de-AT" sz="1100" dirty="0" smtClean="0"/>
              <a:t> </a:t>
            </a:r>
            <a:r>
              <a:rPr lang="de-AT" sz="1100" dirty="0" err="1" smtClean="0"/>
              <a:t>usually</a:t>
            </a:r>
            <a:r>
              <a:rPr lang="de-AT" sz="1100" dirty="0" smtClean="0"/>
              <a:t> </a:t>
            </a:r>
            <a:br>
              <a:rPr lang="de-AT" sz="1100" dirty="0" smtClean="0"/>
            </a:br>
            <a:r>
              <a:rPr lang="de-AT" sz="1100" dirty="0" err="1" smtClean="0"/>
              <a:t>only</a:t>
            </a:r>
            <a:r>
              <a:rPr lang="de-AT" sz="1100" dirty="0" smtClean="0"/>
              <a:t> </a:t>
            </a:r>
            <a:r>
              <a:rPr lang="de-AT" sz="1100" dirty="0" err="1" smtClean="0"/>
              <a:t>compute</a:t>
            </a:r>
            <a:r>
              <a:rPr lang="de-AT" sz="1100" dirty="0" smtClean="0"/>
              <a:t> </a:t>
            </a:r>
            <a:r>
              <a:rPr lang="de-AT" sz="1100" b="1" dirty="0" err="1" smtClean="0"/>
              <a:t>some</a:t>
            </a:r>
            <a:r>
              <a:rPr lang="de-AT" sz="1100" dirty="0" smtClean="0"/>
              <a:t> </a:t>
            </a:r>
            <a:r>
              <a:rPr lang="de-AT" sz="1100" dirty="0" err="1" smtClean="0"/>
              <a:t>diagnoses</a:t>
            </a:r>
            <a:endParaRPr lang="en-US" sz="1100" dirty="0"/>
          </a:p>
        </p:txBody>
      </p:sp>
      <p:sp>
        <p:nvSpPr>
          <p:cNvPr id="35" name="Textfeld 34"/>
          <p:cNvSpPr txBox="1"/>
          <p:nvPr/>
        </p:nvSpPr>
        <p:spPr>
          <a:xfrm>
            <a:off x="1883848" y="1463878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 smtClean="0">
                <a:solidFill>
                  <a:schemeClr val="bg1">
                    <a:lumMod val="65000"/>
                  </a:schemeClr>
                </a:solidFill>
              </a:rPr>
              <a:t>input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223706" y="1463878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 smtClean="0">
                <a:solidFill>
                  <a:schemeClr val="bg1">
                    <a:lumMod val="65000"/>
                  </a:schemeClr>
                </a:solidFill>
              </a:rPr>
              <a:t>output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833225" y="2667709"/>
            <a:ext cx="1697901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err="1" smtClean="0"/>
              <a:t>maybe</a:t>
            </a:r>
            <a:r>
              <a:rPr lang="de-AT" sz="1100" dirty="0" smtClean="0"/>
              <a:t>: </a:t>
            </a:r>
            <a:r>
              <a:rPr lang="de-AT" sz="1100" dirty="0" err="1" smtClean="0"/>
              <a:t>optimize</a:t>
            </a:r>
            <a:r>
              <a:rPr lang="de-AT" sz="1100" dirty="0" smtClean="0"/>
              <a:t> </a:t>
            </a:r>
            <a:r>
              <a:rPr lang="de-AT" sz="1100" dirty="0" err="1" smtClean="0"/>
              <a:t>based</a:t>
            </a:r>
            <a:r>
              <a:rPr lang="de-AT" sz="1100" dirty="0" smtClean="0"/>
              <a:t> </a:t>
            </a:r>
            <a:br>
              <a:rPr lang="de-AT" sz="1100" dirty="0" smtClean="0"/>
            </a:br>
            <a:r>
              <a:rPr lang="de-AT" sz="1100" dirty="0" smtClean="0"/>
              <a:t>on </a:t>
            </a:r>
            <a:r>
              <a:rPr lang="de-AT" sz="1100" dirty="0" err="1" smtClean="0"/>
              <a:t>some</a:t>
            </a:r>
            <a:r>
              <a:rPr lang="de-AT" sz="1100" dirty="0" smtClean="0"/>
              <a:t> </a:t>
            </a:r>
            <a:r>
              <a:rPr lang="de-AT" sz="1100" dirty="0" err="1" smtClean="0"/>
              <a:t>heuristic</a:t>
            </a:r>
            <a:r>
              <a:rPr lang="de-AT" sz="1100" dirty="0" smtClean="0"/>
              <a:t>, e.g. </a:t>
            </a:r>
            <a:br>
              <a:rPr lang="de-AT" sz="1100" dirty="0" smtClean="0"/>
            </a:br>
            <a:r>
              <a:rPr lang="de-AT" sz="1100" dirty="0" err="1" smtClean="0"/>
              <a:t>information</a:t>
            </a:r>
            <a:r>
              <a:rPr lang="de-AT" sz="1100" dirty="0" smtClean="0"/>
              <a:t> </a:t>
            </a:r>
            <a:r>
              <a:rPr lang="de-AT" sz="1100" dirty="0" err="1" smtClean="0"/>
              <a:t>gain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3490182" y="3303508"/>
                <a:ext cx="4037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182" y="3303508"/>
                <a:ext cx="403700" cy="2616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320063" y="2263518"/>
                <a:ext cx="1250662" cy="76944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1100" dirty="0" smtClean="0"/>
                  <a:t>iteration 0: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100" dirty="0" smtClean="0"/>
              </a:p>
              <a:p>
                <a:r>
                  <a:rPr lang="de-AT" sz="1100" dirty="0" err="1" smtClean="0"/>
                  <a:t>iteration</a:t>
                </a:r>
                <a:r>
                  <a:rPr lang="de-AT" sz="1100" dirty="0" smtClean="0"/>
                  <a:t> 1: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100" dirty="0" smtClean="0"/>
              </a:p>
              <a:p>
                <a:r>
                  <a:rPr lang="de-AT" sz="1100" dirty="0" err="1" smtClean="0"/>
                  <a:t>iteration</a:t>
                </a:r>
                <a:r>
                  <a:rPr lang="de-AT" sz="1100" dirty="0" smtClean="0"/>
                  <a:t> 2: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AT" sz="1100" dirty="0" smtClean="0"/>
                  <a:t/>
                </a:r>
                <a:br>
                  <a:rPr lang="de-AT" sz="1100" dirty="0" smtClean="0"/>
                </a:br>
                <a:r>
                  <a:rPr lang="de-AT" sz="1100" dirty="0" smtClean="0"/>
                  <a:t>…</a:t>
                </a:r>
                <a:endParaRPr lang="en-US" sz="1100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63" y="2263518"/>
                <a:ext cx="1250662" cy="769441"/>
              </a:xfrm>
              <a:prstGeom prst="rect">
                <a:avLst/>
              </a:prstGeom>
              <a:blipFill rotWithShape="0">
                <a:blip r:embed="rId8"/>
                <a:stretch>
                  <a:fillRect t="-787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4954127" y="3311311"/>
                <a:ext cx="3482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127" y="3311311"/>
                <a:ext cx="348236" cy="2616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feld 47"/>
          <p:cNvSpPr txBox="1"/>
          <p:nvPr/>
        </p:nvSpPr>
        <p:spPr>
          <a:xfrm>
            <a:off x="3962761" y="3067352"/>
            <a:ext cx="952505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b="1" dirty="0" smtClean="0">
                <a:solidFill>
                  <a:srgbClr val="C00000"/>
                </a:solidFill>
              </a:rPr>
              <a:t>expensive!!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5136277" y="3670909"/>
            <a:ext cx="2470548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err="1" smtClean="0"/>
              <a:t>oracle</a:t>
            </a:r>
            <a:r>
              <a:rPr lang="de-AT" sz="1100" dirty="0" smtClean="0"/>
              <a:t> = </a:t>
            </a:r>
            <a:r>
              <a:rPr lang="de-AT" sz="1100" dirty="0" err="1" smtClean="0"/>
              <a:t>engineer</a:t>
            </a:r>
            <a:r>
              <a:rPr lang="de-AT" sz="1100" dirty="0" smtClean="0"/>
              <a:t> (</a:t>
            </a:r>
            <a:r>
              <a:rPr lang="de-AT" sz="1100" dirty="0" err="1" smtClean="0"/>
              <a:t>physical</a:t>
            </a:r>
            <a:r>
              <a:rPr lang="de-AT" sz="1100" dirty="0" smtClean="0"/>
              <a:t> </a:t>
            </a:r>
            <a:r>
              <a:rPr lang="de-AT" sz="1100" dirty="0" err="1" smtClean="0"/>
              <a:t>system</a:t>
            </a:r>
            <a:r>
              <a:rPr lang="de-AT" sz="1100" dirty="0" smtClean="0"/>
              <a:t>),</a:t>
            </a:r>
          </a:p>
          <a:p>
            <a:r>
              <a:rPr lang="de-AT" sz="1100" dirty="0" err="1" smtClean="0"/>
              <a:t>domain</a:t>
            </a:r>
            <a:r>
              <a:rPr lang="de-AT" sz="1100" dirty="0" smtClean="0"/>
              <a:t> expert (KB), etc.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/>
              <p:cNvSpPr txBox="1"/>
              <p:nvPr/>
            </p:nvSpPr>
            <p:spPr>
              <a:xfrm>
                <a:off x="327851" y="3324299"/>
                <a:ext cx="2027093" cy="4308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〉 </m:t>
                    </m:r>
                  </m:oMath>
                </a14:m>
                <a:r>
                  <a:rPr lang="de-AT" sz="11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de-AT" sz="1100" b="0" dirty="0" smtClean="0"/>
                  <a:t>becomes</a:t>
                </a:r>
              </a:p>
              <a:p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11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AT" sz="1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1100" dirty="0" smtClean="0"/>
                  <a:t> </a:t>
                </a:r>
                <a:endParaRPr lang="en-US" sz="1100" dirty="0"/>
              </a:p>
            </p:txBody>
          </p:sp>
        </mc:Choice>
        <mc:Fallback xmlns="">
          <p:sp>
            <p:nvSpPr>
              <p:cNvPr id="60" name="Textfeld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51" y="3324299"/>
                <a:ext cx="2027093" cy="430887"/>
              </a:xfrm>
              <a:prstGeom prst="rect">
                <a:avLst/>
              </a:prstGeom>
              <a:blipFill rotWithShape="0">
                <a:blip r:embed="rId10"/>
                <a:stretch>
                  <a:fillRect t="-1408"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feld 60"/>
          <p:cNvSpPr txBox="1"/>
          <p:nvPr/>
        </p:nvSpPr>
        <p:spPr>
          <a:xfrm>
            <a:off x="2225070" y="961705"/>
            <a:ext cx="2050561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smtClean="0"/>
              <a:t>different </a:t>
            </a:r>
            <a:r>
              <a:rPr lang="de-AT" sz="1100" dirty="0" err="1" smtClean="0"/>
              <a:t>possible</a:t>
            </a:r>
            <a:r>
              <a:rPr lang="de-AT" sz="1100" dirty="0" smtClean="0"/>
              <a:t> </a:t>
            </a:r>
            <a:r>
              <a:rPr lang="de-AT" sz="1100" dirty="0" err="1" smtClean="0"/>
              <a:t>algorithms</a:t>
            </a:r>
            <a:r>
              <a:rPr lang="de-AT" sz="1100" dirty="0" smtClean="0"/>
              <a:t> </a:t>
            </a:r>
            <a:br>
              <a:rPr lang="de-AT" sz="1100" dirty="0" smtClean="0"/>
            </a:br>
            <a:r>
              <a:rPr lang="de-AT" sz="1100" dirty="0" smtClean="0"/>
              <a:t>(e.g. </a:t>
            </a:r>
            <a:r>
              <a:rPr lang="de-AT" sz="1100" dirty="0" err="1" smtClean="0"/>
              <a:t>Reiter‘s</a:t>
            </a:r>
            <a:r>
              <a:rPr lang="de-AT" sz="1100" dirty="0" smtClean="0"/>
              <a:t> HS-</a:t>
            </a:r>
            <a:r>
              <a:rPr lang="de-AT" sz="1100" dirty="0" err="1" smtClean="0"/>
              <a:t>Tree</a:t>
            </a:r>
            <a:r>
              <a:rPr lang="de-AT" sz="1100" dirty="0" smtClean="0"/>
              <a:t>)</a:t>
            </a:r>
            <a:endParaRPr lang="en-US" sz="1100" dirty="0"/>
          </a:p>
        </p:txBody>
      </p:sp>
      <p:cxnSp>
        <p:nvCxnSpPr>
          <p:cNvPr id="63" name="Gerader Verbinder 62"/>
          <p:cNvCxnSpPr>
            <a:stCxn id="61" idx="2"/>
          </p:cNvCxnSpPr>
          <p:nvPr/>
        </p:nvCxnSpPr>
        <p:spPr bwMode="auto">
          <a:xfrm>
            <a:off x="3250351" y="1392592"/>
            <a:ext cx="582862" cy="6118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r Verbinder 64"/>
          <p:cNvCxnSpPr>
            <a:stCxn id="34" idx="2"/>
          </p:cNvCxnSpPr>
          <p:nvPr/>
        </p:nvCxnSpPr>
        <p:spPr bwMode="auto">
          <a:xfrm flipH="1">
            <a:off x="4753669" y="1392489"/>
            <a:ext cx="1072589" cy="6119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Gerader Verbinder 66"/>
          <p:cNvCxnSpPr>
            <a:stCxn id="37" idx="1"/>
          </p:cNvCxnSpPr>
          <p:nvPr/>
        </p:nvCxnSpPr>
        <p:spPr bwMode="auto">
          <a:xfrm flipH="1">
            <a:off x="6455301" y="2967791"/>
            <a:ext cx="377924" cy="115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r Verbinder 68"/>
          <p:cNvCxnSpPr>
            <a:stCxn id="49" idx="1"/>
          </p:cNvCxnSpPr>
          <p:nvPr/>
        </p:nvCxnSpPr>
        <p:spPr bwMode="auto">
          <a:xfrm flipH="1" flipV="1">
            <a:off x="4753669" y="3686220"/>
            <a:ext cx="382608" cy="2001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Gerader Verbinder 70"/>
          <p:cNvCxnSpPr>
            <a:stCxn id="48" idx="2"/>
          </p:cNvCxnSpPr>
          <p:nvPr/>
        </p:nvCxnSpPr>
        <p:spPr bwMode="auto">
          <a:xfrm flipH="1">
            <a:off x="4275631" y="3328962"/>
            <a:ext cx="163383" cy="2361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r Verbinder 72"/>
          <p:cNvCxnSpPr>
            <a:stCxn id="60" idx="0"/>
          </p:cNvCxnSpPr>
          <p:nvPr/>
        </p:nvCxnSpPr>
        <p:spPr bwMode="auto">
          <a:xfrm flipV="1">
            <a:off x="1341398" y="3067353"/>
            <a:ext cx="1082983" cy="256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39553" y="1340768"/>
                <a:ext cx="8496944" cy="50405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AT" dirty="0" smtClean="0"/>
                  <a:t>Process:</a:t>
                </a:r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r>
                  <a:rPr lang="de-AT" dirty="0" smtClean="0"/>
                  <a:t>The </a:t>
                </a:r>
                <a:r>
                  <a:rPr lang="de-AT" dirty="0" err="1" smtClean="0"/>
                  <a:t>solved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problem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is</a:t>
                </a:r>
                <a:r>
                  <a:rPr lang="de-AT" dirty="0" smtClean="0"/>
                  <a:t>:</a:t>
                </a:r>
              </a:p>
              <a:p>
                <a:pPr marL="0" indent="0">
                  <a:buNone/>
                </a:pPr>
                <a:r>
                  <a:rPr lang="de-AT" b="1" dirty="0" err="1" smtClean="0"/>
                  <a:t>DynSD</a:t>
                </a:r>
                <a:r>
                  <a:rPr lang="de-AT" b="1" dirty="0"/>
                  <a:t>-</a:t>
                </a:r>
                <a:r>
                  <a:rPr lang="de-AT" b="1" dirty="0" smtClean="0"/>
                  <a:t>Problem: </a:t>
                </a:r>
                <a:br>
                  <a:rPr lang="de-AT" b="1" dirty="0" smtClean="0"/>
                </a:br>
                <a:r>
                  <a:rPr lang="de-AT" u="sng" dirty="0" err="1" smtClean="0"/>
                  <a:t>Given</a:t>
                </a:r>
                <a:r>
                  <a:rPr lang="de-AT" u="sng" dirty="0" smtClean="0"/>
                  <a:t>:</a:t>
                </a:r>
                <a:r>
                  <a:rPr lang="de-AT" dirty="0" smtClean="0"/>
                  <a:t> DPI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de-AT" dirty="0" smtClean="0"/>
                  <a:t>. </a:t>
                </a:r>
                <a:br>
                  <a:rPr lang="de-AT" dirty="0" smtClean="0"/>
                </a:br>
                <a:r>
                  <a:rPr lang="de-AT" u="sng" dirty="0" smtClean="0"/>
                  <a:t>Find:</a:t>
                </a:r>
                <a:r>
                  <a:rPr lang="de-AT" dirty="0" smtClean="0"/>
                  <a:t> Set of </a:t>
                </a:r>
                <a:r>
                  <a:rPr lang="de-AT" dirty="0" err="1" smtClean="0"/>
                  <a:t>measurements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AT" b="1" dirty="0" smtClean="0"/>
                  <a:t> </a:t>
                </a:r>
                <a:r>
                  <a:rPr lang="de-AT" dirty="0" smtClean="0"/>
                  <a:t>such </a:t>
                </a:r>
                <a:r>
                  <a:rPr lang="de-AT" dirty="0" err="1" smtClean="0"/>
                  <a:t>that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there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is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only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one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diagnosis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for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de-AT" dirty="0" smtClean="0"/>
                  <a:t>. </a:t>
                </a:r>
              </a:p>
              <a:p>
                <a:pPr marL="0" indent="0">
                  <a:buNone/>
                </a:pPr>
                <a:endParaRPr lang="de-AT" sz="600" dirty="0"/>
              </a:p>
              <a:p>
                <a:pPr marL="0" indent="0">
                  <a:buNone/>
                </a:pPr>
                <a:r>
                  <a:rPr lang="de-AT" dirty="0" err="1" smtClean="0"/>
                  <a:t>Optimization</a:t>
                </a:r>
                <a:r>
                  <a:rPr lang="de-AT" dirty="0" smtClean="0"/>
                  <a:t> Version:</a:t>
                </a:r>
              </a:p>
              <a:p>
                <a:pPr marL="0" indent="0">
                  <a:buNone/>
                </a:pPr>
                <a:r>
                  <a:rPr lang="de-AT" b="1" dirty="0" err="1" smtClean="0">
                    <a:solidFill>
                      <a:srgbClr val="4699C2"/>
                    </a:solidFill>
                  </a:rPr>
                  <a:t>Opt</a:t>
                </a:r>
                <a:r>
                  <a:rPr lang="de-AT" b="1" dirty="0" err="1" smtClean="0"/>
                  <a:t>DynSD</a:t>
                </a:r>
                <a:r>
                  <a:rPr lang="de-AT" b="1" dirty="0" smtClean="0"/>
                  <a:t>-Problem:</a:t>
                </a:r>
                <a:br>
                  <a:rPr lang="de-AT" b="1" dirty="0" smtClean="0"/>
                </a:br>
                <a:r>
                  <a:rPr lang="de-AT" u="sng" dirty="0" err="1" smtClean="0"/>
                  <a:t>Given</a:t>
                </a:r>
                <a:r>
                  <a:rPr lang="de-AT" u="sng" dirty="0"/>
                  <a:t>:</a:t>
                </a:r>
                <a:r>
                  <a:rPr lang="de-AT" dirty="0"/>
                  <a:t> DPI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de-AT" dirty="0"/>
                  <a:t>. </a:t>
                </a:r>
                <a:br>
                  <a:rPr lang="de-AT" dirty="0"/>
                </a:br>
                <a:r>
                  <a:rPr lang="de-AT" u="sng" dirty="0"/>
                  <a:t>Find:</a:t>
                </a:r>
                <a:r>
                  <a:rPr lang="de-AT" dirty="0"/>
                  <a:t> 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Minimal-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cost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set</a:t>
                </a:r>
                <a:r>
                  <a:rPr lang="de-AT" dirty="0" smtClean="0"/>
                  <a:t> </a:t>
                </a:r>
                <a:r>
                  <a:rPr lang="de-AT" dirty="0"/>
                  <a:t>of </a:t>
                </a:r>
                <a:r>
                  <a:rPr lang="de-AT" dirty="0" err="1" smtClean="0"/>
                  <a:t>measurements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AT" dirty="0" smtClean="0"/>
                  <a:t> </a:t>
                </a:r>
                <a:r>
                  <a:rPr lang="de-AT" dirty="0" err="1" smtClean="0"/>
                  <a:t>to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solve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DynSD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problem</a:t>
                </a:r>
                <a:r>
                  <a:rPr lang="de-AT" dirty="0" smtClean="0"/>
                  <a:t>.</a:t>
                </a:r>
              </a:p>
              <a:p>
                <a:pPr marL="0" indent="0">
                  <a:buNone/>
                </a:pPr>
                <a:endParaRPr lang="de-AT" dirty="0"/>
              </a:p>
            </p:txBody>
          </p:sp>
        </mc:Choice>
        <mc:Fallback xmlns="">
          <p:sp>
            <p:nvSpPr>
              <p:cNvPr id="64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3" y="1340768"/>
                <a:ext cx="8496944" cy="5040560"/>
              </a:xfrm>
              <a:blipFill rotWithShape="0">
                <a:blip r:embed="rId11"/>
                <a:stretch>
                  <a:fillRect l="-287" t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05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feil nach rechts 26"/>
          <p:cNvSpPr/>
          <p:nvPr/>
        </p:nvSpPr>
        <p:spPr bwMode="auto">
          <a:xfrm>
            <a:off x="5072666" y="2348366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5" name="Pfeil nach rechts 24"/>
          <p:cNvSpPr/>
          <p:nvPr/>
        </p:nvSpPr>
        <p:spPr bwMode="auto">
          <a:xfrm>
            <a:off x="5201716" y="1762326"/>
            <a:ext cx="588381" cy="528133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Sequential</a:t>
            </a:r>
            <a:r>
              <a:rPr lang="de-AT" dirty="0" smtClean="0"/>
              <a:t> Diagnosis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SoCS‘18                                                                                                        StaticHS</a:t>
            </a:r>
            <a:endParaRPr lang="de-AT"/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1600200" y="1740877"/>
            <a:ext cx="1107831" cy="4754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>
                <a:latin typeface="Arial" charset="0"/>
                <a:ea typeface="ＭＳ Ｐゴシック" pitchFamily="-112" charset="-128"/>
              </a:rPr>
              <a:t>DPI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llipse 12"/>
              <p:cNvSpPr/>
              <p:nvPr/>
            </p:nvSpPr>
            <p:spPr bwMode="auto">
              <a:xfrm>
                <a:off x="3616105" y="1794718"/>
                <a:ext cx="1394878" cy="5106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compute </a:t>
                </a:r>
                <a:r>
                  <a:rPr kumimoji="0" lang="de-AT" sz="11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diagnoses</a:t>
                </a: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de-AT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ＭＳ Ｐゴシック" pitchFamily="-112" charset="-128"/>
                      </a:rPr>
                      <m:t>𝑫</m:t>
                    </m:r>
                  </m:oMath>
                </a14:m>
                <a:endPara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13" name="Ellips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6105" y="1794718"/>
                <a:ext cx="1394878" cy="510692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078477" y="2410638"/>
                <a:ext cx="3337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477" y="2410638"/>
                <a:ext cx="333746" cy="2616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bgerundetes Rechteck 15"/>
          <p:cNvSpPr/>
          <p:nvPr/>
        </p:nvSpPr>
        <p:spPr bwMode="auto">
          <a:xfrm>
            <a:off x="5942484" y="1733805"/>
            <a:ext cx="1107831" cy="4825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100" dirty="0" err="1" smtClean="0">
                <a:latin typeface="Arial" charset="0"/>
                <a:ea typeface="ＭＳ Ｐゴシック" pitchFamily="-112" charset="-128"/>
              </a:rPr>
              <a:t>actually</a:t>
            </a:r>
            <a:r>
              <a:rPr lang="de-AT" sz="1100" dirty="0" smtClean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100" dirty="0" err="1" smtClean="0">
                <a:latin typeface="Arial" charset="0"/>
                <a:ea typeface="ＭＳ Ｐゴシック" pitchFamily="-112" charset="-128"/>
              </a:rPr>
              <a:t>faulty</a:t>
            </a:r>
            <a:r>
              <a:rPr lang="de-AT" sz="1100" dirty="0" smtClean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100" dirty="0" err="1" smtClean="0">
                <a:latin typeface="Arial" charset="0"/>
                <a:ea typeface="ＭＳ Ｐゴシック" pitchFamily="-112" charset="-128"/>
              </a:rPr>
              <a:t>components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098437" y="1894964"/>
                <a:ext cx="69211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AT" sz="11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1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37" y="1894964"/>
                <a:ext cx="692113" cy="2616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llipse 19"/>
              <p:cNvSpPr/>
              <p:nvPr/>
            </p:nvSpPr>
            <p:spPr bwMode="auto">
              <a:xfrm>
                <a:off x="5242625" y="2667341"/>
                <a:ext cx="1417597" cy="6545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compute </a:t>
                </a:r>
                <a:r>
                  <a:rPr kumimoji="0" lang="de-AT" sz="11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measure-ment</a:t>
                </a: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:r>
                  <a:rPr kumimoji="0" lang="de-AT" sz="11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point</a:t>
                </a: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</m:ctrlPr>
                      </m:sSubPr>
                      <m:e>
                        <m: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  <m:t>𝑝</m:t>
                        </m:r>
                      </m:e>
                      <m:sub>
                        <m: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20" name="Ellips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2625" y="2667341"/>
                <a:ext cx="1417597" cy="65456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llipse 21"/>
          <p:cNvSpPr/>
          <p:nvPr/>
        </p:nvSpPr>
        <p:spPr bwMode="auto">
          <a:xfrm>
            <a:off x="3999733" y="3434313"/>
            <a:ext cx="854306" cy="4948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ask</a:t>
            </a:r>
            <a:r>
              <a:rPr kumimoji="0" lang="de-A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</a:t>
            </a:r>
            <a:r>
              <a:rPr kumimoji="0" lang="de-A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oracle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2291422" y="2764699"/>
            <a:ext cx="1226071" cy="52522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update </a:t>
            </a:r>
            <a:r>
              <a:rPr kumimoji="0" lang="de-A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knowledge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6" name="Pfeil nach rechts 25"/>
          <p:cNvSpPr/>
          <p:nvPr/>
        </p:nvSpPr>
        <p:spPr bwMode="auto">
          <a:xfrm>
            <a:off x="2859965" y="1767289"/>
            <a:ext cx="588381" cy="528133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8" name="Pfeil nach rechts 27"/>
          <p:cNvSpPr/>
          <p:nvPr/>
        </p:nvSpPr>
        <p:spPr bwMode="auto">
          <a:xfrm rot="263363">
            <a:off x="4967381" y="3250625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35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9" name="Pfeil nach rechts 28"/>
          <p:cNvSpPr/>
          <p:nvPr/>
        </p:nvSpPr>
        <p:spPr bwMode="auto">
          <a:xfrm rot="20740211">
            <a:off x="3517493" y="3249735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2" name="Pfeil nach rechts 31"/>
          <p:cNvSpPr/>
          <p:nvPr/>
        </p:nvSpPr>
        <p:spPr bwMode="auto">
          <a:xfrm rot="1245643">
            <a:off x="2285160" y="2304520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543695" y="961602"/>
            <a:ext cx="2565126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err="1" smtClean="0"/>
              <a:t>hard</a:t>
            </a:r>
            <a:r>
              <a:rPr lang="de-AT" sz="1100" dirty="0" smtClean="0"/>
              <a:t> </a:t>
            </a:r>
            <a:r>
              <a:rPr lang="de-AT" sz="1100" dirty="0" err="1" smtClean="0"/>
              <a:t>computational</a:t>
            </a:r>
            <a:r>
              <a:rPr lang="de-AT" sz="1100" dirty="0" smtClean="0"/>
              <a:t> </a:t>
            </a:r>
            <a:r>
              <a:rPr lang="de-AT" sz="1100" dirty="0" err="1" smtClean="0"/>
              <a:t>task</a:t>
            </a:r>
            <a:r>
              <a:rPr lang="de-AT" sz="1100" dirty="0" smtClean="0"/>
              <a:t>, </a:t>
            </a:r>
            <a:r>
              <a:rPr lang="de-AT" sz="1100" dirty="0" err="1" smtClean="0"/>
              <a:t>can</a:t>
            </a:r>
            <a:r>
              <a:rPr lang="de-AT" sz="1100" dirty="0" smtClean="0"/>
              <a:t> </a:t>
            </a:r>
            <a:r>
              <a:rPr lang="de-AT" sz="1100" dirty="0" err="1" smtClean="0"/>
              <a:t>usually</a:t>
            </a:r>
            <a:r>
              <a:rPr lang="de-AT" sz="1100" dirty="0" smtClean="0"/>
              <a:t> </a:t>
            </a:r>
            <a:br>
              <a:rPr lang="de-AT" sz="1100" dirty="0" smtClean="0"/>
            </a:br>
            <a:r>
              <a:rPr lang="de-AT" sz="1100" dirty="0" err="1" smtClean="0"/>
              <a:t>only</a:t>
            </a:r>
            <a:r>
              <a:rPr lang="de-AT" sz="1100" dirty="0" smtClean="0"/>
              <a:t> </a:t>
            </a:r>
            <a:r>
              <a:rPr lang="de-AT" sz="1100" dirty="0" err="1" smtClean="0"/>
              <a:t>compute</a:t>
            </a:r>
            <a:r>
              <a:rPr lang="de-AT" sz="1100" dirty="0" smtClean="0"/>
              <a:t> </a:t>
            </a:r>
            <a:r>
              <a:rPr lang="de-AT" sz="1100" b="1" dirty="0" err="1" smtClean="0"/>
              <a:t>some</a:t>
            </a:r>
            <a:r>
              <a:rPr lang="de-AT" sz="1100" dirty="0" smtClean="0"/>
              <a:t> </a:t>
            </a:r>
            <a:r>
              <a:rPr lang="de-AT" sz="1100" dirty="0" err="1" smtClean="0"/>
              <a:t>diagnoses</a:t>
            </a:r>
            <a:endParaRPr lang="en-US" sz="1100" dirty="0"/>
          </a:p>
        </p:txBody>
      </p:sp>
      <p:sp>
        <p:nvSpPr>
          <p:cNvPr id="35" name="Textfeld 34"/>
          <p:cNvSpPr txBox="1"/>
          <p:nvPr/>
        </p:nvSpPr>
        <p:spPr>
          <a:xfrm>
            <a:off x="1883848" y="1463878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 smtClean="0">
                <a:solidFill>
                  <a:schemeClr val="bg1">
                    <a:lumMod val="65000"/>
                  </a:schemeClr>
                </a:solidFill>
              </a:rPr>
              <a:t>input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223706" y="1463878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 smtClean="0">
                <a:solidFill>
                  <a:schemeClr val="bg1">
                    <a:lumMod val="65000"/>
                  </a:schemeClr>
                </a:solidFill>
              </a:rPr>
              <a:t>output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833225" y="2667709"/>
            <a:ext cx="1697901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err="1" smtClean="0"/>
              <a:t>maybe</a:t>
            </a:r>
            <a:r>
              <a:rPr lang="de-AT" sz="1100" dirty="0" smtClean="0"/>
              <a:t>: </a:t>
            </a:r>
            <a:r>
              <a:rPr lang="de-AT" sz="1100" dirty="0" err="1" smtClean="0"/>
              <a:t>optimize</a:t>
            </a:r>
            <a:r>
              <a:rPr lang="de-AT" sz="1100" dirty="0" smtClean="0"/>
              <a:t> </a:t>
            </a:r>
            <a:r>
              <a:rPr lang="de-AT" sz="1100" dirty="0" err="1" smtClean="0"/>
              <a:t>based</a:t>
            </a:r>
            <a:r>
              <a:rPr lang="de-AT" sz="1100" dirty="0" smtClean="0"/>
              <a:t> </a:t>
            </a:r>
            <a:br>
              <a:rPr lang="de-AT" sz="1100" dirty="0" smtClean="0"/>
            </a:br>
            <a:r>
              <a:rPr lang="de-AT" sz="1100" dirty="0" smtClean="0"/>
              <a:t>on </a:t>
            </a:r>
            <a:r>
              <a:rPr lang="de-AT" sz="1100" dirty="0" err="1" smtClean="0"/>
              <a:t>some</a:t>
            </a:r>
            <a:r>
              <a:rPr lang="de-AT" sz="1100" dirty="0" smtClean="0"/>
              <a:t> </a:t>
            </a:r>
            <a:r>
              <a:rPr lang="de-AT" sz="1100" dirty="0" err="1" smtClean="0"/>
              <a:t>heuristic</a:t>
            </a:r>
            <a:r>
              <a:rPr lang="de-AT" sz="1100" dirty="0" smtClean="0"/>
              <a:t>, e.g. </a:t>
            </a:r>
            <a:br>
              <a:rPr lang="de-AT" sz="1100" dirty="0" smtClean="0"/>
            </a:br>
            <a:r>
              <a:rPr lang="de-AT" sz="1100" dirty="0" err="1" smtClean="0"/>
              <a:t>information</a:t>
            </a:r>
            <a:r>
              <a:rPr lang="de-AT" sz="1100" dirty="0" smtClean="0"/>
              <a:t> </a:t>
            </a:r>
            <a:r>
              <a:rPr lang="de-AT" sz="1100" dirty="0" err="1" smtClean="0"/>
              <a:t>gain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3490182" y="3303508"/>
                <a:ext cx="4037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182" y="3303508"/>
                <a:ext cx="403700" cy="2616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320063" y="2263518"/>
                <a:ext cx="1250662" cy="76944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1100" dirty="0" smtClean="0"/>
                  <a:t>iteration 0: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100" dirty="0" smtClean="0"/>
              </a:p>
              <a:p>
                <a:r>
                  <a:rPr lang="de-AT" sz="1100" dirty="0" err="1" smtClean="0"/>
                  <a:t>iteration</a:t>
                </a:r>
                <a:r>
                  <a:rPr lang="de-AT" sz="1100" dirty="0" smtClean="0"/>
                  <a:t> 1: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100" dirty="0" smtClean="0"/>
              </a:p>
              <a:p>
                <a:r>
                  <a:rPr lang="de-AT" sz="1100" dirty="0" err="1" smtClean="0"/>
                  <a:t>iteration</a:t>
                </a:r>
                <a:r>
                  <a:rPr lang="de-AT" sz="1100" dirty="0" smtClean="0"/>
                  <a:t> 2: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AT" sz="1100" dirty="0" smtClean="0"/>
                  <a:t/>
                </a:r>
                <a:br>
                  <a:rPr lang="de-AT" sz="1100" dirty="0" smtClean="0"/>
                </a:br>
                <a:r>
                  <a:rPr lang="de-AT" sz="1100" dirty="0" smtClean="0"/>
                  <a:t>…</a:t>
                </a:r>
                <a:endParaRPr lang="en-US" sz="1100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63" y="2263518"/>
                <a:ext cx="1250662" cy="769441"/>
              </a:xfrm>
              <a:prstGeom prst="rect">
                <a:avLst/>
              </a:prstGeom>
              <a:blipFill rotWithShape="0">
                <a:blip r:embed="rId8"/>
                <a:stretch>
                  <a:fillRect t="-787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4954127" y="3311311"/>
                <a:ext cx="3482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127" y="3311311"/>
                <a:ext cx="348236" cy="2616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feld 47"/>
          <p:cNvSpPr txBox="1"/>
          <p:nvPr/>
        </p:nvSpPr>
        <p:spPr>
          <a:xfrm>
            <a:off x="3962761" y="3067352"/>
            <a:ext cx="952505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b="1" dirty="0" smtClean="0">
                <a:solidFill>
                  <a:srgbClr val="C00000"/>
                </a:solidFill>
              </a:rPr>
              <a:t>expensive!!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5136277" y="3670909"/>
            <a:ext cx="2470548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err="1" smtClean="0"/>
              <a:t>oracle</a:t>
            </a:r>
            <a:r>
              <a:rPr lang="de-AT" sz="1100" dirty="0" smtClean="0"/>
              <a:t> = </a:t>
            </a:r>
            <a:r>
              <a:rPr lang="de-AT" sz="1100" dirty="0" err="1" smtClean="0"/>
              <a:t>engineer</a:t>
            </a:r>
            <a:r>
              <a:rPr lang="de-AT" sz="1100" dirty="0" smtClean="0"/>
              <a:t> (</a:t>
            </a:r>
            <a:r>
              <a:rPr lang="de-AT" sz="1100" dirty="0" err="1" smtClean="0"/>
              <a:t>physical</a:t>
            </a:r>
            <a:r>
              <a:rPr lang="de-AT" sz="1100" dirty="0" smtClean="0"/>
              <a:t> </a:t>
            </a:r>
            <a:r>
              <a:rPr lang="de-AT" sz="1100" dirty="0" err="1" smtClean="0"/>
              <a:t>system</a:t>
            </a:r>
            <a:r>
              <a:rPr lang="de-AT" sz="1100" dirty="0" smtClean="0"/>
              <a:t>),</a:t>
            </a:r>
          </a:p>
          <a:p>
            <a:r>
              <a:rPr lang="de-AT" sz="1100" dirty="0" err="1" smtClean="0"/>
              <a:t>domain</a:t>
            </a:r>
            <a:r>
              <a:rPr lang="de-AT" sz="1100" dirty="0" smtClean="0"/>
              <a:t> expert (KB), etc.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/>
              <p:cNvSpPr txBox="1"/>
              <p:nvPr/>
            </p:nvSpPr>
            <p:spPr>
              <a:xfrm>
                <a:off x="327851" y="3324299"/>
                <a:ext cx="2027093" cy="4308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〉 </m:t>
                    </m:r>
                  </m:oMath>
                </a14:m>
                <a:r>
                  <a:rPr lang="de-AT" sz="11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de-AT" sz="1100" b="0" dirty="0" smtClean="0"/>
                  <a:t>becomes</a:t>
                </a:r>
              </a:p>
              <a:p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11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AT" sz="1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1100" dirty="0" smtClean="0"/>
                  <a:t> </a:t>
                </a:r>
                <a:endParaRPr lang="en-US" sz="1100" dirty="0"/>
              </a:p>
            </p:txBody>
          </p:sp>
        </mc:Choice>
        <mc:Fallback xmlns="">
          <p:sp>
            <p:nvSpPr>
              <p:cNvPr id="60" name="Textfeld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51" y="3324299"/>
                <a:ext cx="2027093" cy="430887"/>
              </a:xfrm>
              <a:prstGeom prst="rect">
                <a:avLst/>
              </a:prstGeom>
              <a:blipFill rotWithShape="0">
                <a:blip r:embed="rId10"/>
                <a:stretch>
                  <a:fillRect t="-1408"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feld 60"/>
          <p:cNvSpPr txBox="1"/>
          <p:nvPr/>
        </p:nvSpPr>
        <p:spPr>
          <a:xfrm>
            <a:off x="2225070" y="961705"/>
            <a:ext cx="2050561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smtClean="0"/>
              <a:t>different </a:t>
            </a:r>
            <a:r>
              <a:rPr lang="de-AT" sz="1100" dirty="0" err="1" smtClean="0"/>
              <a:t>possible</a:t>
            </a:r>
            <a:r>
              <a:rPr lang="de-AT" sz="1100" dirty="0" smtClean="0"/>
              <a:t> </a:t>
            </a:r>
            <a:r>
              <a:rPr lang="de-AT" sz="1100" dirty="0" err="1" smtClean="0"/>
              <a:t>algorithms</a:t>
            </a:r>
            <a:r>
              <a:rPr lang="de-AT" sz="1100" dirty="0" smtClean="0"/>
              <a:t> </a:t>
            </a:r>
            <a:br>
              <a:rPr lang="de-AT" sz="1100" dirty="0" smtClean="0"/>
            </a:br>
            <a:r>
              <a:rPr lang="de-AT" sz="1100" dirty="0" smtClean="0"/>
              <a:t>(e.g. </a:t>
            </a:r>
            <a:r>
              <a:rPr lang="de-AT" sz="1100" dirty="0" err="1" smtClean="0"/>
              <a:t>Reiter‘s</a:t>
            </a:r>
            <a:r>
              <a:rPr lang="de-AT" sz="1100" dirty="0" smtClean="0"/>
              <a:t> HS-</a:t>
            </a:r>
            <a:r>
              <a:rPr lang="de-AT" sz="1100" dirty="0" err="1" smtClean="0"/>
              <a:t>Tree</a:t>
            </a:r>
            <a:r>
              <a:rPr lang="de-AT" sz="1100" dirty="0" smtClean="0"/>
              <a:t>)</a:t>
            </a:r>
            <a:endParaRPr lang="en-US" sz="1100" dirty="0"/>
          </a:p>
        </p:txBody>
      </p:sp>
      <p:cxnSp>
        <p:nvCxnSpPr>
          <p:cNvPr id="63" name="Gerader Verbinder 62"/>
          <p:cNvCxnSpPr>
            <a:stCxn id="61" idx="2"/>
          </p:cNvCxnSpPr>
          <p:nvPr/>
        </p:nvCxnSpPr>
        <p:spPr bwMode="auto">
          <a:xfrm>
            <a:off x="3250351" y="1392592"/>
            <a:ext cx="582862" cy="6118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r Verbinder 64"/>
          <p:cNvCxnSpPr>
            <a:stCxn id="34" idx="2"/>
          </p:cNvCxnSpPr>
          <p:nvPr/>
        </p:nvCxnSpPr>
        <p:spPr bwMode="auto">
          <a:xfrm flipH="1">
            <a:off x="4753669" y="1392489"/>
            <a:ext cx="1072589" cy="6119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Gerader Verbinder 66"/>
          <p:cNvCxnSpPr>
            <a:stCxn id="37" idx="1"/>
          </p:cNvCxnSpPr>
          <p:nvPr/>
        </p:nvCxnSpPr>
        <p:spPr bwMode="auto">
          <a:xfrm flipH="1">
            <a:off x="6455301" y="2967791"/>
            <a:ext cx="377924" cy="115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r Verbinder 68"/>
          <p:cNvCxnSpPr>
            <a:stCxn id="49" idx="1"/>
          </p:cNvCxnSpPr>
          <p:nvPr/>
        </p:nvCxnSpPr>
        <p:spPr bwMode="auto">
          <a:xfrm flipH="1" flipV="1">
            <a:off x="4753669" y="3686220"/>
            <a:ext cx="382608" cy="2001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Gerader Verbinder 70"/>
          <p:cNvCxnSpPr>
            <a:stCxn id="48" idx="2"/>
          </p:cNvCxnSpPr>
          <p:nvPr/>
        </p:nvCxnSpPr>
        <p:spPr bwMode="auto">
          <a:xfrm flipH="1">
            <a:off x="4275631" y="3328962"/>
            <a:ext cx="163383" cy="2361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r Verbinder 72"/>
          <p:cNvCxnSpPr>
            <a:stCxn id="60" idx="0"/>
          </p:cNvCxnSpPr>
          <p:nvPr/>
        </p:nvCxnSpPr>
        <p:spPr bwMode="auto">
          <a:xfrm flipV="1">
            <a:off x="1341398" y="3067353"/>
            <a:ext cx="1082983" cy="256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Inhaltsplatzhalter 2"/>
          <p:cNvSpPr>
            <a:spLocks noGrp="1"/>
          </p:cNvSpPr>
          <p:nvPr>
            <p:ph idx="1"/>
          </p:nvPr>
        </p:nvSpPr>
        <p:spPr>
          <a:xfrm>
            <a:off x="539553" y="1340768"/>
            <a:ext cx="8496944" cy="5040560"/>
          </a:xfrm>
        </p:spPr>
        <p:txBody>
          <a:bodyPr/>
          <a:lstStyle/>
          <a:p>
            <a:pPr marL="0" indent="0">
              <a:buNone/>
            </a:pPr>
            <a:r>
              <a:rPr lang="de-AT" dirty="0" smtClean="0"/>
              <a:t>Process: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dirty="0" err="1" smtClean="0"/>
              <a:t>Ways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tackle</a:t>
            </a:r>
            <a:r>
              <a:rPr lang="de-AT" dirty="0" smtClean="0"/>
              <a:t> </a:t>
            </a:r>
            <a:r>
              <a:rPr lang="de-AT" dirty="0" err="1" smtClean="0"/>
              <a:t>Optimization</a:t>
            </a:r>
            <a:r>
              <a:rPr lang="de-AT" dirty="0" smtClean="0"/>
              <a:t> Problem (</a:t>
            </a:r>
            <a:r>
              <a:rPr lang="de-AT" dirty="0" err="1" smtClean="0"/>
              <a:t>OptDynSD</a:t>
            </a:r>
            <a:r>
              <a:rPr lang="de-AT" dirty="0" smtClean="0"/>
              <a:t>):</a:t>
            </a:r>
          </a:p>
          <a:p>
            <a:pPr marL="342900" indent="-342900">
              <a:buFont typeface="+mj-lt"/>
              <a:buAutoNum type="arabicPeriod"/>
            </a:pPr>
            <a:r>
              <a:rPr lang="de-AT" dirty="0" smtClean="0"/>
              <a:t>(</a:t>
            </a:r>
            <a:r>
              <a:rPr lang="de-AT" dirty="0" err="1" smtClean="0"/>
              <a:t>existing</a:t>
            </a:r>
            <a:r>
              <a:rPr lang="de-AT" dirty="0" smtClean="0"/>
              <a:t>) 	</a:t>
            </a:r>
            <a:r>
              <a:rPr lang="de-AT" dirty="0" err="1" smtClean="0">
                <a:solidFill>
                  <a:srgbClr val="C00000"/>
                </a:solidFill>
              </a:rPr>
              <a:t>selecting</a:t>
            </a:r>
            <a:r>
              <a:rPr lang="de-AT" dirty="0" smtClean="0">
                <a:solidFill>
                  <a:srgbClr val="C00000"/>
                </a:solidFill>
              </a:rPr>
              <a:t> “</a:t>
            </a:r>
            <a:r>
              <a:rPr lang="de-AT" dirty="0" err="1" smtClean="0">
                <a:solidFill>
                  <a:srgbClr val="C00000"/>
                </a:solidFill>
              </a:rPr>
              <a:t>good</a:t>
            </a:r>
            <a:r>
              <a:rPr lang="de-AT" dirty="0" smtClean="0">
                <a:solidFill>
                  <a:srgbClr val="C00000"/>
                </a:solidFill>
              </a:rPr>
              <a:t>“ </a:t>
            </a:r>
            <a:r>
              <a:rPr lang="de-AT" dirty="0" err="1" smtClean="0">
                <a:solidFill>
                  <a:srgbClr val="C00000"/>
                </a:solidFill>
              </a:rPr>
              <a:t>measurement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points</a:t>
            </a:r>
            <a:r>
              <a:rPr lang="de-AT" dirty="0" smtClean="0"/>
              <a:t> </a:t>
            </a:r>
            <a:br>
              <a:rPr lang="de-AT" dirty="0" smtClean="0"/>
            </a:br>
            <a:r>
              <a:rPr lang="de-AT" dirty="0" smtClean="0"/>
              <a:t>		(e.g. </a:t>
            </a:r>
            <a:r>
              <a:rPr lang="de-AT" dirty="0" err="1" smtClean="0"/>
              <a:t>with</a:t>
            </a:r>
            <a:r>
              <a:rPr lang="de-AT" dirty="0" smtClean="0"/>
              <a:t> high </a:t>
            </a:r>
            <a:r>
              <a:rPr lang="de-AT" dirty="0" err="1" smtClean="0"/>
              <a:t>information</a:t>
            </a:r>
            <a:r>
              <a:rPr lang="de-AT" dirty="0" smtClean="0"/>
              <a:t> </a:t>
            </a:r>
            <a:r>
              <a:rPr lang="de-AT" dirty="0" err="1" smtClean="0"/>
              <a:t>gain</a:t>
            </a:r>
            <a:r>
              <a:rPr lang="de-AT" dirty="0" smtClean="0"/>
              <a:t>, high </a:t>
            </a:r>
            <a:r>
              <a:rPr lang="de-AT" dirty="0" err="1" smtClean="0"/>
              <a:t>expected</a:t>
            </a:r>
            <a:r>
              <a:rPr lang="de-AT" dirty="0" smtClean="0"/>
              <a:t> </a:t>
            </a:r>
            <a:r>
              <a:rPr lang="de-AT" dirty="0" err="1" smtClean="0"/>
              <a:t>diagnoses</a:t>
            </a:r>
            <a:r>
              <a:rPr lang="de-AT" dirty="0" smtClean="0"/>
              <a:t> </a:t>
            </a:r>
            <a:r>
              <a:rPr lang="de-AT" dirty="0" err="1" smtClean="0"/>
              <a:t>elimination</a:t>
            </a:r>
            <a:r>
              <a:rPr lang="de-AT" dirty="0" smtClean="0"/>
              <a:t> rate)</a:t>
            </a:r>
          </a:p>
          <a:p>
            <a:pPr marL="342900" indent="-342900">
              <a:buFont typeface="+mj-lt"/>
              <a:buAutoNum type="arabicPeriod"/>
            </a:pPr>
            <a:r>
              <a:rPr lang="de-AT" dirty="0" smtClean="0"/>
              <a:t>(</a:t>
            </a:r>
            <a:r>
              <a:rPr lang="de-AT" dirty="0" err="1" smtClean="0"/>
              <a:t>we</a:t>
            </a:r>
            <a:r>
              <a:rPr lang="de-AT" dirty="0" smtClean="0"/>
              <a:t> </a:t>
            </a:r>
            <a:r>
              <a:rPr lang="de-AT" dirty="0" err="1" smtClean="0"/>
              <a:t>suggest</a:t>
            </a:r>
            <a:r>
              <a:rPr lang="de-AT" dirty="0" smtClean="0"/>
              <a:t>) 	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changing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way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diagnoses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computation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		(</a:t>
            </a:r>
            <a:r>
              <a:rPr lang="de-AT" dirty="0" err="1" smtClean="0"/>
              <a:t>diagnoses</a:t>
            </a:r>
            <a:r>
              <a:rPr lang="de-AT" dirty="0" smtClean="0"/>
              <a:t> </a:t>
            </a:r>
            <a:r>
              <a:rPr lang="de-AT" dirty="0" err="1" smtClean="0"/>
              <a:t>search</a:t>
            </a:r>
            <a:r>
              <a:rPr lang="de-AT" dirty="0" smtClean="0"/>
              <a:t> </a:t>
            </a:r>
            <a:r>
              <a:rPr lang="de-AT" dirty="0" err="1" smtClean="0"/>
              <a:t>space</a:t>
            </a:r>
            <a:r>
              <a:rPr lang="de-AT" dirty="0" smtClean="0"/>
              <a:t> </a:t>
            </a:r>
            <a:r>
              <a:rPr lang="de-AT" dirty="0" err="1" smtClean="0"/>
              <a:t>restriction</a:t>
            </a:r>
            <a:r>
              <a:rPr lang="de-AT" dirty="0" smtClean="0"/>
              <a:t>)</a:t>
            </a:r>
          </a:p>
          <a:p>
            <a:pPr marL="0" indent="0">
              <a:buNone/>
            </a:pPr>
            <a:endParaRPr lang="de-AT" sz="1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dirty="0" smtClean="0">
                <a:sym typeface="Wingdings" panose="05000000000000000000" pitchFamily="2" charset="2"/>
              </a:rPr>
              <a:t> </a:t>
            </a:r>
            <a:r>
              <a:rPr lang="de-AT" dirty="0" err="1" smtClean="0">
                <a:sym typeface="Wingdings" panose="05000000000000000000" pitchFamily="2" charset="2"/>
              </a:rPr>
              <a:t>both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olidFill>
                  <a:srgbClr val="4699C2"/>
                </a:solidFill>
                <a:sym typeface="Wingdings" panose="05000000000000000000" pitchFamily="2" charset="2"/>
              </a:rPr>
              <a:t>approaches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can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be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readily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and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olidFill>
                  <a:srgbClr val="4699C2"/>
                </a:solidFill>
                <a:sym typeface="Wingdings" panose="05000000000000000000" pitchFamily="2" charset="2"/>
              </a:rPr>
              <a:t>well</a:t>
            </a:r>
            <a:r>
              <a:rPr lang="de-AT" dirty="0" smtClean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 smtClean="0">
                <a:solidFill>
                  <a:srgbClr val="4699C2"/>
                </a:solidFill>
                <a:sym typeface="Wingdings" panose="05000000000000000000" pitchFamily="2" charset="2"/>
              </a:rPr>
              <a:t>combined</a:t>
            </a:r>
            <a:r>
              <a:rPr lang="de-AT" dirty="0" smtClean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with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one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another</a:t>
            </a:r>
            <a:endParaRPr lang="de-AT" dirty="0" smtClean="0"/>
          </a:p>
        </p:txBody>
      </p:sp>
      <p:sp>
        <p:nvSpPr>
          <p:cNvPr id="45" name="Abgerundetes Rechteck 44"/>
          <p:cNvSpPr/>
          <p:nvPr/>
        </p:nvSpPr>
        <p:spPr bwMode="auto">
          <a:xfrm>
            <a:off x="5201716" y="2609976"/>
            <a:ext cx="3476001" cy="775121"/>
          </a:xfrm>
          <a:prstGeom prst="roundRect">
            <a:avLst/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6" name="Gleichschenkliges Dreieck 45"/>
          <p:cNvSpPr/>
          <p:nvPr/>
        </p:nvSpPr>
        <p:spPr bwMode="auto">
          <a:xfrm rot="10800000">
            <a:off x="1168736" y="1678300"/>
            <a:ext cx="4562046" cy="2076885"/>
          </a:xfrm>
          <a:prstGeom prst="triangle">
            <a:avLst>
              <a:gd name="adj" fmla="val 66418"/>
            </a:avLst>
          </a:pr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3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320063" y="2263518"/>
                <a:ext cx="1250662" cy="76944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1100" dirty="0" smtClean="0"/>
                  <a:t>iteration 0: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100" dirty="0" smtClean="0"/>
              </a:p>
              <a:p>
                <a:r>
                  <a:rPr lang="de-AT" sz="1100" dirty="0" err="1" smtClean="0"/>
                  <a:t>iteration</a:t>
                </a:r>
                <a:r>
                  <a:rPr lang="de-AT" sz="1100" dirty="0" smtClean="0"/>
                  <a:t> 1: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100" dirty="0" smtClean="0"/>
              </a:p>
              <a:p>
                <a:r>
                  <a:rPr lang="de-AT" sz="1100" dirty="0" err="1" smtClean="0"/>
                  <a:t>iteration</a:t>
                </a:r>
                <a:r>
                  <a:rPr lang="de-AT" sz="1100" dirty="0" smtClean="0"/>
                  <a:t> 2: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AT" sz="1100" dirty="0" smtClean="0"/>
                  <a:t/>
                </a:r>
                <a:br>
                  <a:rPr lang="de-AT" sz="1100" dirty="0" smtClean="0"/>
                </a:br>
                <a:r>
                  <a:rPr lang="de-AT" sz="1100" dirty="0" smtClean="0"/>
                  <a:t>…</a:t>
                </a:r>
                <a:endParaRPr lang="en-US" sz="1100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63" y="2263518"/>
                <a:ext cx="1250662" cy="769441"/>
              </a:xfrm>
              <a:prstGeom prst="rect">
                <a:avLst/>
              </a:prstGeom>
              <a:blipFill rotWithShape="0">
                <a:blip r:embed="rId3"/>
                <a:stretch>
                  <a:fillRect t="-787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/>
              <p:cNvSpPr txBox="1"/>
              <p:nvPr/>
            </p:nvSpPr>
            <p:spPr>
              <a:xfrm>
                <a:off x="327851" y="3324299"/>
                <a:ext cx="2027093" cy="4308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〉 </m:t>
                    </m:r>
                  </m:oMath>
                </a14:m>
                <a:r>
                  <a:rPr lang="de-AT" sz="11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de-AT" sz="1100" b="0" dirty="0" smtClean="0"/>
                  <a:t>becomes</a:t>
                </a:r>
              </a:p>
              <a:p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11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AT" sz="1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1100" dirty="0" smtClean="0"/>
                  <a:t> </a:t>
                </a:r>
                <a:endParaRPr lang="en-US" sz="1100" dirty="0"/>
              </a:p>
            </p:txBody>
          </p:sp>
        </mc:Choice>
        <mc:Fallback xmlns="">
          <p:sp>
            <p:nvSpPr>
              <p:cNvPr id="60" name="Textfeld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51" y="3324299"/>
                <a:ext cx="2027093" cy="430887"/>
              </a:xfrm>
              <a:prstGeom prst="rect">
                <a:avLst/>
              </a:prstGeom>
              <a:blipFill rotWithShape="0">
                <a:blip r:embed="rId4"/>
                <a:stretch>
                  <a:fillRect t="-1408"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/>
              <p:nvPr/>
            </p:nvSpPr>
            <p:spPr>
              <a:xfrm>
                <a:off x="333355" y="2254052"/>
                <a:ext cx="1250662" cy="76944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1100" dirty="0" smtClean="0"/>
                  <a:t>iteration 0: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100" dirty="0" smtClean="0"/>
              </a:p>
              <a:p>
                <a:r>
                  <a:rPr lang="de-AT" sz="1100" dirty="0" err="1" smtClean="0"/>
                  <a:t>iteration</a:t>
                </a:r>
                <a:r>
                  <a:rPr lang="de-AT" sz="1100" dirty="0" smtClean="0"/>
                  <a:t> 1: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100" dirty="0" smtClean="0"/>
              </a:p>
              <a:p>
                <a:r>
                  <a:rPr lang="de-AT" sz="1100" dirty="0" err="1"/>
                  <a:t>iteration</a:t>
                </a:r>
                <a:r>
                  <a:rPr lang="de-AT" sz="1100" dirty="0"/>
                  <a:t> </a:t>
                </a:r>
                <a:r>
                  <a:rPr lang="de-AT" sz="1100" dirty="0" smtClean="0"/>
                  <a:t>2: </a:t>
                </a:r>
                <a14:m>
                  <m:oMath xmlns:m="http://schemas.openxmlformats.org/officeDocument/2006/math">
                    <m:r>
                      <a:rPr lang="de-AT" sz="1100" i="1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e-AT" sz="1100" dirty="0" smtClean="0"/>
              </a:p>
              <a:p>
                <a:r>
                  <a:rPr lang="de-AT" sz="1100" dirty="0" smtClean="0"/>
                  <a:t>…</a:t>
                </a:r>
                <a:endParaRPr lang="en-US" sz="1100" dirty="0"/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55" y="2254052"/>
                <a:ext cx="1250662" cy="769441"/>
              </a:xfrm>
              <a:prstGeom prst="rect">
                <a:avLst/>
              </a:prstGeom>
              <a:blipFill rotWithShape="0">
                <a:blip r:embed="rId5"/>
                <a:stretch>
                  <a:fillRect t="-794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327851" y="3325513"/>
                <a:ext cx="2649315" cy="4308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〉 </m:t>
                    </m:r>
                  </m:oMath>
                </a14:m>
                <a:r>
                  <a:rPr lang="de-AT" sz="11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de-AT" sz="1100" b="0" dirty="0" smtClean="0"/>
                  <a:t>becomes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de-AT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𝑆𝐷</m:t>
                        </m:r>
                        <m:r>
                          <a:rPr lang="de-AT" sz="1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AT" sz="1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𝐶𝑂𝑀𝑃𝑆</m:t>
                        </m:r>
                        <m:r>
                          <a:rPr lang="de-AT" sz="1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AT" sz="1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𝑀𝐸𝐴𝑆</m:t>
                        </m:r>
                      </m:e>
                    </m:d>
                    <m:r>
                      <a:rPr lang="de-AT" sz="11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100" dirty="0" smtClean="0">
                    <a:solidFill>
                      <a:srgbClr val="C00000"/>
                    </a:solidFill>
                  </a:rPr>
                  <a:t> constraint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de-AT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AT" sz="11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100" dirty="0" smtClean="0"/>
                  <a:t> </a:t>
                </a:r>
                <a:endParaRPr lang="en-US" sz="1100" dirty="0"/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51" y="3325513"/>
                <a:ext cx="2649315" cy="430887"/>
              </a:xfrm>
              <a:prstGeom prst="rect">
                <a:avLst/>
              </a:prstGeom>
              <a:blipFill rotWithShape="0">
                <a:blip r:embed="rId6"/>
                <a:stretch>
                  <a:fillRect t="-14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Pfeil nach rechts 58"/>
          <p:cNvSpPr/>
          <p:nvPr/>
        </p:nvSpPr>
        <p:spPr bwMode="auto">
          <a:xfrm rot="1245643">
            <a:off x="2285160" y="2304520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6" name="Pfeil nach rechts 25"/>
          <p:cNvSpPr/>
          <p:nvPr/>
        </p:nvSpPr>
        <p:spPr bwMode="auto">
          <a:xfrm>
            <a:off x="2859965" y="1767289"/>
            <a:ext cx="588381" cy="528133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2291422" y="2764699"/>
            <a:ext cx="1226071" cy="52522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update </a:t>
            </a:r>
            <a:r>
              <a:rPr kumimoji="0" lang="de-A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knowledge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1600200" y="1740877"/>
            <a:ext cx="1107831" cy="4754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>
                <a:latin typeface="Arial" charset="0"/>
                <a:ea typeface="ＭＳ Ｐゴシック" pitchFamily="-112" charset="-128"/>
              </a:rPr>
              <a:t>DPI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llipse 12"/>
              <p:cNvSpPr/>
              <p:nvPr/>
            </p:nvSpPr>
            <p:spPr bwMode="auto">
              <a:xfrm>
                <a:off x="3616105" y="1794718"/>
                <a:ext cx="1394878" cy="5106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compute </a:t>
                </a:r>
                <a:r>
                  <a:rPr kumimoji="0" lang="de-AT" sz="11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diagnoses</a:t>
                </a: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de-AT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ＭＳ Ｐゴシック" pitchFamily="-112" charset="-128"/>
                      </a:rPr>
                      <m:t>𝑫</m:t>
                    </m:r>
                  </m:oMath>
                </a14:m>
                <a:endPara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13" name="Ellips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6105" y="1794718"/>
                <a:ext cx="1394878" cy="510692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Gleichschenkliges Dreieck 45"/>
          <p:cNvSpPr/>
          <p:nvPr/>
        </p:nvSpPr>
        <p:spPr bwMode="auto">
          <a:xfrm rot="10800000">
            <a:off x="1168736" y="1678300"/>
            <a:ext cx="4562046" cy="2076885"/>
          </a:xfrm>
          <a:prstGeom prst="triangle">
            <a:avLst>
              <a:gd name="adj" fmla="val 66418"/>
            </a:avLst>
          </a:pr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5942484" y="1733805"/>
            <a:ext cx="1107831" cy="4825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100" dirty="0" err="1" smtClean="0">
                <a:latin typeface="Arial" charset="0"/>
                <a:ea typeface="ＭＳ Ｐゴシック" pitchFamily="-112" charset="-128"/>
              </a:rPr>
              <a:t>actually</a:t>
            </a:r>
            <a:r>
              <a:rPr lang="de-AT" sz="1100" dirty="0" smtClean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100" dirty="0" err="1" smtClean="0">
                <a:latin typeface="Arial" charset="0"/>
                <a:ea typeface="ＭＳ Ｐゴシック" pitchFamily="-112" charset="-128"/>
              </a:rPr>
              <a:t>faulty</a:t>
            </a:r>
            <a:r>
              <a:rPr lang="de-AT" sz="1100" dirty="0" smtClean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100" dirty="0" err="1" smtClean="0">
                <a:latin typeface="Arial" charset="0"/>
                <a:ea typeface="ＭＳ Ｐゴシック" pitchFamily="-112" charset="-128"/>
              </a:rPr>
              <a:t>components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7" name="Abgerundetes Rechteck 46"/>
          <p:cNvSpPr/>
          <p:nvPr/>
        </p:nvSpPr>
        <p:spPr bwMode="auto">
          <a:xfrm>
            <a:off x="539553" y="5571180"/>
            <a:ext cx="8392500" cy="955031"/>
          </a:xfrm>
          <a:prstGeom prst="roundRect">
            <a:avLst>
              <a:gd name="adj" fmla="val 10048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39553" y="1340768"/>
                <a:ext cx="8496944" cy="50405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AT" dirty="0" smtClean="0"/>
                  <a:t>Process:</a:t>
                </a:r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r>
                  <a:rPr lang="de-AT" b="1" dirty="0" err="1" smtClean="0"/>
                  <a:t>Idea</a:t>
                </a:r>
                <a:r>
                  <a:rPr lang="de-AT" b="1" dirty="0" smtClean="0"/>
                  <a:t>:</a:t>
                </a:r>
              </a:p>
              <a:p>
                <a:pPr marL="0" indent="0">
                  <a:buNone/>
                </a:pPr>
                <a:r>
                  <a:rPr lang="de-AT" dirty="0" smtClean="0"/>
                  <a:t>do not update DPI in </a:t>
                </a:r>
                <a:r>
                  <a:rPr lang="de-AT" dirty="0" err="1" smtClean="0"/>
                  <a:t>each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iteration</a:t>
                </a:r>
                <a:r>
                  <a:rPr lang="de-AT" dirty="0"/>
                  <a:t> </a:t>
                </a:r>
                <a:endParaRPr lang="de-AT" dirty="0" smtClean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de-AT" dirty="0" err="1" smtClean="0">
                    <a:sym typeface="Wingdings" panose="05000000000000000000" pitchFamily="2" charset="2"/>
                  </a:rPr>
                  <a:t>instead</a:t>
                </a:r>
                <a:r>
                  <a:rPr lang="de-AT" dirty="0" smtClean="0">
                    <a:sym typeface="Wingdings" panose="05000000000000000000" pitchFamily="2" charset="2"/>
                  </a:rPr>
                  <a:t>: </a:t>
                </a:r>
                <a:r>
                  <a:rPr lang="de-AT" dirty="0" err="1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use</a:t>
                </a:r>
                <a:r>
                  <a:rPr lang="de-AT" dirty="0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new</a:t>
                </a:r>
                <a:r>
                  <a:rPr lang="de-AT" dirty="0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measurements</a:t>
                </a:r>
                <a:r>
                  <a:rPr lang="de-AT" dirty="0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only</a:t>
                </a:r>
                <a:r>
                  <a:rPr lang="de-AT" dirty="0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as</a:t>
                </a:r>
                <a:r>
                  <a:rPr lang="de-AT" dirty="0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constraints</a:t>
                </a:r>
                <a:r>
                  <a:rPr lang="de-AT" dirty="0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dirty="0" smtClean="0">
                    <a:sym typeface="Wingdings" panose="05000000000000000000" pitchFamily="2" charset="2"/>
                  </a:rPr>
                  <a:t>on </a:t>
                </a:r>
                <a:r>
                  <a:rPr lang="de-AT" dirty="0" err="1" smtClean="0">
                    <a:sym typeface="Wingdings" panose="05000000000000000000" pitchFamily="2" charset="2"/>
                  </a:rPr>
                  <a:t>the</a:t>
                </a:r>
                <a:r>
                  <a:rPr lang="de-AT" dirty="0" smtClean="0">
                    <a:sym typeface="Wingdings" panose="05000000000000000000" pitchFamily="2" charset="2"/>
                  </a:rPr>
                  <a:t> </a:t>
                </a:r>
                <a:r>
                  <a:rPr lang="de-AT" dirty="0" err="1" smtClean="0">
                    <a:sym typeface="Wingdings" panose="05000000000000000000" pitchFamily="2" charset="2"/>
                  </a:rPr>
                  <a:t>diagnoses</a:t>
                </a:r>
                <a:r>
                  <a:rPr lang="de-AT" dirty="0" smtClean="0">
                    <a:sym typeface="Wingdings" panose="05000000000000000000" pitchFamily="2" charset="2"/>
                  </a:rPr>
                  <a:t> </a:t>
                </a:r>
                <a:r>
                  <a:rPr lang="de-AT" dirty="0" err="1" smtClean="0">
                    <a:sym typeface="Wingdings" panose="05000000000000000000" pitchFamily="2" charset="2"/>
                  </a:rPr>
                  <a:t>search</a:t>
                </a:r>
                <a:r>
                  <a:rPr lang="de-AT" dirty="0" smtClean="0">
                    <a:sym typeface="Wingdings" panose="05000000000000000000" pitchFamily="2" charset="2"/>
                  </a:rPr>
                  <a:t> </a:t>
                </a:r>
                <a:r>
                  <a:rPr lang="de-AT" dirty="0" err="1" smtClean="0">
                    <a:sym typeface="Wingdings" panose="05000000000000000000" pitchFamily="2" charset="2"/>
                  </a:rPr>
                  <a:t>space</a:t>
                </a:r>
                <a:r>
                  <a:rPr lang="de-AT" dirty="0">
                    <a:sym typeface="Wingdings" panose="05000000000000000000" pitchFamily="2" charset="2"/>
                  </a:rPr>
                  <a:t> </a:t>
                </a:r>
                <a:endParaRPr lang="de-AT" dirty="0" smtClean="0"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de-AT" dirty="0" err="1" smtClean="0">
                    <a:sym typeface="Wingdings" panose="05000000000000000000" pitchFamily="2" charset="2"/>
                  </a:rPr>
                  <a:t>intuitively</a:t>
                </a:r>
                <a:r>
                  <a:rPr lang="de-AT" dirty="0" smtClean="0">
                    <a:sym typeface="Wingdings" panose="05000000000000000000" pitchFamily="2" charset="2"/>
                  </a:rPr>
                  <a:t>: “</a:t>
                </a:r>
                <a:r>
                  <a:rPr lang="de-AT" dirty="0" err="1" smtClean="0">
                    <a:sym typeface="Wingdings" panose="05000000000000000000" pitchFamily="2" charset="2"/>
                  </a:rPr>
                  <a:t>freeze</a:t>
                </a:r>
                <a:r>
                  <a:rPr lang="de-AT" dirty="0" smtClean="0">
                    <a:sym typeface="Wingdings" panose="05000000000000000000" pitchFamily="2" charset="2"/>
                  </a:rPr>
                  <a:t>“ </a:t>
                </a:r>
                <a:r>
                  <a:rPr lang="de-AT" dirty="0" err="1" smtClean="0">
                    <a:sym typeface="Wingdings" panose="05000000000000000000" pitchFamily="2" charset="2"/>
                  </a:rPr>
                  <a:t>diagnoses</a:t>
                </a:r>
                <a:r>
                  <a:rPr lang="de-AT" dirty="0" smtClean="0">
                    <a:sym typeface="Wingdings" panose="05000000000000000000" pitchFamily="2" charset="2"/>
                  </a:rPr>
                  <a:t> </a:t>
                </a:r>
                <a:r>
                  <a:rPr lang="de-AT" dirty="0" err="1" smtClean="0">
                    <a:sym typeface="Wingdings" panose="05000000000000000000" pitchFamily="2" charset="2"/>
                  </a:rPr>
                  <a:t>search</a:t>
                </a:r>
                <a:r>
                  <a:rPr lang="de-AT" dirty="0" smtClean="0">
                    <a:sym typeface="Wingdings" panose="05000000000000000000" pitchFamily="2" charset="2"/>
                  </a:rPr>
                  <a:t> </a:t>
                </a:r>
                <a:r>
                  <a:rPr lang="de-AT" dirty="0" err="1" smtClean="0">
                    <a:sym typeface="Wingdings" panose="05000000000000000000" pitchFamily="2" charset="2"/>
                  </a:rPr>
                  <a:t>space</a:t>
                </a:r>
                <a:r>
                  <a:rPr lang="de-AT" dirty="0" smtClean="0">
                    <a:sym typeface="Wingdings" panose="05000000000000000000" pitchFamily="2" charset="2"/>
                  </a:rPr>
                  <a:t>, </a:t>
                </a:r>
                <a:r>
                  <a:rPr lang="de-AT" dirty="0" err="1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no</a:t>
                </a:r>
                <a:r>
                  <a:rPr lang="de-AT" dirty="0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 “</a:t>
                </a:r>
                <a:r>
                  <a:rPr lang="de-AT" dirty="0" err="1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new</a:t>
                </a:r>
                <a:r>
                  <a:rPr lang="de-AT" dirty="0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“ </a:t>
                </a:r>
                <a:r>
                  <a:rPr lang="de-AT" dirty="0" err="1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diagnoses</a:t>
                </a:r>
                <a:endParaRPr lang="de-AT" dirty="0" smtClean="0">
                  <a:solidFill>
                    <a:srgbClr val="4699C2"/>
                  </a:solidFill>
                </a:endParaRPr>
              </a:p>
              <a:p>
                <a:pPr marL="0" indent="0">
                  <a:buNone/>
                </a:pPr>
                <a:endParaRPr lang="de-AT" sz="400" dirty="0" smtClean="0"/>
              </a:p>
              <a:p>
                <a:pPr marL="0" indent="0">
                  <a:buNone/>
                </a:pPr>
                <a:r>
                  <a:rPr lang="de-AT" dirty="0" err="1" smtClean="0"/>
                  <a:t>That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is</a:t>
                </a:r>
                <a:r>
                  <a:rPr lang="de-AT" dirty="0" smtClean="0"/>
                  <a:t>, </a:t>
                </a:r>
                <a:r>
                  <a:rPr lang="de-AT" dirty="0" err="1" smtClean="0"/>
                  <a:t>solve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another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problem</a:t>
                </a:r>
                <a:r>
                  <a:rPr lang="de-AT" dirty="0" smtClean="0"/>
                  <a:t>:</a:t>
                </a:r>
              </a:p>
              <a:p>
                <a:pPr marL="0" indent="0">
                  <a:buNone/>
                </a:pPr>
                <a:r>
                  <a:rPr lang="de-AT" b="1" dirty="0" smtClean="0"/>
                  <a:t>(</a:t>
                </a:r>
                <a:r>
                  <a:rPr lang="de-AT" b="1" dirty="0" err="1" smtClean="0">
                    <a:solidFill>
                      <a:srgbClr val="4699C2"/>
                    </a:solidFill>
                  </a:rPr>
                  <a:t>Opt</a:t>
                </a:r>
                <a:r>
                  <a:rPr lang="de-AT" b="1" dirty="0" smtClean="0"/>
                  <a:t>)</a:t>
                </a:r>
                <a:r>
                  <a:rPr lang="de-AT" b="1" dirty="0" err="1" smtClean="0"/>
                  <a:t>StatSD</a:t>
                </a:r>
                <a:r>
                  <a:rPr lang="de-AT" b="1" dirty="0" smtClean="0"/>
                  <a:t>-Problem</a:t>
                </a:r>
                <a:r>
                  <a:rPr lang="de-AT" b="1" dirty="0"/>
                  <a:t>: </a:t>
                </a:r>
                <a:br>
                  <a:rPr lang="de-AT" b="1" dirty="0"/>
                </a:br>
                <a:r>
                  <a:rPr lang="de-AT" u="sng" dirty="0" err="1"/>
                  <a:t>Given</a:t>
                </a:r>
                <a:r>
                  <a:rPr lang="de-AT" u="sng" dirty="0"/>
                  <a:t>:</a:t>
                </a:r>
                <a:r>
                  <a:rPr lang="de-AT" dirty="0"/>
                  <a:t> DPI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de-AT" dirty="0"/>
                  <a:t>. </a:t>
                </a:r>
                <a:br>
                  <a:rPr lang="de-AT" dirty="0"/>
                </a:br>
                <a:r>
                  <a:rPr lang="de-AT" u="sng" dirty="0"/>
                  <a:t>Find:</a:t>
                </a:r>
                <a:r>
                  <a:rPr lang="de-AT" dirty="0"/>
                  <a:t> </a:t>
                </a:r>
                <a:r>
                  <a:rPr lang="de-AT" dirty="0" smtClean="0"/>
                  <a:t>(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Minimal-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cost</a:t>
                </a:r>
                <a:r>
                  <a:rPr lang="de-AT" dirty="0" smtClean="0"/>
                  <a:t>) </a:t>
                </a:r>
                <a:r>
                  <a:rPr lang="de-AT" dirty="0" err="1" smtClean="0"/>
                  <a:t>set</a:t>
                </a:r>
                <a:r>
                  <a:rPr lang="de-AT" dirty="0" smtClean="0"/>
                  <a:t> </a:t>
                </a:r>
                <a:r>
                  <a:rPr lang="de-AT" dirty="0"/>
                  <a:t>of </a:t>
                </a:r>
                <a:r>
                  <a:rPr lang="de-AT" dirty="0" err="1"/>
                  <a:t>measurements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AT" b="1" dirty="0"/>
                  <a:t> </a:t>
                </a:r>
                <a:r>
                  <a:rPr lang="de-AT" dirty="0"/>
                  <a:t>such </a:t>
                </a:r>
                <a:r>
                  <a:rPr lang="de-AT" dirty="0" err="1"/>
                  <a:t>that</a:t>
                </a:r>
                <a:r>
                  <a:rPr lang="de-AT" dirty="0"/>
                  <a:t> </a:t>
                </a:r>
                <a:r>
                  <a:rPr lang="de-AT" dirty="0" err="1"/>
                  <a:t>there</a:t>
                </a:r>
                <a:r>
                  <a:rPr lang="de-AT" dirty="0"/>
                  <a:t> </a:t>
                </a:r>
                <a:r>
                  <a:rPr lang="de-AT" dirty="0" err="1"/>
                  <a:t>is</a:t>
                </a:r>
                <a:r>
                  <a:rPr lang="de-AT" dirty="0"/>
                  <a:t> </a:t>
                </a:r>
                <a:r>
                  <a:rPr lang="de-AT" dirty="0" err="1"/>
                  <a:t>only</a:t>
                </a:r>
                <a:r>
                  <a:rPr lang="de-AT" dirty="0"/>
                  <a:t> </a:t>
                </a:r>
                <a:r>
                  <a:rPr lang="de-AT" dirty="0" err="1"/>
                  <a:t>one</a:t>
                </a:r>
                <a:r>
                  <a:rPr lang="de-AT" dirty="0"/>
                  <a:t> </a:t>
                </a:r>
                <a:r>
                  <a:rPr lang="de-AT" dirty="0" err="1"/>
                  <a:t>diagnosis</a:t>
                </a:r>
                <a:r>
                  <a:rPr lang="de-AT" dirty="0"/>
                  <a:t> </a:t>
                </a:r>
                <a:r>
                  <a:rPr lang="de-AT" dirty="0" err="1"/>
                  <a:t>for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de-AT" dirty="0" smtClean="0">
                    <a:solidFill>
                      <a:srgbClr val="C00000"/>
                    </a:solidFill>
                  </a:rPr>
                  <a:t> + </a:t>
                </a:r>
                <a:r>
                  <a:rPr lang="de-AT" dirty="0" err="1" smtClean="0">
                    <a:solidFill>
                      <a:srgbClr val="C00000"/>
                    </a:solidFill>
                  </a:rPr>
                  <a:t>constraints</a:t>
                </a:r>
                <a:r>
                  <a:rPr lang="de-AT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A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AT" dirty="0" smtClean="0"/>
                  <a:t>.</a:t>
                </a:r>
                <a:r>
                  <a:rPr lang="de-AT" dirty="0" smtClean="0">
                    <a:solidFill>
                      <a:srgbClr val="C00000"/>
                    </a:solidFill>
                  </a:rPr>
                  <a:t> </a:t>
                </a:r>
                <a:endParaRPr lang="de-AT" dirty="0" smtClean="0"/>
              </a:p>
            </p:txBody>
          </p:sp>
        </mc:Choice>
        <mc:Fallback xmlns="">
          <p:sp>
            <p:nvSpPr>
              <p:cNvPr id="40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3" y="1340768"/>
                <a:ext cx="8496944" cy="5040560"/>
              </a:xfrm>
              <a:blipFill rotWithShape="0">
                <a:blip r:embed="rId8"/>
                <a:stretch>
                  <a:fillRect l="-287" t="-242" b="-4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bgerundetes Rechteck 49"/>
          <p:cNvSpPr/>
          <p:nvPr/>
        </p:nvSpPr>
        <p:spPr bwMode="auto">
          <a:xfrm>
            <a:off x="1599747" y="1730124"/>
            <a:ext cx="1107831" cy="493165"/>
          </a:xfrm>
          <a:prstGeom prst="round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1395633" y="1447620"/>
            <a:ext cx="606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b="1" dirty="0" err="1" smtClean="0">
                <a:solidFill>
                  <a:srgbClr val="C00000"/>
                </a:solidFill>
              </a:rPr>
              <a:t>fixed</a:t>
            </a:r>
            <a:r>
              <a:rPr lang="de-AT" sz="1200" b="1" dirty="0" smtClean="0">
                <a:solidFill>
                  <a:srgbClr val="C00000"/>
                </a:solidFill>
              </a:rPr>
              <a:t>!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52" name="Ellipse 51"/>
          <p:cNvSpPr/>
          <p:nvPr/>
        </p:nvSpPr>
        <p:spPr bwMode="auto">
          <a:xfrm>
            <a:off x="3616105" y="1794718"/>
            <a:ext cx="1394878" cy="510692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3154155" y="1397633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b="1" dirty="0" err="1" smtClean="0">
                <a:solidFill>
                  <a:srgbClr val="C00000"/>
                </a:solidFill>
              </a:rPr>
              <a:t>keep</a:t>
            </a:r>
            <a:r>
              <a:rPr lang="de-AT" sz="1200" b="1" dirty="0" smtClean="0">
                <a:solidFill>
                  <a:srgbClr val="C00000"/>
                </a:solidFill>
              </a:rPr>
              <a:t> </a:t>
            </a:r>
            <a:r>
              <a:rPr lang="de-AT" sz="1200" b="1" dirty="0" err="1" smtClean="0">
                <a:solidFill>
                  <a:srgbClr val="C00000"/>
                </a:solidFill>
              </a:rPr>
              <a:t>state</a:t>
            </a:r>
            <a:r>
              <a:rPr lang="de-AT" sz="1200" b="1" dirty="0" smtClean="0">
                <a:solidFill>
                  <a:srgbClr val="C00000"/>
                </a:solidFill>
              </a:rPr>
              <a:t>! </a:t>
            </a:r>
            <a:r>
              <a:rPr lang="de-AT" sz="1200" b="1" dirty="0" err="1" smtClean="0">
                <a:solidFill>
                  <a:srgbClr val="C00000"/>
                </a:solidFill>
              </a:rPr>
              <a:t>no</a:t>
            </a:r>
            <a:r>
              <a:rPr lang="de-AT" sz="1200" b="1" dirty="0" smtClean="0">
                <a:solidFill>
                  <a:srgbClr val="C00000"/>
                </a:solidFill>
              </a:rPr>
              <a:t> redundant </a:t>
            </a:r>
            <a:br>
              <a:rPr lang="de-AT" sz="1200" b="1" dirty="0" smtClean="0">
                <a:solidFill>
                  <a:srgbClr val="C00000"/>
                </a:solidFill>
              </a:rPr>
            </a:br>
            <a:r>
              <a:rPr lang="de-AT" sz="1200" b="1" dirty="0" err="1" smtClean="0">
                <a:solidFill>
                  <a:srgbClr val="C00000"/>
                </a:solidFill>
              </a:rPr>
              <a:t>computations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54" name="Multiplizieren 53"/>
          <p:cNvSpPr/>
          <p:nvPr/>
        </p:nvSpPr>
        <p:spPr bwMode="auto">
          <a:xfrm>
            <a:off x="-521132" y="3092520"/>
            <a:ext cx="3887714" cy="927987"/>
          </a:xfrm>
          <a:prstGeom prst="mathMultiply">
            <a:avLst>
              <a:gd name="adj1" fmla="val 9816"/>
            </a:avLst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5320020" y="5348247"/>
                <a:ext cx="3269440" cy="52322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1400" dirty="0" smtClean="0"/>
                  <a:t>cf. </a:t>
                </a:r>
                <a:r>
                  <a:rPr lang="de-AT" sz="1400" b="1" dirty="0" err="1" smtClean="0"/>
                  <a:t>DynSD</a:t>
                </a:r>
                <a:r>
                  <a:rPr lang="de-AT" sz="1400" b="1" dirty="0" smtClean="0"/>
                  <a:t>-Problem</a:t>
                </a:r>
                <a:r>
                  <a:rPr lang="de-AT" sz="1400" dirty="0" smtClean="0"/>
                  <a:t>: …</a:t>
                </a:r>
                <a:r>
                  <a:rPr lang="de-AT" sz="1400" dirty="0"/>
                  <a:t> only </a:t>
                </a:r>
                <a:r>
                  <a:rPr lang="de-AT" sz="1400" dirty="0" err="1"/>
                  <a:t>one</a:t>
                </a:r>
                <a:r>
                  <a:rPr lang="de-AT" sz="1400" dirty="0"/>
                  <a:t> </a:t>
                </a:r>
                <a:r>
                  <a:rPr lang="de-AT" sz="1400" dirty="0" err="1"/>
                  <a:t>diagnosis</a:t>
                </a:r>
                <a:r>
                  <a:rPr lang="de-AT" sz="1400" dirty="0"/>
                  <a:t> </a:t>
                </a:r>
                <a:r>
                  <a:rPr lang="de-AT" sz="1400" dirty="0" err="1"/>
                  <a:t>for</a:t>
                </a:r>
                <a:r>
                  <a:rPr lang="de-AT" sz="1400" dirty="0"/>
                  <a:t> </a:t>
                </a:r>
                <a14:m>
                  <m:oMath xmlns:m="http://schemas.openxmlformats.org/officeDocument/2006/math">
                    <m:r>
                      <a:rPr lang="de-AT" sz="1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sz="1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sz="1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sz="1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de-AT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AT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de-AT" sz="1400" dirty="0"/>
                  <a:t>.</a:t>
                </a:r>
                <a:r>
                  <a:rPr lang="de-AT" sz="1400" dirty="0" smtClean="0">
                    <a:solidFill>
                      <a:srgbClr val="C00000"/>
                    </a:solidFill>
                  </a:rPr>
                  <a:t> </a:t>
                </a:r>
                <a:endParaRPr lang="en-US" sz="1400" dirty="0"/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020" y="5348247"/>
                <a:ext cx="3269440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560"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bgerundetes Rechteck 55"/>
          <p:cNvSpPr/>
          <p:nvPr/>
        </p:nvSpPr>
        <p:spPr bwMode="auto">
          <a:xfrm>
            <a:off x="5948859" y="1731229"/>
            <a:ext cx="1107831" cy="493165"/>
          </a:xfrm>
          <a:prstGeom prst="round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7077232" y="1530779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b="1" dirty="0" smtClean="0">
                <a:solidFill>
                  <a:srgbClr val="C00000"/>
                </a:solidFill>
              </a:rPr>
              <a:t>still valid??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58" name="Multiplizieren 57"/>
          <p:cNvSpPr/>
          <p:nvPr/>
        </p:nvSpPr>
        <p:spPr bwMode="auto">
          <a:xfrm>
            <a:off x="-208853" y="2101840"/>
            <a:ext cx="2351849" cy="927987"/>
          </a:xfrm>
          <a:prstGeom prst="mathMultiply">
            <a:avLst>
              <a:gd name="adj1" fmla="val 9816"/>
            </a:avLst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7" name="Pfeil nach rechts 26"/>
          <p:cNvSpPr/>
          <p:nvPr/>
        </p:nvSpPr>
        <p:spPr bwMode="auto">
          <a:xfrm>
            <a:off x="5072666" y="2348366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5" name="Pfeil nach rechts 24"/>
          <p:cNvSpPr/>
          <p:nvPr/>
        </p:nvSpPr>
        <p:spPr bwMode="auto">
          <a:xfrm>
            <a:off x="5201716" y="1762326"/>
            <a:ext cx="588381" cy="528133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Sequential</a:t>
            </a:r>
            <a:r>
              <a:rPr lang="de-AT" dirty="0" smtClean="0"/>
              <a:t> Diagnosis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SoCS‘18                                                                                                        StaticHS</a:t>
            </a:r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078477" y="2410638"/>
                <a:ext cx="3337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477" y="2410638"/>
                <a:ext cx="333746" cy="2616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098437" y="1894964"/>
                <a:ext cx="69211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AT" sz="11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1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37" y="1894964"/>
                <a:ext cx="692113" cy="2616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llipse 19"/>
              <p:cNvSpPr/>
              <p:nvPr/>
            </p:nvSpPr>
            <p:spPr bwMode="auto">
              <a:xfrm>
                <a:off x="5242625" y="2667341"/>
                <a:ext cx="1417597" cy="6545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compute </a:t>
                </a:r>
                <a:r>
                  <a:rPr kumimoji="0" lang="de-AT" sz="11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measure-ment</a:t>
                </a: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:r>
                  <a:rPr kumimoji="0" lang="de-AT" sz="11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point</a:t>
                </a: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</m:ctrlPr>
                      </m:sSubPr>
                      <m:e>
                        <m: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  <m:t>𝑝</m:t>
                        </m:r>
                      </m:e>
                      <m:sub>
                        <m: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20" name="Ellips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2625" y="2667341"/>
                <a:ext cx="1417597" cy="654560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llipse 21"/>
          <p:cNvSpPr/>
          <p:nvPr/>
        </p:nvSpPr>
        <p:spPr bwMode="auto">
          <a:xfrm>
            <a:off x="3999733" y="3434313"/>
            <a:ext cx="854306" cy="4948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ask</a:t>
            </a:r>
            <a:r>
              <a:rPr kumimoji="0" lang="de-A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</a:t>
            </a:r>
            <a:r>
              <a:rPr kumimoji="0" lang="de-A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oracle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8" name="Pfeil nach rechts 27"/>
          <p:cNvSpPr/>
          <p:nvPr/>
        </p:nvSpPr>
        <p:spPr bwMode="auto">
          <a:xfrm rot="263363">
            <a:off x="4967381" y="3250625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35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9" name="Pfeil nach rechts 28"/>
          <p:cNvSpPr/>
          <p:nvPr/>
        </p:nvSpPr>
        <p:spPr bwMode="auto">
          <a:xfrm rot="20740211">
            <a:off x="3517493" y="3249735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543695" y="961602"/>
            <a:ext cx="2565126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err="1" smtClean="0"/>
              <a:t>hard</a:t>
            </a:r>
            <a:r>
              <a:rPr lang="de-AT" sz="1100" dirty="0" smtClean="0"/>
              <a:t> </a:t>
            </a:r>
            <a:r>
              <a:rPr lang="de-AT" sz="1100" dirty="0" err="1" smtClean="0"/>
              <a:t>computational</a:t>
            </a:r>
            <a:r>
              <a:rPr lang="de-AT" sz="1100" dirty="0" smtClean="0"/>
              <a:t> </a:t>
            </a:r>
            <a:r>
              <a:rPr lang="de-AT" sz="1100" dirty="0" err="1" smtClean="0"/>
              <a:t>task</a:t>
            </a:r>
            <a:r>
              <a:rPr lang="de-AT" sz="1100" dirty="0" smtClean="0"/>
              <a:t>, </a:t>
            </a:r>
            <a:r>
              <a:rPr lang="de-AT" sz="1100" dirty="0" err="1" smtClean="0"/>
              <a:t>can</a:t>
            </a:r>
            <a:r>
              <a:rPr lang="de-AT" sz="1100" dirty="0" smtClean="0"/>
              <a:t> </a:t>
            </a:r>
            <a:r>
              <a:rPr lang="de-AT" sz="1100" dirty="0" err="1" smtClean="0"/>
              <a:t>usually</a:t>
            </a:r>
            <a:r>
              <a:rPr lang="de-AT" sz="1100" dirty="0" smtClean="0"/>
              <a:t> </a:t>
            </a:r>
            <a:br>
              <a:rPr lang="de-AT" sz="1100" dirty="0" smtClean="0"/>
            </a:br>
            <a:r>
              <a:rPr lang="de-AT" sz="1100" dirty="0" err="1" smtClean="0"/>
              <a:t>only</a:t>
            </a:r>
            <a:r>
              <a:rPr lang="de-AT" sz="1100" dirty="0" smtClean="0"/>
              <a:t> </a:t>
            </a:r>
            <a:r>
              <a:rPr lang="de-AT" sz="1100" dirty="0" err="1" smtClean="0"/>
              <a:t>compute</a:t>
            </a:r>
            <a:r>
              <a:rPr lang="de-AT" sz="1100" dirty="0" smtClean="0"/>
              <a:t> </a:t>
            </a:r>
            <a:r>
              <a:rPr lang="de-AT" sz="1100" b="1" dirty="0" err="1" smtClean="0"/>
              <a:t>some</a:t>
            </a:r>
            <a:r>
              <a:rPr lang="de-AT" sz="1100" dirty="0" smtClean="0"/>
              <a:t> </a:t>
            </a:r>
            <a:r>
              <a:rPr lang="de-AT" sz="1100" dirty="0" err="1" smtClean="0"/>
              <a:t>diagnoses</a:t>
            </a:r>
            <a:endParaRPr lang="en-US" sz="1100" dirty="0"/>
          </a:p>
        </p:txBody>
      </p:sp>
      <p:sp>
        <p:nvSpPr>
          <p:cNvPr id="35" name="Textfeld 34"/>
          <p:cNvSpPr txBox="1"/>
          <p:nvPr/>
        </p:nvSpPr>
        <p:spPr>
          <a:xfrm>
            <a:off x="1883848" y="1463878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 smtClean="0">
                <a:solidFill>
                  <a:schemeClr val="bg1">
                    <a:lumMod val="65000"/>
                  </a:schemeClr>
                </a:solidFill>
              </a:rPr>
              <a:t>input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223706" y="1463878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 smtClean="0">
                <a:solidFill>
                  <a:schemeClr val="bg1">
                    <a:lumMod val="65000"/>
                  </a:schemeClr>
                </a:solidFill>
              </a:rPr>
              <a:t>output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833225" y="2667709"/>
            <a:ext cx="1697901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err="1" smtClean="0"/>
              <a:t>maybe</a:t>
            </a:r>
            <a:r>
              <a:rPr lang="de-AT" sz="1100" dirty="0" smtClean="0"/>
              <a:t>: </a:t>
            </a:r>
            <a:r>
              <a:rPr lang="de-AT" sz="1100" dirty="0" err="1" smtClean="0"/>
              <a:t>optimize</a:t>
            </a:r>
            <a:r>
              <a:rPr lang="de-AT" sz="1100" dirty="0" smtClean="0"/>
              <a:t> </a:t>
            </a:r>
            <a:r>
              <a:rPr lang="de-AT" sz="1100" dirty="0" err="1" smtClean="0"/>
              <a:t>based</a:t>
            </a:r>
            <a:r>
              <a:rPr lang="de-AT" sz="1100" dirty="0" smtClean="0"/>
              <a:t> </a:t>
            </a:r>
            <a:br>
              <a:rPr lang="de-AT" sz="1100" dirty="0" smtClean="0"/>
            </a:br>
            <a:r>
              <a:rPr lang="de-AT" sz="1100" dirty="0" smtClean="0"/>
              <a:t>on </a:t>
            </a:r>
            <a:r>
              <a:rPr lang="de-AT" sz="1100" dirty="0" err="1" smtClean="0"/>
              <a:t>some</a:t>
            </a:r>
            <a:r>
              <a:rPr lang="de-AT" sz="1100" dirty="0" smtClean="0"/>
              <a:t> </a:t>
            </a:r>
            <a:r>
              <a:rPr lang="de-AT" sz="1100" dirty="0" err="1" smtClean="0"/>
              <a:t>heuristic</a:t>
            </a:r>
            <a:r>
              <a:rPr lang="de-AT" sz="1100" dirty="0" smtClean="0"/>
              <a:t>, e.g. </a:t>
            </a:r>
            <a:br>
              <a:rPr lang="de-AT" sz="1100" dirty="0" smtClean="0"/>
            </a:br>
            <a:r>
              <a:rPr lang="de-AT" sz="1100" dirty="0" err="1" smtClean="0"/>
              <a:t>information</a:t>
            </a:r>
            <a:r>
              <a:rPr lang="de-AT" sz="1100" dirty="0" smtClean="0"/>
              <a:t> </a:t>
            </a:r>
            <a:r>
              <a:rPr lang="de-AT" sz="1100" dirty="0" err="1" smtClean="0"/>
              <a:t>gain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3490182" y="3303508"/>
                <a:ext cx="4037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182" y="3303508"/>
                <a:ext cx="403700" cy="2616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4954127" y="3311311"/>
                <a:ext cx="3482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127" y="3311311"/>
                <a:ext cx="348236" cy="2616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feld 47"/>
          <p:cNvSpPr txBox="1"/>
          <p:nvPr/>
        </p:nvSpPr>
        <p:spPr>
          <a:xfrm>
            <a:off x="3962761" y="3067352"/>
            <a:ext cx="952505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b="1" dirty="0" smtClean="0">
                <a:solidFill>
                  <a:srgbClr val="C00000"/>
                </a:solidFill>
              </a:rPr>
              <a:t>expensive!!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5136277" y="3670909"/>
            <a:ext cx="2470548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err="1" smtClean="0"/>
              <a:t>oracle</a:t>
            </a:r>
            <a:r>
              <a:rPr lang="de-AT" sz="1100" dirty="0" smtClean="0"/>
              <a:t> = </a:t>
            </a:r>
            <a:r>
              <a:rPr lang="de-AT" sz="1100" dirty="0" err="1" smtClean="0"/>
              <a:t>engineer</a:t>
            </a:r>
            <a:r>
              <a:rPr lang="de-AT" sz="1100" dirty="0" smtClean="0"/>
              <a:t> (</a:t>
            </a:r>
            <a:r>
              <a:rPr lang="de-AT" sz="1100" dirty="0" err="1" smtClean="0"/>
              <a:t>physical</a:t>
            </a:r>
            <a:r>
              <a:rPr lang="de-AT" sz="1100" dirty="0" smtClean="0"/>
              <a:t> </a:t>
            </a:r>
            <a:r>
              <a:rPr lang="de-AT" sz="1100" dirty="0" err="1" smtClean="0"/>
              <a:t>system</a:t>
            </a:r>
            <a:r>
              <a:rPr lang="de-AT" sz="1100" dirty="0" smtClean="0"/>
              <a:t>),</a:t>
            </a:r>
          </a:p>
          <a:p>
            <a:r>
              <a:rPr lang="de-AT" sz="1100" dirty="0" err="1" smtClean="0"/>
              <a:t>domain</a:t>
            </a:r>
            <a:r>
              <a:rPr lang="de-AT" sz="1100" dirty="0" smtClean="0"/>
              <a:t> expert (KB), etc.</a:t>
            </a:r>
            <a:endParaRPr lang="en-US" sz="1100" dirty="0"/>
          </a:p>
        </p:txBody>
      </p:sp>
      <p:sp>
        <p:nvSpPr>
          <p:cNvPr id="61" name="Textfeld 60"/>
          <p:cNvSpPr txBox="1"/>
          <p:nvPr/>
        </p:nvSpPr>
        <p:spPr>
          <a:xfrm>
            <a:off x="2225070" y="961705"/>
            <a:ext cx="2050561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smtClean="0"/>
              <a:t>different </a:t>
            </a:r>
            <a:r>
              <a:rPr lang="de-AT" sz="1100" dirty="0" err="1" smtClean="0"/>
              <a:t>possible</a:t>
            </a:r>
            <a:r>
              <a:rPr lang="de-AT" sz="1100" dirty="0" smtClean="0"/>
              <a:t> </a:t>
            </a:r>
            <a:r>
              <a:rPr lang="de-AT" sz="1100" dirty="0" err="1" smtClean="0"/>
              <a:t>algorithms</a:t>
            </a:r>
            <a:r>
              <a:rPr lang="de-AT" sz="1100" dirty="0" smtClean="0"/>
              <a:t> </a:t>
            </a:r>
            <a:br>
              <a:rPr lang="de-AT" sz="1100" dirty="0" smtClean="0"/>
            </a:br>
            <a:r>
              <a:rPr lang="de-AT" sz="1100" dirty="0" smtClean="0"/>
              <a:t>(e.g. </a:t>
            </a:r>
            <a:r>
              <a:rPr lang="de-AT" sz="1100" dirty="0" err="1" smtClean="0"/>
              <a:t>Reiter‘s</a:t>
            </a:r>
            <a:r>
              <a:rPr lang="de-AT" sz="1100" dirty="0" smtClean="0"/>
              <a:t> HS-</a:t>
            </a:r>
            <a:r>
              <a:rPr lang="de-AT" sz="1100" dirty="0" err="1" smtClean="0"/>
              <a:t>Tree</a:t>
            </a:r>
            <a:r>
              <a:rPr lang="de-AT" sz="1100" dirty="0" smtClean="0"/>
              <a:t>)</a:t>
            </a:r>
            <a:endParaRPr lang="en-US" sz="1100" dirty="0"/>
          </a:p>
        </p:txBody>
      </p:sp>
      <p:cxnSp>
        <p:nvCxnSpPr>
          <p:cNvPr id="63" name="Gerader Verbinder 62"/>
          <p:cNvCxnSpPr>
            <a:stCxn id="61" idx="2"/>
          </p:cNvCxnSpPr>
          <p:nvPr/>
        </p:nvCxnSpPr>
        <p:spPr bwMode="auto">
          <a:xfrm>
            <a:off x="3250351" y="1392592"/>
            <a:ext cx="582862" cy="6118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r Verbinder 64"/>
          <p:cNvCxnSpPr>
            <a:stCxn id="34" idx="2"/>
          </p:cNvCxnSpPr>
          <p:nvPr/>
        </p:nvCxnSpPr>
        <p:spPr bwMode="auto">
          <a:xfrm flipH="1">
            <a:off x="4753669" y="1392489"/>
            <a:ext cx="1072589" cy="6119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Gerader Verbinder 66"/>
          <p:cNvCxnSpPr>
            <a:stCxn id="37" idx="1"/>
          </p:cNvCxnSpPr>
          <p:nvPr/>
        </p:nvCxnSpPr>
        <p:spPr bwMode="auto">
          <a:xfrm flipH="1">
            <a:off x="6455301" y="2967791"/>
            <a:ext cx="377924" cy="115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r Verbinder 68"/>
          <p:cNvCxnSpPr>
            <a:stCxn id="49" idx="1"/>
          </p:cNvCxnSpPr>
          <p:nvPr/>
        </p:nvCxnSpPr>
        <p:spPr bwMode="auto">
          <a:xfrm flipH="1" flipV="1">
            <a:off x="4753669" y="3686220"/>
            <a:ext cx="382608" cy="2001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Gerader Verbinder 70"/>
          <p:cNvCxnSpPr>
            <a:stCxn id="48" idx="2"/>
          </p:cNvCxnSpPr>
          <p:nvPr/>
        </p:nvCxnSpPr>
        <p:spPr bwMode="auto">
          <a:xfrm flipH="1">
            <a:off x="4275631" y="3328962"/>
            <a:ext cx="163383" cy="2361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r Verbinder 72"/>
          <p:cNvCxnSpPr>
            <a:stCxn id="60" idx="0"/>
          </p:cNvCxnSpPr>
          <p:nvPr/>
        </p:nvCxnSpPr>
        <p:spPr bwMode="auto">
          <a:xfrm flipV="1">
            <a:off x="1341398" y="3067353"/>
            <a:ext cx="1082983" cy="256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feld 65"/>
          <p:cNvSpPr txBox="1"/>
          <p:nvPr/>
        </p:nvSpPr>
        <p:spPr>
          <a:xfrm>
            <a:off x="7073250" y="1850181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b="1" dirty="0" err="1" smtClean="0">
                <a:solidFill>
                  <a:srgbClr val="C00000"/>
                </a:solidFill>
              </a:rPr>
              <a:t>StatSD</a:t>
            </a:r>
            <a:r>
              <a:rPr lang="de-AT" sz="1200" b="1" dirty="0" smtClean="0">
                <a:solidFill>
                  <a:srgbClr val="C00000"/>
                </a:solidFill>
              </a:rPr>
              <a:t>-Problem </a:t>
            </a:r>
            <a:br>
              <a:rPr lang="de-AT" sz="1200" b="1" dirty="0" smtClean="0">
                <a:solidFill>
                  <a:srgbClr val="C00000"/>
                </a:solidFill>
              </a:rPr>
            </a:br>
            <a:r>
              <a:rPr lang="de-AT" sz="1200" b="1" dirty="0" err="1" smtClean="0">
                <a:solidFill>
                  <a:srgbClr val="C00000"/>
                </a:solidFill>
              </a:rPr>
              <a:t>general</a:t>
            </a:r>
            <a:r>
              <a:rPr lang="de-AT" sz="1200" b="1" dirty="0" smtClean="0">
                <a:solidFill>
                  <a:srgbClr val="C00000"/>
                </a:solidFill>
              </a:rPr>
              <a:t> </a:t>
            </a:r>
            <a:r>
              <a:rPr lang="de-AT" sz="1200" b="1" dirty="0" err="1" smtClean="0">
                <a:solidFill>
                  <a:srgbClr val="C00000"/>
                </a:solidFill>
              </a:rPr>
              <a:t>enough</a:t>
            </a:r>
            <a:r>
              <a:rPr lang="de-AT" sz="1200" b="1" dirty="0" smtClean="0">
                <a:solidFill>
                  <a:srgbClr val="C00000"/>
                </a:solidFill>
              </a:rPr>
              <a:t>??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5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2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12726 0.0020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0" grpId="0" animBg="1"/>
      <p:bldP spid="64" grpId="0" animBg="1"/>
      <p:bldP spid="62" grpId="0" animBg="1"/>
      <p:bldP spid="59" grpId="0" animBg="1"/>
      <p:bldP spid="59" grpId="1" animBg="1"/>
      <p:bldP spid="59" grpId="2" animBg="1"/>
      <p:bldP spid="47" grpId="0" animBg="1"/>
      <p:bldP spid="50" grpId="0" animBg="1"/>
      <p:bldP spid="51" grpId="0"/>
      <p:bldP spid="52" grpId="0" animBg="1"/>
      <p:bldP spid="53" grpId="0"/>
      <p:bldP spid="54" grpId="0" animBg="1"/>
      <p:bldP spid="54" grpId="1" animBg="1"/>
      <p:bldP spid="55" grpId="0" animBg="1"/>
      <p:bldP spid="56" grpId="0" animBg="1"/>
      <p:bldP spid="57" grpId="0"/>
      <p:bldP spid="58" grpId="0" animBg="1"/>
      <p:bldP spid="58" grpId="1" animBg="1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StatSD</a:t>
            </a:r>
            <a:r>
              <a:rPr lang="de-AT" dirty="0" smtClean="0"/>
              <a:t> vs. </a:t>
            </a:r>
            <a:r>
              <a:rPr lang="de-AT" dirty="0" err="1" smtClean="0"/>
              <a:t>DynSD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Evolution </a:t>
            </a:r>
            <a:r>
              <a:rPr lang="de-AT" dirty="0"/>
              <a:t>of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space</a:t>
            </a:r>
            <a:r>
              <a:rPr lang="de-AT" dirty="0"/>
              <a:t> of </a:t>
            </a:r>
            <a:r>
              <a:rPr lang="de-AT" dirty="0" err="1" smtClean="0"/>
              <a:t>diagnoses</a:t>
            </a:r>
            <a:r>
              <a:rPr lang="de-AT" dirty="0" smtClean="0"/>
              <a:t>: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SoCS‘18                                                                                                        StaticHS</a:t>
            </a:r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20" y="1831589"/>
            <a:ext cx="5256589" cy="4387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61788" y="2019704"/>
                <a:ext cx="16417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diagnoses </a:t>
                </a:r>
                <a:r>
                  <a:rPr lang="de-AT" sz="1400" dirty="0" err="1" smtClean="0"/>
                  <a:t>for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88" y="2019704"/>
                <a:ext cx="1641796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111" t="-392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r Verbinder 7"/>
          <p:cNvCxnSpPr>
            <a:stCxn id="7" idx="2"/>
          </p:cNvCxnSpPr>
          <p:nvPr/>
        </p:nvCxnSpPr>
        <p:spPr bwMode="auto">
          <a:xfrm>
            <a:off x="1182686" y="2327481"/>
            <a:ext cx="1268950" cy="1290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27279" y="4820617"/>
                <a:ext cx="16417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diagnoses </a:t>
                </a:r>
                <a:r>
                  <a:rPr lang="de-AT" sz="1400" dirty="0" err="1" smtClean="0"/>
                  <a:t>for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9" y="4820617"/>
                <a:ext cx="1641796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111" t="-6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r Verbinder 9"/>
          <p:cNvCxnSpPr>
            <a:stCxn id="9" idx="2"/>
          </p:cNvCxnSpPr>
          <p:nvPr/>
        </p:nvCxnSpPr>
        <p:spPr bwMode="auto">
          <a:xfrm>
            <a:off x="1348177" y="5128394"/>
            <a:ext cx="1268950" cy="1290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feld 10"/>
          <p:cNvSpPr txBox="1"/>
          <p:nvPr/>
        </p:nvSpPr>
        <p:spPr>
          <a:xfrm>
            <a:off x="4250818" y="3707159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 smtClean="0"/>
              <a:t>DynSD</a:t>
            </a:r>
            <a:endParaRPr lang="en-US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4250817" y="6219133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 smtClean="0"/>
              <a:t>StatSD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202066" y="1109094"/>
                <a:ext cx="16866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diagnoses </a:t>
                </a:r>
                <a:r>
                  <a:rPr lang="de-AT" sz="1400" dirty="0" err="1" smtClean="0"/>
                  <a:t>for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066" y="1109094"/>
                <a:ext cx="1686680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083" t="-6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r Verbinder 13"/>
          <p:cNvCxnSpPr>
            <a:stCxn id="13" idx="2"/>
          </p:cNvCxnSpPr>
          <p:nvPr/>
        </p:nvCxnSpPr>
        <p:spPr bwMode="auto">
          <a:xfrm flipH="1">
            <a:off x="4020938" y="1416871"/>
            <a:ext cx="1024468" cy="9106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974356" y="1457800"/>
                <a:ext cx="16866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diagnoses </a:t>
                </a:r>
                <a:r>
                  <a:rPr lang="de-AT" sz="1400" dirty="0" err="1" smtClean="0"/>
                  <a:t>for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356" y="1457800"/>
                <a:ext cx="1686680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083" t="-588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rader Verbinder 17"/>
          <p:cNvCxnSpPr>
            <a:stCxn id="16" idx="2"/>
          </p:cNvCxnSpPr>
          <p:nvPr/>
        </p:nvCxnSpPr>
        <p:spPr bwMode="auto">
          <a:xfrm flipH="1">
            <a:off x="6406856" y="1765577"/>
            <a:ext cx="410840" cy="4080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1348177" y="4051636"/>
                <a:ext cx="21035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diagnoses </a:t>
                </a:r>
                <a:r>
                  <a:rPr lang="de-AT" sz="1400" dirty="0" err="1" smtClean="0"/>
                  <a:t>for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 smtClean="0"/>
                  <a:t>+</a:t>
                </a:r>
                <a14:m>
                  <m:oMath xmlns:m="http://schemas.openxmlformats.org/officeDocument/2006/math">
                    <m:r>
                      <a:rPr lang="de-AT" sz="1400" b="0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de-AT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sz="1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4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177" y="4051636"/>
                <a:ext cx="2103525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870" t="-6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221113" y="4205524"/>
                <a:ext cx="24908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diagnoses </a:t>
                </a:r>
                <a:r>
                  <a:rPr lang="de-AT" sz="1400" dirty="0" err="1" smtClean="0"/>
                  <a:t>for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 smtClean="0"/>
                  <a:t>+</a:t>
                </a:r>
                <a14:m>
                  <m:oMath xmlns:m="http://schemas.openxmlformats.org/officeDocument/2006/math">
                    <m:r>
                      <a:rPr lang="de-AT" sz="1400" b="0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de-AT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sz="1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sz="14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113" y="4205524"/>
                <a:ext cx="2490810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733" t="-6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Gerader Verbinder 22"/>
          <p:cNvCxnSpPr/>
          <p:nvPr/>
        </p:nvCxnSpPr>
        <p:spPr bwMode="auto">
          <a:xfrm flipH="1">
            <a:off x="5674125" y="4529611"/>
            <a:ext cx="775120" cy="4448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Gerader Verbinder 24"/>
          <p:cNvCxnSpPr>
            <a:stCxn id="20" idx="2"/>
          </p:cNvCxnSpPr>
          <p:nvPr/>
        </p:nvCxnSpPr>
        <p:spPr bwMode="auto">
          <a:xfrm>
            <a:off x="2399940" y="4359413"/>
            <a:ext cx="1906192" cy="615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feld 25"/>
          <p:cNvSpPr txBox="1"/>
          <p:nvPr/>
        </p:nvSpPr>
        <p:spPr>
          <a:xfrm>
            <a:off x="7287824" y="2464559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</a:t>
            </a:r>
            <a:endParaRPr lang="en-US" dirty="0"/>
          </a:p>
        </p:txBody>
      </p:sp>
      <p:sp>
        <p:nvSpPr>
          <p:cNvPr id="27" name="Textfeld 26"/>
          <p:cNvSpPr txBox="1"/>
          <p:nvPr/>
        </p:nvSpPr>
        <p:spPr>
          <a:xfrm>
            <a:off x="5707101" y="5037221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</a:t>
            </a:r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6277131" y="5677474"/>
            <a:ext cx="26052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400" dirty="0" err="1" smtClean="0"/>
              <a:t>search</a:t>
            </a:r>
            <a:r>
              <a:rPr lang="de-AT" sz="1400" dirty="0" smtClean="0"/>
              <a:t> </a:t>
            </a:r>
            <a:r>
              <a:rPr lang="de-AT" sz="1400" dirty="0" err="1" smtClean="0"/>
              <a:t>space</a:t>
            </a:r>
            <a:r>
              <a:rPr lang="de-AT" sz="1400" dirty="0" smtClean="0"/>
              <a:t> </a:t>
            </a:r>
            <a:r>
              <a:rPr lang="de-AT" sz="1400" dirty="0" err="1" smtClean="0"/>
              <a:t>restriction</a:t>
            </a:r>
            <a:r>
              <a:rPr lang="de-AT" sz="1400" dirty="0" smtClean="0"/>
              <a:t>?        </a:t>
            </a:r>
            <a:endParaRPr lang="en-US" sz="1400" dirty="0"/>
          </a:p>
        </p:txBody>
      </p:sp>
      <p:sp>
        <p:nvSpPr>
          <p:cNvPr id="29" name="Smiley 28"/>
          <p:cNvSpPr/>
          <p:nvPr/>
        </p:nvSpPr>
        <p:spPr bwMode="auto">
          <a:xfrm>
            <a:off x="8594920" y="5722570"/>
            <a:ext cx="222085" cy="230710"/>
          </a:xfrm>
          <a:prstGeom prst="smileyFac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277131" y="6073400"/>
            <a:ext cx="26052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dirty="0" err="1" smtClean="0"/>
              <a:t>completeness</a:t>
            </a:r>
            <a:r>
              <a:rPr lang="de-AT" sz="1400" dirty="0" smtClean="0"/>
              <a:t>?                       </a:t>
            </a:r>
            <a:endParaRPr lang="en-US" sz="1400" dirty="0"/>
          </a:p>
        </p:txBody>
      </p:sp>
      <p:sp>
        <p:nvSpPr>
          <p:cNvPr id="31" name="Textfeld 30"/>
          <p:cNvSpPr txBox="1"/>
          <p:nvPr/>
        </p:nvSpPr>
        <p:spPr>
          <a:xfrm>
            <a:off x="376038" y="6073400"/>
            <a:ext cx="2292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>
                <a:solidFill>
                  <a:schemeClr val="accent1">
                    <a:lumMod val="75000"/>
                  </a:schemeClr>
                </a:solidFill>
              </a:rPr>
              <a:t>OK </a:t>
            </a:r>
            <a:r>
              <a:rPr lang="de-AT" sz="1400" dirty="0" err="1" smtClean="0">
                <a:solidFill>
                  <a:schemeClr val="accent1">
                    <a:lumMod val="75000"/>
                  </a:schemeClr>
                </a:solidFill>
              </a:rPr>
              <a:t>if</a:t>
            </a:r>
            <a:r>
              <a:rPr lang="de-AT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sz="1400" dirty="0" err="1" smtClean="0">
                <a:solidFill>
                  <a:schemeClr val="accent1">
                    <a:lumMod val="75000"/>
                  </a:schemeClr>
                </a:solidFill>
              </a:rPr>
              <a:t>actual</a:t>
            </a:r>
            <a:r>
              <a:rPr lang="de-AT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sz="1400" dirty="0" err="1" smtClean="0">
                <a:solidFill>
                  <a:schemeClr val="accent1">
                    <a:lumMod val="75000"/>
                  </a:schemeClr>
                </a:solidFill>
              </a:rPr>
              <a:t>diagnosis</a:t>
            </a:r>
            <a:r>
              <a:rPr lang="de-AT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sz="1400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de-AT" sz="1400" dirty="0" smtClean="0">
                <a:solidFill>
                  <a:schemeClr val="accent1">
                    <a:lumMod val="75000"/>
                  </a:schemeClr>
                </a:solidFill>
              </a:rPr>
              <a:t> in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2288750" y="4379658"/>
            <a:ext cx="3845603" cy="1819230"/>
          </a:xfrm>
          <a:prstGeom prst="ellipse">
            <a:avLst/>
          </a:prstGeom>
          <a:noFill/>
          <a:ln w="508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34" name="Gerade Verbindung mit Pfeil 33"/>
          <p:cNvCxnSpPr/>
          <p:nvPr/>
        </p:nvCxnSpPr>
        <p:spPr bwMode="auto">
          <a:xfrm flipV="1">
            <a:off x="2287514" y="5849738"/>
            <a:ext cx="363371" cy="2664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Ellipse 37"/>
          <p:cNvSpPr/>
          <p:nvPr/>
        </p:nvSpPr>
        <p:spPr bwMode="auto">
          <a:xfrm>
            <a:off x="6534714" y="3251777"/>
            <a:ext cx="96890" cy="9689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591195" y="3752165"/>
            <a:ext cx="3126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>
                <a:solidFill>
                  <a:srgbClr val="C00000"/>
                </a:solidFill>
              </a:rPr>
              <a:t>NOK </a:t>
            </a:r>
            <a:r>
              <a:rPr lang="de-AT" sz="1400" dirty="0" err="1" smtClean="0">
                <a:solidFill>
                  <a:srgbClr val="C00000"/>
                </a:solidFill>
              </a:rPr>
              <a:t>if</a:t>
            </a:r>
            <a:r>
              <a:rPr lang="de-AT" sz="1400" dirty="0" smtClean="0">
                <a:solidFill>
                  <a:srgbClr val="C00000"/>
                </a:solidFill>
              </a:rPr>
              <a:t> </a:t>
            </a:r>
            <a:r>
              <a:rPr lang="de-AT" sz="1400" dirty="0" err="1" smtClean="0">
                <a:solidFill>
                  <a:srgbClr val="C00000"/>
                </a:solidFill>
              </a:rPr>
              <a:t>actual</a:t>
            </a:r>
            <a:r>
              <a:rPr lang="de-AT" sz="1400" dirty="0" smtClean="0">
                <a:solidFill>
                  <a:srgbClr val="C00000"/>
                </a:solidFill>
              </a:rPr>
              <a:t> </a:t>
            </a:r>
            <a:r>
              <a:rPr lang="de-AT" sz="1400" dirty="0" err="1" smtClean="0">
                <a:solidFill>
                  <a:srgbClr val="C00000"/>
                </a:solidFill>
              </a:rPr>
              <a:t>diagnosis</a:t>
            </a:r>
            <a:r>
              <a:rPr lang="de-AT" sz="1400" dirty="0" smtClean="0">
                <a:solidFill>
                  <a:srgbClr val="C00000"/>
                </a:solidFill>
              </a:rPr>
              <a:t> </a:t>
            </a:r>
            <a:r>
              <a:rPr lang="de-AT" sz="1400" dirty="0" err="1" smtClean="0">
                <a:solidFill>
                  <a:srgbClr val="C00000"/>
                </a:solidFill>
              </a:rPr>
              <a:t>is</a:t>
            </a:r>
            <a:r>
              <a:rPr lang="de-AT" sz="1400" dirty="0" smtClean="0">
                <a:solidFill>
                  <a:srgbClr val="C00000"/>
                </a:solidFill>
              </a:rPr>
              <a:t>, e.g., </a:t>
            </a:r>
            <a:r>
              <a:rPr lang="de-AT" sz="1400" dirty="0" err="1" smtClean="0">
                <a:solidFill>
                  <a:srgbClr val="C00000"/>
                </a:solidFill>
              </a:rPr>
              <a:t>here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 bwMode="auto">
          <a:xfrm flipH="1" flipV="1">
            <a:off x="6679359" y="3337765"/>
            <a:ext cx="1786411" cy="4684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Smiley 41"/>
          <p:cNvSpPr/>
          <p:nvPr/>
        </p:nvSpPr>
        <p:spPr bwMode="auto">
          <a:xfrm>
            <a:off x="8606329" y="6124192"/>
            <a:ext cx="222085" cy="230710"/>
          </a:xfrm>
          <a:prstGeom prst="smileyFace">
            <a:avLst>
              <a:gd name="adj" fmla="val -4653"/>
            </a:avLst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380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6" grpId="0"/>
      <p:bldP spid="20" grpId="0"/>
      <p:bldP spid="21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 animBg="1"/>
      <p:bldP spid="38" grpId="0" animBg="1"/>
      <p:bldP spid="39" grpId="0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Search Space </a:t>
            </a:r>
            <a:r>
              <a:rPr lang="de-AT" dirty="0" err="1" smtClean="0"/>
              <a:t>Restriction</a:t>
            </a:r>
            <a:r>
              <a:rPr lang="de-AT" dirty="0" smtClean="0"/>
              <a:t> </a:t>
            </a:r>
            <a:r>
              <a:rPr lang="de-AT" dirty="0" smtClean="0">
                <a:solidFill>
                  <a:srgbClr val="C00000"/>
                </a:solidFill>
              </a:rPr>
              <a:t>+ </a:t>
            </a:r>
            <a:r>
              <a:rPr lang="de-AT" dirty="0" err="1" smtClean="0">
                <a:solidFill>
                  <a:srgbClr val="C00000"/>
                </a:solidFill>
              </a:rPr>
              <a:t>Completeness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dirty="0" err="1" smtClean="0"/>
                  <a:t>Process</a:t>
                </a:r>
                <a:r>
                  <a:rPr lang="de-AT" dirty="0" smtClean="0"/>
                  <a:t>:</a:t>
                </a:r>
                <a:endParaRPr lang="de-AT" dirty="0"/>
              </a:p>
              <a:p>
                <a:pPr marL="0" indent="0">
                  <a:buNone/>
                </a:pPr>
                <a:r>
                  <a:rPr lang="de-AT" dirty="0" smtClean="0"/>
                  <a:t>(</a:t>
                </a:r>
                <a:r>
                  <a:rPr lang="de-AT" dirty="0" err="1" smtClean="0">
                    <a:solidFill>
                      <a:srgbClr val="C00000"/>
                    </a:solidFill>
                  </a:rPr>
                  <a:t>generalized</a:t>
                </a:r>
                <a:r>
                  <a:rPr lang="de-AT" dirty="0" smtClean="0"/>
                  <a:t> </a:t>
                </a:r>
                <a:br>
                  <a:rPr lang="de-AT" dirty="0" smtClean="0"/>
                </a:br>
                <a:r>
                  <a:rPr lang="de-AT" dirty="0" err="1" smtClean="0"/>
                  <a:t>StatSD</a:t>
                </a:r>
                <a:r>
                  <a:rPr lang="de-AT" dirty="0" smtClean="0"/>
                  <a:t>)</a:t>
                </a:r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r>
                  <a:rPr lang="de-AT" dirty="0" smtClean="0"/>
                  <a:t/>
                </a:r>
                <a:br>
                  <a:rPr lang="de-AT" dirty="0" smtClean="0"/>
                </a:br>
                <a:endParaRPr lang="de-AT" dirty="0"/>
              </a:p>
              <a:p>
                <a:pPr marL="0" indent="0">
                  <a:buNone/>
                </a:pPr>
                <a:r>
                  <a:rPr lang="de-AT" dirty="0" smtClean="0"/>
                  <a:t>In </a:t>
                </a:r>
                <a:r>
                  <a:rPr lang="de-AT" dirty="0" err="1" smtClean="0"/>
                  <a:t>fact</a:t>
                </a:r>
                <a:r>
                  <a:rPr lang="de-AT" dirty="0" smtClean="0"/>
                  <a:t>: DPI </a:t>
                </a:r>
                <a:r>
                  <a:rPr lang="de-AT" dirty="0" err="1" smtClean="0"/>
                  <a:t>can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be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updated</a:t>
                </a:r>
                <a:r>
                  <a:rPr lang="de-AT" dirty="0" smtClean="0"/>
                  <a:t> 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at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arbitrary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iteration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(s)  </a:t>
                </a:r>
              </a:p>
              <a:p>
                <a:pPr marL="0" indent="0">
                  <a:buNone/>
                </a:pPr>
                <a:r>
                  <a:rPr lang="de-AT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i.e. </a:t>
                </a:r>
                <a:r>
                  <a:rPr lang="de-AT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other</a:t>
                </a:r>
                <a:r>
                  <a:rPr lang="de-AT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conditions</a:t>
                </a:r>
                <a:r>
                  <a:rPr lang="de-AT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than</a:t>
                </a:r>
                <a:r>
                  <a:rPr lang="de-AT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A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de-A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AT" dirty="0" smtClean="0">
                    <a:solidFill>
                      <a:schemeClr val="tx1"/>
                    </a:solidFill>
                  </a:rPr>
                  <a:t> </a:t>
                </a:r>
                <a:r>
                  <a:rPr lang="de-AT" dirty="0" err="1" smtClean="0">
                    <a:solidFill>
                      <a:schemeClr val="tx1"/>
                    </a:solidFill>
                  </a:rPr>
                  <a:t>can</a:t>
                </a:r>
                <a:r>
                  <a:rPr lang="de-AT" dirty="0" smtClean="0">
                    <a:solidFill>
                      <a:schemeClr val="tx1"/>
                    </a:solidFill>
                  </a:rPr>
                  <a:t> </a:t>
                </a:r>
                <a:r>
                  <a:rPr lang="de-AT" dirty="0" err="1" smtClean="0">
                    <a:solidFill>
                      <a:schemeClr val="tx1"/>
                    </a:solidFill>
                  </a:rPr>
                  <a:t>be</a:t>
                </a:r>
                <a:r>
                  <a:rPr lang="de-AT" dirty="0" smtClean="0">
                    <a:solidFill>
                      <a:schemeClr val="tx1"/>
                    </a:solidFill>
                  </a:rPr>
                  <a:t> </a:t>
                </a:r>
                <a:r>
                  <a:rPr lang="de-AT" dirty="0" err="1" smtClean="0">
                    <a:solidFill>
                      <a:schemeClr val="tx1"/>
                    </a:solidFill>
                  </a:rPr>
                  <a:t>used</a:t>
                </a:r>
                <a:r>
                  <a:rPr lang="de-AT" dirty="0" smtClean="0">
                    <a:solidFill>
                      <a:schemeClr val="tx1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de-AT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A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⋆)</m:t>
                    </m:r>
                  </m:oMath>
                </a14:m>
                <a:endParaRPr lang="de-AT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de-AT" sz="900" dirty="0">
                  <a:solidFill>
                    <a:srgbClr val="4699C2"/>
                  </a:solidFill>
                </a:endParaRPr>
              </a:p>
              <a:p>
                <a:pPr marL="0" indent="0">
                  <a:buNone/>
                </a:pPr>
                <a:r>
                  <a:rPr lang="de-AT" dirty="0" err="1" smtClean="0"/>
                  <a:t>Sometimes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it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might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make</a:t>
                </a:r>
                <a:r>
                  <a:rPr lang="de-AT" dirty="0" smtClean="0"/>
                  <a:t> sense </a:t>
                </a:r>
                <a:r>
                  <a:rPr lang="de-AT" dirty="0" err="1" smtClean="0"/>
                  <a:t>to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change</a:t>
                </a:r>
                <a:r>
                  <a:rPr lang="de-AT" dirty="0" smtClean="0"/>
                  <a:t> DPI </a:t>
                </a:r>
                <a:r>
                  <a:rPr lang="de-AT" dirty="0" err="1" smtClean="0"/>
                  <a:t>before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AT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de-AT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AT" dirty="0" smtClean="0"/>
                  <a:t/>
                </a:r>
                <a:br>
                  <a:rPr lang="de-AT" dirty="0" smtClean="0"/>
                </a:br>
                <a:r>
                  <a:rPr lang="de-AT" dirty="0" smtClean="0"/>
                  <a:t>e.g., </a:t>
                </a:r>
                <a:r>
                  <a:rPr lang="de-AT" dirty="0" err="1" smtClean="0"/>
                  <a:t>if</a:t>
                </a:r>
                <a:r>
                  <a:rPr lang="de-AT" dirty="0" smtClean="0"/>
                  <a:t> (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stateful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!</a:t>
                </a:r>
                <a:r>
                  <a:rPr lang="de-AT" dirty="0" smtClean="0"/>
                  <a:t>) </a:t>
                </a:r>
                <a:r>
                  <a:rPr lang="de-AT" dirty="0" err="1" smtClean="0"/>
                  <a:t>search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data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structure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otherwise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would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become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inefficient</a:t>
                </a:r>
                <a:r>
                  <a:rPr lang="de-AT" dirty="0" smtClean="0"/>
                  <a:t> / </a:t>
                </a:r>
                <a:r>
                  <a:rPr lang="de-AT" dirty="0" err="1" smtClean="0"/>
                  <a:t>too</a:t>
                </a:r>
                <a:r>
                  <a:rPr lang="de-AT" dirty="0" smtClean="0"/>
                  <a:t> large</a:t>
                </a:r>
              </a:p>
              <a:p>
                <a:pPr marL="0" indent="0">
                  <a:buNone/>
                </a:pPr>
                <a:endParaRPr lang="de-AT" sz="800" dirty="0"/>
              </a:p>
              <a:p>
                <a:pPr marL="0" indent="0">
                  <a:buNone/>
                </a:pPr>
                <a:r>
                  <a:rPr lang="de-AT" dirty="0" err="1" smtClean="0"/>
                  <a:t>Generalized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StatSD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is</a:t>
                </a:r>
                <a:r>
                  <a:rPr lang="de-AT" dirty="0" smtClean="0"/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generalisation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 of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DynSD</a:t>
                </a:r>
                <a:r>
                  <a:rPr lang="de-AT" dirty="0" smtClean="0"/>
                  <a:t> 	(</a:t>
                </a:r>
                <a:r>
                  <a:rPr lang="de-AT" dirty="0" err="1" smtClean="0"/>
                  <a:t>DynSD</a:t>
                </a:r>
                <a:r>
                  <a:rPr lang="de-AT" dirty="0" smtClean="0"/>
                  <a:t> = update DPI in </a:t>
                </a:r>
                <a:r>
                  <a:rPr lang="de-AT" dirty="0" err="1" smtClean="0"/>
                  <a:t>each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iteration</a:t>
                </a:r>
                <a:r>
                  <a:rPr lang="de-AT" dirty="0"/>
                  <a:t>)</a:t>
                </a:r>
                <a:endParaRPr lang="de-AT" dirty="0" smtClean="0"/>
              </a:p>
              <a:p>
                <a:pPr marL="0" indent="0">
                  <a:buNone/>
                </a:pPr>
                <a:endParaRPr lang="de-AT" sz="1050" dirty="0"/>
              </a:p>
              <a:p>
                <a:pPr marL="0" indent="0">
                  <a:buNone/>
                </a:pPr>
                <a:r>
                  <a:rPr lang="de-AT" dirty="0" smtClean="0">
                    <a:sym typeface="Wingdings" panose="05000000000000000000" pitchFamily="2" charset="2"/>
                  </a:rPr>
                  <a:t> </a:t>
                </a:r>
                <a:r>
                  <a:rPr lang="de-AT" dirty="0" err="1" smtClean="0">
                    <a:sym typeface="Wingdings" panose="05000000000000000000" pitchFamily="2" charset="2"/>
                  </a:rPr>
                  <a:t>opens</a:t>
                </a:r>
                <a:r>
                  <a:rPr lang="de-AT" dirty="0" smtClean="0">
                    <a:sym typeface="Wingdings" panose="05000000000000000000" pitchFamily="2" charset="2"/>
                  </a:rPr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new</a:t>
                </a:r>
                <a:r>
                  <a:rPr lang="de-AT" dirty="0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research</a:t>
                </a:r>
                <a:r>
                  <a:rPr lang="de-AT" dirty="0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topic</a:t>
                </a:r>
                <a:r>
                  <a:rPr lang="de-AT" dirty="0" smtClean="0">
                    <a:sym typeface="Wingdings" panose="05000000000000000000" pitchFamily="2" charset="2"/>
                  </a:rPr>
                  <a:t>: optimal </a:t>
                </a:r>
                <a:r>
                  <a:rPr lang="de-AT" dirty="0" err="1" smtClean="0">
                    <a:sym typeface="Wingdings" panose="05000000000000000000" pitchFamily="2" charset="2"/>
                  </a:rPr>
                  <a:t>policy</a:t>
                </a:r>
                <a:r>
                  <a:rPr lang="de-AT" dirty="0" smtClean="0">
                    <a:sym typeface="Wingdings" panose="05000000000000000000" pitchFamily="2" charset="2"/>
                  </a:rPr>
                  <a:t> </a:t>
                </a:r>
                <a:r>
                  <a:rPr lang="de-AT" dirty="0" err="1" smtClean="0">
                    <a:sym typeface="Wingdings" panose="05000000000000000000" pitchFamily="2" charset="2"/>
                  </a:rPr>
                  <a:t>for</a:t>
                </a:r>
                <a:r>
                  <a:rPr lang="de-AT" dirty="0" smtClean="0">
                    <a:sym typeface="Wingdings" panose="05000000000000000000" pitchFamily="2" charset="2"/>
                  </a:rPr>
                  <a:t> DPI-</a:t>
                </a:r>
                <a:r>
                  <a:rPr lang="de-AT" dirty="0" err="1" smtClean="0">
                    <a:sym typeface="Wingdings" panose="05000000000000000000" pitchFamily="2" charset="2"/>
                  </a:rPr>
                  <a:t>context</a:t>
                </a:r>
                <a:r>
                  <a:rPr lang="de-AT" dirty="0" smtClean="0">
                    <a:sym typeface="Wingdings" panose="05000000000000000000" pitchFamily="2" charset="2"/>
                  </a:rPr>
                  <a:t> </a:t>
                </a:r>
                <a:r>
                  <a:rPr lang="de-AT" dirty="0" err="1" smtClean="0">
                    <a:sym typeface="Wingdings" panose="05000000000000000000" pitchFamily="2" charset="2"/>
                  </a:rPr>
                  <a:t>change</a:t>
                </a:r>
                <a:r>
                  <a:rPr lang="de-AT" dirty="0" smtClean="0">
                    <a:sym typeface="Wingdings" panose="05000000000000000000" pitchFamily="2" charset="2"/>
                  </a:rPr>
                  <a:t> in </a:t>
                </a:r>
                <a:r>
                  <a:rPr lang="de-AT" dirty="0" err="1" smtClean="0">
                    <a:sym typeface="Wingdings" panose="05000000000000000000" pitchFamily="2" charset="2"/>
                  </a:rPr>
                  <a:t>Sequential</a:t>
                </a:r>
                <a:r>
                  <a:rPr lang="de-AT" dirty="0" smtClean="0">
                    <a:sym typeface="Wingdings" panose="05000000000000000000" pitchFamily="2" charset="2"/>
                  </a:rPr>
                  <a:t> Diagnosis? </a:t>
                </a:r>
                <a:endParaRPr lang="de-AT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5" t="-242" b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SoCS‘18                                                                                                        StaticHS</a:t>
            </a:r>
            <a:endParaRPr lang="de-AT"/>
          </a:p>
        </p:txBody>
      </p:sp>
      <p:sp>
        <p:nvSpPr>
          <p:cNvPr id="6" name="Pfeil nach rechts 5"/>
          <p:cNvSpPr/>
          <p:nvPr/>
        </p:nvSpPr>
        <p:spPr bwMode="auto">
          <a:xfrm>
            <a:off x="5389904" y="2565278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" name="Pfeil nach rechts 6"/>
          <p:cNvSpPr/>
          <p:nvPr/>
        </p:nvSpPr>
        <p:spPr bwMode="auto">
          <a:xfrm>
            <a:off x="5518954" y="1979238"/>
            <a:ext cx="1647201" cy="528133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1917438" y="2043998"/>
            <a:ext cx="1107831" cy="4754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>
                <a:latin typeface="Arial" charset="0"/>
                <a:ea typeface="ＭＳ Ｐゴシック" pitchFamily="-112" charset="-128"/>
              </a:rPr>
              <a:t>DPI</a:t>
            </a:r>
            <a:br>
              <a:rPr lang="de-AT" sz="1400" dirty="0" smtClean="0">
                <a:latin typeface="Arial" charset="0"/>
                <a:ea typeface="ＭＳ Ｐゴシック" pitchFamily="-112" charset="-128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llipse 8"/>
              <p:cNvSpPr/>
              <p:nvPr/>
            </p:nvSpPr>
            <p:spPr bwMode="auto">
              <a:xfrm>
                <a:off x="3933343" y="2011630"/>
                <a:ext cx="1394878" cy="5106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compute </a:t>
                </a:r>
                <a:r>
                  <a:rPr kumimoji="0" lang="de-AT" sz="11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diagnoses</a:t>
                </a: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de-AT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ＭＳ Ｐゴシック" pitchFamily="-112" charset="-128"/>
                      </a:rPr>
                      <m:t>𝑫</m:t>
                    </m:r>
                  </m:oMath>
                </a14:m>
                <a:endPara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9" name="Ellips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3343" y="2011630"/>
                <a:ext cx="1394878" cy="510692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395715" y="2627550"/>
                <a:ext cx="3337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715" y="2627550"/>
                <a:ext cx="333746" cy="2616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bgerundetes Rechteck 10"/>
          <p:cNvSpPr/>
          <p:nvPr/>
        </p:nvSpPr>
        <p:spPr bwMode="auto">
          <a:xfrm>
            <a:off x="7356888" y="2024815"/>
            <a:ext cx="1107831" cy="4825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100" dirty="0" err="1" smtClean="0">
                <a:latin typeface="Arial" charset="0"/>
                <a:ea typeface="ＭＳ Ｐゴシック" pitchFamily="-112" charset="-128"/>
              </a:rPr>
              <a:t>actually</a:t>
            </a:r>
            <a:r>
              <a:rPr lang="de-AT" sz="1100" dirty="0" smtClean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100" dirty="0" err="1" smtClean="0">
                <a:latin typeface="Arial" charset="0"/>
                <a:ea typeface="ＭＳ Ｐゴシック" pitchFamily="-112" charset="-128"/>
              </a:rPr>
              <a:t>faulty</a:t>
            </a:r>
            <a:r>
              <a:rPr lang="de-AT" sz="1100" dirty="0" smtClean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100" dirty="0" err="1" smtClean="0">
                <a:latin typeface="Arial" charset="0"/>
                <a:ea typeface="ＭＳ Ｐゴシック" pitchFamily="-112" charset="-128"/>
              </a:rPr>
              <a:t>components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433843" y="2111876"/>
                <a:ext cx="68570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AT" sz="11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1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11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843" y="2111876"/>
                <a:ext cx="685701" cy="2616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llipse 12"/>
              <p:cNvSpPr/>
              <p:nvPr/>
            </p:nvSpPr>
            <p:spPr bwMode="auto">
              <a:xfrm>
                <a:off x="5559863" y="2884253"/>
                <a:ext cx="1417597" cy="6545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compute </a:t>
                </a:r>
                <a:r>
                  <a:rPr kumimoji="0" lang="de-AT" sz="11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measure-ment</a:t>
                </a: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:r>
                  <a:rPr kumimoji="0" lang="de-AT" sz="11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point</a:t>
                </a: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</m:ctrlPr>
                      </m:sSubPr>
                      <m:e>
                        <m: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  <m:t>𝑝</m:t>
                        </m:r>
                      </m:e>
                      <m:sub>
                        <m: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13" name="Ellips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9863" y="2884253"/>
                <a:ext cx="1417597" cy="65456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llipse 13"/>
          <p:cNvSpPr/>
          <p:nvPr/>
        </p:nvSpPr>
        <p:spPr bwMode="auto">
          <a:xfrm>
            <a:off x="4316971" y="3651225"/>
            <a:ext cx="854306" cy="4948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ask</a:t>
            </a:r>
            <a:r>
              <a:rPr kumimoji="0" lang="de-A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</a:t>
            </a:r>
            <a:r>
              <a:rPr kumimoji="0" lang="de-A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oracle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2608660" y="2981611"/>
            <a:ext cx="1226071" cy="6966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update </a:t>
            </a:r>
            <a:r>
              <a:rPr kumimoji="0" lang="de-A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knowledge</a:t>
            </a:r>
            <a:endParaRPr lang="de-AT" sz="1100" dirty="0">
              <a:latin typeface="Arial" charset="0"/>
              <a:ea typeface="ＭＳ Ｐゴシック" pitchFamily="-11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6" name="Pfeil nach rechts 15"/>
          <p:cNvSpPr/>
          <p:nvPr/>
        </p:nvSpPr>
        <p:spPr bwMode="auto">
          <a:xfrm>
            <a:off x="3177203" y="1984201"/>
            <a:ext cx="588381" cy="528133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7" name="Pfeil nach rechts 16"/>
          <p:cNvSpPr/>
          <p:nvPr/>
        </p:nvSpPr>
        <p:spPr bwMode="auto">
          <a:xfrm rot="263363">
            <a:off x="5284619" y="3467537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35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8" name="Pfeil nach rechts 17"/>
          <p:cNvSpPr/>
          <p:nvPr/>
        </p:nvSpPr>
        <p:spPr bwMode="auto">
          <a:xfrm rot="20740211">
            <a:off x="3834731" y="3466647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9" name="Pfeil nach rechts 18"/>
          <p:cNvSpPr/>
          <p:nvPr/>
        </p:nvSpPr>
        <p:spPr bwMode="auto">
          <a:xfrm rot="5125087">
            <a:off x="3731841" y="2559677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3807420" y="3520420"/>
                <a:ext cx="4037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420" y="3520420"/>
                <a:ext cx="403700" cy="2616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5271365" y="3528223"/>
                <a:ext cx="3482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365" y="3528223"/>
                <a:ext cx="348236" cy="2616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5328221" y="1434609"/>
                <a:ext cx="204389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de-AT" sz="11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100" b="1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e>
                      </m:d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begChr m:val="|"/>
                          <m:endChr m:val="|"/>
                          <m:ctrlPr>
                            <a:rPr lang="de-AT" sz="11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1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11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de-AT" sz="1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𝑢𝑝𝑑𝑎𝑡𝑒𝑑</m:t>
                      </m:r>
                      <m:r>
                        <a:rPr lang="de-AT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221" y="1434609"/>
                <a:ext cx="2043893" cy="261610"/>
              </a:xfrm>
              <a:prstGeom prst="rect">
                <a:avLst/>
              </a:prstGeom>
              <a:blipFill rotWithShape="0">
                <a:blip r:embed="rId9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Nach oben gebogener Pfeil 27"/>
          <p:cNvSpPr/>
          <p:nvPr/>
        </p:nvSpPr>
        <p:spPr bwMode="auto">
          <a:xfrm rot="16200000">
            <a:off x="4973618" y="1235855"/>
            <a:ext cx="632352" cy="813222"/>
          </a:xfrm>
          <a:prstGeom prst="bentUpArrow">
            <a:avLst>
              <a:gd name="adj1" fmla="val 36492"/>
              <a:gd name="adj2" fmla="val 38886"/>
              <a:gd name="adj3" fmla="val 39364"/>
            </a:avLst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3834731" y="1302318"/>
            <a:ext cx="952918" cy="4948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100" dirty="0" smtClean="0">
                <a:latin typeface="Arial" charset="0"/>
                <a:ea typeface="ＭＳ Ｐゴシック" pitchFamily="-112" charset="-128"/>
              </a:rPr>
              <a:t>update</a:t>
            </a:r>
            <a:r>
              <a:rPr kumimoji="0" lang="de-A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DPI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0" name="Nach oben gebogener Pfeil 29"/>
          <p:cNvSpPr/>
          <p:nvPr/>
        </p:nvSpPr>
        <p:spPr bwMode="auto">
          <a:xfrm rot="10800000">
            <a:off x="2677397" y="1409713"/>
            <a:ext cx="1032242" cy="510972"/>
          </a:xfrm>
          <a:prstGeom prst="bentUpArrow">
            <a:avLst>
              <a:gd name="adj1" fmla="val 50000"/>
              <a:gd name="adj2" fmla="val 50000"/>
              <a:gd name="adj3" fmla="val 38179"/>
            </a:avLst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1691939" y="986103"/>
                <a:ext cx="22773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de-AT" sz="1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100" i="1" smtClean="0">
                            <a:latin typeface="Cambria Math" panose="02040503050406030204" pitchFamily="18" charset="0"/>
                          </a:rPr>
                          <m:t>𝑆𝐷</m:t>
                        </m:r>
                        <m:r>
                          <a:rPr lang="de-AT" sz="11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AT" sz="1100" i="1" smtClean="0">
                            <a:latin typeface="Cambria Math" panose="02040503050406030204" pitchFamily="18" charset="0"/>
                          </a:rPr>
                          <m:t>𝐶𝑂𝑀𝑃𝑆</m:t>
                        </m:r>
                        <m:r>
                          <a:rPr lang="de-AT" sz="11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AT" sz="1100" i="1" smtClean="0">
                            <a:latin typeface="Cambria Math" panose="02040503050406030204" pitchFamily="18" charset="0"/>
                          </a:rPr>
                          <m:t>𝑀𝐸𝐴𝑆</m:t>
                        </m:r>
                      </m:e>
                    </m:d>
                  </m:oMath>
                </a14:m>
                <a:r>
                  <a:rPr lang="de-AT" sz="110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de-AT" sz="1100" dirty="0" err="1" smtClean="0"/>
                  <a:t>becomes</a:t>
                </a:r>
                <a:r>
                  <a:rPr lang="de-AT" sz="1100" dirty="0" smtClean="0"/>
                  <a:t> </a:t>
                </a:r>
                <a:br>
                  <a:rPr lang="de-AT" sz="1100" dirty="0" smtClean="0"/>
                </a:br>
                <a14:m>
                  <m:oMath xmlns:m="http://schemas.openxmlformats.org/officeDocument/2006/math">
                    <m:r>
                      <a:rPr lang="de-AT" sz="110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∪{</m:t>
                    </m:r>
                    <m:sSub>
                      <m:sSubPr>
                        <m:ctrlPr>
                          <a:rPr lang="de-AT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sz="1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1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AT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sz="11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AT" sz="1100" i="1">
                        <a:latin typeface="Cambria Math" panose="02040503050406030204" pitchFamily="18" charset="0"/>
                      </a:rPr>
                      <m:t>}〉</m:t>
                    </m:r>
                  </m:oMath>
                </a14:m>
                <a:r>
                  <a:rPr lang="en-US" sz="1100" dirty="0" smtClean="0"/>
                  <a:t> </a:t>
                </a:r>
                <a:endParaRPr lang="en-US" sz="1100" dirty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939" y="986103"/>
                <a:ext cx="2277373" cy="430887"/>
              </a:xfrm>
              <a:prstGeom prst="rect">
                <a:avLst/>
              </a:prstGeom>
              <a:blipFill rotWithShape="0">
                <a:blip r:embed="rId10"/>
                <a:stretch>
                  <a:fillRect t="-1429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feld 31"/>
          <p:cNvSpPr txBox="1"/>
          <p:nvPr/>
        </p:nvSpPr>
        <p:spPr>
          <a:xfrm>
            <a:off x="7089951" y="3804824"/>
            <a:ext cx="163152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dirty="0" err="1" smtClean="0"/>
              <a:t>completeness</a:t>
            </a:r>
            <a:r>
              <a:rPr lang="de-AT" sz="1400" dirty="0" smtClean="0"/>
              <a:t>?                       </a:t>
            </a:r>
            <a:endParaRPr lang="en-US" sz="1400" dirty="0"/>
          </a:p>
        </p:txBody>
      </p:sp>
      <p:sp>
        <p:nvSpPr>
          <p:cNvPr id="33" name="Smiley 32"/>
          <p:cNvSpPr/>
          <p:nvPr/>
        </p:nvSpPr>
        <p:spPr bwMode="auto">
          <a:xfrm>
            <a:off x="8413913" y="3855616"/>
            <a:ext cx="222085" cy="230710"/>
          </a:xfrm>
          <a:prstGeom prst="smileyFace">
            <a:avLst>
              <a:gd name="adj" fmla="val 4653"/>
            </a:avLst>
          </a:prstGeom>
          <a:solidFill>
            <a:schemeClr val="accent1">
              <a:lumMod val="7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783618" y="1404220"/>
            <a:ext cx="973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updated DPI 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5895510" y="2105437"/>
                <a:ext cx="135575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1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de-AT" sz="1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11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𝑢𝑝𝑑𝑎𝑡𝑒𝑑</m:t>
                      </m:r>
                      <m:r>
                        <a:rPr lang="de-AT" sz="11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11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100" dirty="0">
                  <a:solidFill>
                    <a:srgbClr val="C00000"/>
                  </a:solidFill>
                </a:endParaRPr>
              </a:p>
              <a:p>
                <a:endParaRPr lang="en-US" sz="1100" dirty="0"/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510" y="2105437"/>
                <a:ext cx="1355756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1911910" y="2266703"/>
                <a:ext cx="118141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1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𝑢𝑝𝑑𝑎𝑡𝑒𝑑</m:t>
                      </m:r>
                      <m:r>
                        <a:rPr lang="de-AT" sz="11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11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100" dirty="0">
                  <a:solidFill>
                    <a:srgbClr val="C00000"/>
                  </a:solidFill>
                </a:endParaRPr>
              </a:p>
              <a:p>
                <a:endParaRPr lang="en-US" sz="1100" dirty="0"/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910" y="2266703"/>
                <a:ext cx="1181414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bgerundetes Rechteck 38"/>
          <p:cNvSpPr/>
          <p:nvPr/>
        </p:nvSpPr>
        <p:spPr bwMode="auto">
          <a:xfrm>
            <a:off x="7356888" y="2014164"/>
            <a:ext cx="1107831" cy="493165"/>
          </a:xfrm>
          <a:prstGeom prst="round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8413913" y="235165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accent1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/>
              <p:nvPr/>
            </p:nvSpPr>
            <p:spPr>
              <a:xfrm>
                <a:off x="2698676" y="3380333"/>
                <a:ext cx="106971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1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𝑢𝑝𝑑𝑎𝑡𝑒𝑑</m:t>
                      </m:r>
                      <m:r>
                        <a:rPr lang="de-AT" sz="11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1100" dirty="0">
                  <a:solidFill>
                    <a:srgbClr val="C00000"/>
                  </a:solidFill>
                </a:endParaRPr>
              </a:p>
              <a:p>
                <a:endParaRPr lang="en-US" sz="1100" dirty="0"/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676" y="3380333"/>
                <a:ext cx="1069716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0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69926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6" grpId="0"/>
      <p:bldP spid="37" grpId="0"/>
      <p:bldP spid="38" grpId="0"/>
      <p:bldP spid="39" grpId="0" animBg="1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707493" cy="648072"/>
          </a:xfrm>
        </p:spPr>
        <p:txBody>
          <a:bodyPr/>
          <a:lstStyle/>
          <a:p>
            <a:r>
              <a:rPr lang="de-AT" dirty="0" err="1" smtClean="0"/>
              <a:t>StaticHS</a:t>
            </a:r>
            <a:r>
              <a:rPr lang="de-AT" dirty="0" smtClean="0"/>
              <a:t>: </a:t>
            </a:r>
            <a:r>
              <a:rPr lang="de-AT" dirty="0" err="1" smtClean="0"/>
              <a:t>Stateful</a:t>
            </a:r>
            <a:r>
              <a:rPr lang="de-AT" dirty="0" smtClean="0"/>
              <a:t> </a:t>
            </a:r>
            <a:r>
              <a:rPr lang="de-AT" dirty="0" err="1" smtClean="0"/>
              <a:t>Diagnoses</a:t>
            </a:r>
            <a:r>
              <a:rPr lang="de-AT" dirty="0" smtClean="0"/>
              <a:t> Search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StatSD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39553" y="1340768"/>
                <a:ext cx="8496944" cy="50405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AT" dirty="0" smtClean="0"/>
                  <a:t>We </a:t>
                </a:r>
                <a:r>
                  <a:rPr lang="de-AT" dirty="0" err="1" smtClean="0"/>
                  <a:t>propose</a:t>
                </a:r>
                <a:r>
                  <a:rPr lang="de-AT" dirty="0" smtClean="0"/>
                  <a:t> </a:t>
                </a:r>
                <a:r>
                  <a:rPr lang="de-AT" b="1" dirty="0" err="1" smtClean="0"/>
                  <a:t>StaticHS</a:t>
                </a:r>
                <a:r>
                  <a:rPr lang="de-AT" dirty="0" smtClean="0"/>
                  <a:t>, an </a:t>
                </a:r>
                <a:r>
                  <a:rPr lang="de-AT" dirty="0" err="1" smtClean="0"/>
                  <a:t>adaptation</a:t>
                </a:r>
                <a:r>
                  <a:rPr lang="de-AT" dirty="0" smtClean="0"/>
                  <a:t> of </a:t>
                </a:r>
                <a:r>
                  <a:rPr lang="de-AT" dirty="0" err="1" smtClean="0"/>
                  <a:t>Reiter‘s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Hitting</a:t>
                </a:r>
                <a:r>
                  <a:rPr lang="de-AT" dirty="0" smtClean="0"/>
                  <a:t> Set </a:t>
                </a:r>
                <a:r>
                  <a:rPr lang="de-AT" dirty="0" err="1" smtClean="0"/>
                  <a:t>Tree</a:t>
                </a:r>
                <a:r>
                  <a:rPr lang="de-AT" dirty="0" smtClean="0"/>
                  <a:t> (</a:t>
                </a:r>
                <a:r>
                  <a:rPr lang="de-AT" b="1" dirty="0" smtClean="0"/>
                  <a:t>HS-</a:t>
                </a:r>
                <a:r>
                  <a:rPr lang="de-AT" b="1" dirty="0" err="1" smtClean="0"/>
                  <a:t>Tree</a:t>
                </a:r>
                <a:r>
                  <a:rPr lang="de-AT" dirty="0" smtClean="0"/>
                  <a:t>), </a:t>
                </a:r>
                <a:r>
                  <a:rPr lang="de-AT" dirty="0" err="1" smtClean="0"/>
                  <a:t>that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is</a:t>
                </a:r>
                <a:endParaRPr lang="de-AT" dirty="0" smtClean="0"/>
              </a:p>
              <a:p>
                <a:r>
                  <a:rPr lang="de-AT" dirty="0" err="1" smtClean="0">
                    <a:solidFill>
                      <a:srgbClr val="4699C2"/>
                    </a:solidFill>
                  </a:rPr>
                  <a:t>stateful</a:t>
                </a:r>
                <a:r>
                  <a:rPr lang="de-AT" dirty="0" smtClean="0"/>
                  <a:t> </a:t>
                </a:r>
                <a:r>
                  <a:rPr lang="de-AT" dirty="0"/>
                  <a:t>(</a:t>
                </a:r>
                <a:r>
                  <a:rPr lang="de-AT" dirty="0" err="1"/>
                  <a:t>keeps</a:t>
                </a:r>
                <a:r>
                  <a:rPr lang="de-AT" dirty="0"/>
                  <a:t> </a:t>
                </a:r>
                <a:r>
                  <a:rPr lang="de-AT" dirty="0" err="1"/>
                  <a:t>state</a:t>
                </a:r>
                <a:r>
                  <a:rPr lang="de-AT" dirty="0"/>
                  <a:t> </a:t>
                </a:r>
                <a:r>
                  <a:rPr lang="de-AT" dirty="0" err="1"/>
                  <a:t>between</a:t>
                </a:r>
                <a:r>
                  <a:rPr lang="de-AT" dirty="0"/>
                  <a:t> </a:t>
                </a:r>
                <a:r>
                  <a:rPr lang="de-AT" dirty="0" err="1" smtClean="0"/>
                  <a:t>iterations</a:t>
                </a:r>
                <a:r>
                  <a:rPr lang="de-AT" dirty="0" smtClean="0"/>
                  <a:t>)</a:t>
                </a:r>
                <a:endParaRPr lang="de-AT" dirty="0"/>
              </a:p>
              <a:p>
                <a:r>
                  <a:rPr lang="de-AT" dirty="0" smtClean="0"/>
                  <a:t>a </a:t>
                </a:r>
                <a:r>
                  <a:rPr lang="de-AT" dirty="0" err="1" smtClean="0"/>
                  <a:t>procedure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to</a:t>
                </a:r>
                <a:r>
                  <a:rPr lang="de-AT" dirty="0" smtClean="0"/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solve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 (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generalized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)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StatSD</a:t>
                </a:r>
                <a:endParaRPr lang="de-AT" dirty="0">
                  <a:solidFill>
                    <a:srgbClr val="4699C2"/>
                  </a:solidFill>
                </a:endParaRPr>
              </a:p>
              <a:p>
                <a:r>
                  <a:rPr lang="de-AT" dirty="0" err="1" smtClean="0"/>
                  <a:t>as</a:t>
                </a:r>
                <a:r>
                  <a:rPr lang="de-AT" dirty="0" smtClean="0"/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generally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applicable</a:t>
                </a:r>
                <a:r>
                  <a:rPr lang="de-AT" dirty="0" smtClean="0"/>
                  <a:t> (</a:t>
                </a:r>
                <a:r>
                  <a:rPr lang="de-AT" dirty="0" err="1" smtClean="0"/>
                  <a:t>wrt</a:t>
                </a:r>
                <a:r>
                  <a:rPr lang="de-AT" dirty="0" smtClean="0"/>
                  <a:t>.: </a:t>
                </a:r>
                <a:r>
                  <a:rPr lang="de-AT" dirty="0" err="1" smtClean="0"/>
                  <a:t>systems</a:t>
                </a:r>
                <a:r>
                  <a:rPr lang="de-AT" dirty="0" smtClean="0"/>
                  <a:t>, </a:t>
                </a:r>
                <a:r>
                  <a:rPr lang="de-AT" dirty="0" err="1" smtClean="0"/>
                  <a:t>modeling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languages</a:t>
                </a:r>
                <a:r>
                  <a:rPr lang="de-AT" dirty="0" smtClean="0"/>
                  <a:t>, </a:t>
                </a:r>
                <a:r>
                  <a:rPr lang="de-AT" dirty="0" err="1" smtClean="0"/>
                  <a:t>inference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engines</a:t>
                </a:r>
                <a:r>
                  <a:rPr lang="de-AT" dirty="0" smtClean="0"/>
                  <a:t>) </a:t>
                </a:r>
                <a:r>
                  <a:rPr lang="de-AT" dirty="0" err="1" smtClean="0"/>
                  <a:t>as</a:t>
                </a:r>
                <a:r>
                  <a:rPr lang="de-AT" dirty="0" smtClean="0"/>
                  <a:t> HS-</a:t>
                </a:r>
                <a:r>
                  <a:rPr lang="de-AT" dirty="0" err="1" smtClean="0"/>
                  <a:t>Tree</a:t>
                </a:r>
                <a:endParaRPr lang="de-AT" dirty="0"/>
              </a:p>
              <a:p>
                <a:pPr marL="42862" indent="0">
                  <a:buNone/>
                </a:pPr>
                <a:endParaRPr lang="de-AT" sz="1000" dirty="0" smtClean="0"/>
              </a:p>
              <a:p>
                <a:pPr marL="0" indent="0">
                  <a:buNone/>
                </a:pPr>
                <a:r>
                  <a:rPr lang="de-AT" dirty="0" err="1" smtClean="0"/>
                  <a:t>Example</a:t>
                </a:r>
                <a:r>
                  <a:rPr lang="de-AT" dirty="0" smtClean="0"/>
                  <a:t> (</a:t>
                </a:r>
                <a:r>
                  <a:rPr lang="de-AT" dirty="0" err="1" smtClean="0"/>
                  <a:t>Solving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StatSD</a:t>
                </a:r>
                <a:r>
                  <a:rPr lang="de-AT" dirty="0" smtClean="0"/>
                  <a:t> vs. </a:t>
                </a:r>
                <a:r>
                  <a:rPr lang="de-AT" dirty="0" err="1" smtClean="0"/>
                  <a:t>DynSD</a:t>
                </a:r>
                <a:r>
                  <a:rPr lang="de-AT" dirty="0" smtClean="0"/>
                  <a:t>): </a:t>
                </a:r>
              </a:p>
              <a:p>
                <a:pPr marL="0" indent="0">
                  <a:buNone/>
                </a:pPr>
                <a:r>
                  <a:rPr lang="de-AT" dirty="0" err="1" smtClean="0"/>
                  <a:t>Given</a:t>
                </a:r>
                <a:r>
                  <a:rPr lang="de-AT" dirty="0" smtClean="0"/>
                  <a:t> DPI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AT" dirty="0" smtClean="0"/>
                  <a:t>: 	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={1,…,7}</m:t>
                    </m:r>
                  </m:oMath>
                </a14:m>
                <a:r>
                  <a:rPr lang="en-US" dirty="0" smtClean="0"/>
                  <a:t>, conflicts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1,2,5</m:t>
                        </m:r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</a:rPr>
                      <m:t>, 〈1,2,7〉</m:t>
                    </m:r>
                  </m:oMath>
                </a14:m>
                <a:r>
                  <a:rPr lang="en-US" dirty="0" smtClean="0"/>
                  <a:t>, actual diagnosis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5,7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take measurement whenever 2 diagnoses are computed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3" y="1340768"/>
                <a:ext cx="8496944" cy="5040560"/>
              </a:xfrm>
              <a:blipFill rotWithShape="0">
                <a:blip r:embed="rId2"/>
                <a:stretch>
                  <a:fillRect l="-287" t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SoCS‘18                                                                                                        StaticHS</a:t>
            </a:r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1618658" y="3595125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1" dirty="0" err="1" smtClean="0"/>
              <a:t>StaticHS</a:t>
            </a:r>
            <a:endParaRPr lang="en-US" sz="1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229617" y="3595124"/>
            <a:ext cx="3625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1" dirty="0" err="1" smtClean="0"/>
              <a:t>Algo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for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DynSD</a:t>
            </a:r>
            <a:r>
              <a:rPr lang="de-AT" sz="1400" b="1" dirty="0" smtClean="0"/>
              <a:t>   </a:t>
            </a:r>
            <a:r>
              <a:rPr lang="de-AT" sz="1400" b="1" dirty="0" smtClean="0">
                <a:solidFill>
                  <a:schemeClr val="bg1">
                    <a:lumMod val="75000"/>
                  </a:schemeClr>
                </a:solidFill>
              </a:rPr>
              <a:t>(HS-</a:t>
            </a:r>
            <a:r>
              <a:rPr lang="de-AT" sz="1400" b="1" dirty="0" err="1" smtClean="0">
                <a:solidFill>
                  <a:schemeClr val="bg1">
                    <a:lumMod val="75000"/>
                  </a:schemeClr>
                </a:solidFill>
              </a:rPr>
              <a:t>Tree</a:t>
            </a:r>
            <a:r>
              <a:rPr lang="de-AT" sz="1400" b="1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AT" sz="1400" b="1" dirty="0" err="1" smtClean="0">
                <a:solidFill>
                  <a:schemeClr val="bg1">
                    <a:lumMod val="75000"/>
                  </a:schemeClr>
                </a:solidFill>
              </a:rPr>
              <a:t>build+discard</a:t>
            </a:r>
            <a:r>
              <a:rPr lang="de-AT" sz="1400" b="1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9" name="Gerader Verbinder 8"/>
          <p:cNvCxnSpPr/>
          <p:nvPr/>
        </p:nvCxnSpPr>
        <p:spPr bwMode="auto">
          <a:xfrm>
            <a:off x="4611784" y="3634881"/>
            <a:ext cx="0" cy="28681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64" y="4048623"/>
            <a:ext cx="3260964" cy="90582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38" y="4123844"/>
            <a:ext cx="4421295" cy="138528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62" y="4113427"/>
            <a:ext cx="4412670" cy="191453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937" y="4110054"/>
            <a:ext cx="3551853" cy="84833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3429" y="4134493"/>
            <a:ext cx="3311921" cy="98972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3429" y="4144073"/>
            <a:ext cx="3581845" cy="100257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7846" y="4139788"/>
            <a:ext cx="3496154" cy="101114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2439" y="4139788"/>
            <a:ext cx="2660676" cy="586977"/>
          </a:xfrm>
          <a:prstGeom prst="rect">
            <a:avLst/>
          </a:prstGeom>
        </p:spPr>
      </p:pic>
      <p:sp>
        <p:nvSpPr>
          <p:cNvPr id="20" name="Freihandform 19"/>
          <p:cNvSpPr/>
          <p:nvPr/>
        </p:nvSpPr>
        <p:spPr bwMode="auto">
          <a:xfrm>
            <a:off x="1722433" y="4259142"/>
            <a:ext cx="2849567" cy="2040352"/>
          </a:xfrm>
          <a:custGeom>
            <a:avLst/>
            <a:gdLst>
              <a:gd name="connsiteX0" fmla="*/ 99543 w 2849567"/>
              <a:gd name="connsiteY0" fmla="*/ 203676 h 2040352"/>
              <a:gd name="connsiteX1" fmla="*/ 99543 w 2849567"/>
              <a:gd name="connsiteY1" fmla="*/ 203676 h 2040352"/>
              <a:gd name="connsiteX2" fmla="*/ 249668 w 2849567"/>
              <a:gd name="connsiteY2" fmla="*/ 210500 h 2040352"/>
              <a:gd name="connsiteX3" fmla="*/ 386146 w 2849567"/>
              <a:gd name="connsiteY3" fmla="*/ 230971 h 2040352"/>
              <a:gd name="connsiteX4" fmla="*/ 508976 w 2849567"/>
              <a:gd name="connsiteY4" fmla="*/ 278739 h 2040352"/>
              <a:gd name="connsiteX5" fmla="*/ 570391 w 2849567"/>
              <a:gd name="connsiteY5" fmla="*/ 299210 h 2040352"/>
              <a:gd name="connsiteX6" fmla="*/ 645454 w 2849567"/>
              <a:gd name="connsiteY6" fmla="*/ 333330 h 2040352"/>
              <a:gd name="connsiteX7" fmla="*/ 665925 w 2849567"/>
              <a:gd name="connsiteY7" fmla="*/ 346977 h 2040352"/>
              <a:gd name="connsiteX8" fmla="*/ 713692 w 2849567"/>
              <a:gd name="connsiteY8" fmla="*/ 360625 h 2040352"/>
              <a:gd name="connsiteX9" fmla="*/ 768283 w 2849567"/>
              <a:gd name="connsiteY9" fmla="*/ 387921 h 2040352"/>
              <a:gd name="connsiteX10" fmla="*/ 795579 w 2849567"/>
              <a:gd name="connsiteY10" fmla="*/ 394745 h 2040352"/>
              <a:gd name="connsiteX11" fmla="*/ 829698 w 2849567"/>
              <a:gd name="connsiteY11" fmla="*/ 408392 h 2040352"/>
              <a:gd name="connsiteX12" fmla="*/ 952528 w 2849567"/>
              <a:gd name="connsiteY12" fmla="*/ 422040 h 2040352"/>
              <a:gd name="connsiteX13" fmla="*/ 1061710 w 2849567"/>
              <a:gd name="connsiteY13" fmla="*/ 456159 h 2040352"/>
              <a:gd name="connsiteX14" fmla="*/ 1116301 w 2849567"/>
              <a:gd name="connsiteY14" fmla="*/ 462983 h 2040352"/>
              <a:gd name="connsiteX15" fmla="*/ 1150421 w 2849567"/>
              <a:gd name="connsiteY15" fmla="*/ 469807 h 2040352"/>
              <a:gd name="connsiteX16" fmla="*/ 1218660 w 2849567"/>
              <a:gd name="connsiteY16" fmla="*/ 490279 h 2040352"/>
              <a:gd name="connsiteX17" fmla="*/ 1300546 w 2849567"/>
              <a:gd name="connsiteY17" fmla="*/ 524398 h 2040352"/>
              <a:gd name="connsiteX18" fmla="*/ 1396080 w 2849567"/>
              <a:gd name="connsiteY18" fmla="*/ 544870 h 2040352"/>
              <a:gd name="connsiteX19" fmla="*/ 1423376 w 2849567"/>
              <a:gd name="connsiteY19" fmla="*/ 558518 h 2040352"/>
              <a:gd name="connsiteX20" fmla="*/ 1450671 w 2849567"/>
              <a:gd name="connsiteY20" fmla="*/ 565342 h 2040352"/>
              <a:gd name="connsiteX21" fmla="*/ 1484791 w 2849567"/>
              <a:gd name="connsiteY21" fmla="*/ 585813 h 2040352"/>
              <a:gd name="connsiteX22" fmla="*/ 1505263 w 2849567"/>
              <a:gd name="connsiteY22" fmla="*/ 592637 h 2040352"/>
              <a:gd name="connsiteX23" fmla="*/ 1559854 w 2849567"/>
              <a:gd name="connsiteY23" fmla="*/ 613109 h 2040352"/>
              <a:gd name="connsiteX24" fmla="*/ 1587149 w 2849567"/>
              <a:gd name="connsiteY24" fmla="*/ 633580 h 2040352"/>
              <a:gd name="connsiteX25" fmla="*/ 1648564 w 2849567"/>
              <a:gd name="connsiteY25" fmla="*/ 654052 h 2040352"/>
              <a:gd name="connsiteX26" fmla="*/ 1675860 w 2849567"/>
              <a:gd name="connsiteY26" fmla="*/ 674524 h 2040352"/>
              <a:gd name="connsiteX27" fmla="*/ 1696331 w 2849567"/>
              <a:gd name="connsiteY27" fmla="*/ 681348 h 2040352"/>
              <a:gd name="connsiteX28" fmla="*/ 1709979 w 2849567"/>
              <a:gd name="connsiteY28" fmla="*/ 701819 h 2040352"/>
              <a:gd name="connsiteX29" fmla="*/ 1744098 w 2849567"/>
              <a:gd name="connsiteY29" fmla="*/ 715467 h 2040352"/>
              <a:gd name="connsiteX30" fmla="*/ 1791866 w 2849567"/>
              <a:gd name="connsiteY30" fmla="*/ 735939 h 2040352"/>
              <a:gd name="connsiteX31" fmla="*/ 1832809 w 2849567"/>
              <a:gd name="connsiteY31" fmla="*/ 770058 h 2040352"/>
              <a:gd name="connsiteX32" fmla="*/ 1853280 w 2849567"/>
              <a:gd name="connsiteY32" fmla="*/ 790530 h 2040352"/>
              <a:gd name="connsiteX33" fmla="*/ 1880576 w 2849567"/>
              <a:gd name="connsiteY33" fmla="*/ 811001 h 2040352"/>
              <a:gd name="connsiteX34" fmla="*/ 1914695 w 2849567"/>
              <a:gd name="connsiteY34" fmla="*/ 858768 h 2040352"/>
              <a:gd name="connsiteX35" fmla="*/ 1935167 w 2849567"/>
              <a:gd name="connsiteY35" fmla="*/ 879240 h 2040352"/>
              <a:gd name="connsiteX36" fmla="*/ 1941991 w 2849567"/>
              <a:gd name="connsiteY36" fmla="*/ 913359 h 2040352"/>
              <a:gd name="connsiteX37" fmla="*/ 1955639 w 2849567"/>
              <a:gd name="connsiteY37" fmla="*/ 933831 h 2040352"/>
              <a:gd name="connsiteX38" fmla="*/ 1962463 w 2849567"/>
              <a:gd name="connsiteY38" fmla="*/ 954303 h 2040352"/>
              <a:gd name="connsiteX39" fmla="*/ 1996582 w 2849567"/>
              <a:gd name="connsiteY39" fmla="*/ 1015718 h 2040352"/>
              <a:gd name="connsiteX40" fmla="*/ 2037525 w 2849567"/>
              <a:gd name="connsiteY40" fmla="*/ 1083957 h 2040352"/>
              <a:gd name="connsiteX41" fmla="*/ 2064821 w 2849567"/>
              <a:gd name="connsiteY41" fmla="*/ 1172667 h 2040352"/>
              <a:gd name="connsiteX42" fmla="*/ 2071645 w 2849567"/>
              <a:gd name="connsiteY42" fmla="*/ 1220434 h 2040352"/>
              <a:gd name="connsiteX43" fmla="*/ 2078468 w 2849567"/>
              <a:gd name="connsiteY43" fmla="*/ 1275025 h 2040352"/>
              <a:gd name="connsiteX44" fmla="*/ 2085292 w 2849567"/>
              <a:gd name="connsiteY44" fmla="*/ 1309145 h 2040352"/>
              <a:gd name="connsiteX45" fmla="*/ 2105764 w 2849567"/>
              <a:gd name="connsiteY45" fmla="*/ 1575276 h 2040352"/>
              <a:gd name="connsiteX46" fmla="*/ 2112588 w 2849567"/>
              <a:gd name="connsiteY46" fmla="*/ 1623043 h 2040352"/>
              <a:gd name="connsiteX47" fmla="*/ 2133060 w 2849567"/>
              <a:gd name="connsiteY47" fmla="*/ 1663986 h 2040352"/>
              <a:gd name="connsiteX48" fmla="*/ 2139883 w 2849567"/>
              <a:gd name="connsiteY48" fmla="*/ 1698106 h 2040352"/>
              <a:gd name="connsiteX49" fmla="*/ 2160355 w 2849567"/>
              <a:gd name="connsiteY49" fmla="*/ 1820936 h 2040352"/>
              <a:gd name="connsiteX50" fmla="*/ 2201298 w 2849567"/>
              <a:gd name="connsiteY50" fmla="*/ 1875527 h 2040352"/>
              <a:gd name="connsiteX51" fmla="*/ 2214946 w 2849567"/>
              <a:gd name="connsiteY51" fmla="*/ 1895998 h 2040352"/>
              <a:gd name="connsiteX52" fmla="*/ 2249066 w 2849567"/>
              <a:gd name="connsiteY52" fmla="*/ 1916470 h 2040352"/>
              <a:gd name="connsiteX53" fmla="*/ 2330952 w 2849567"/>
              <a:gd name="connsiteY53" fmla="*/ 1984709 h 2040352"/>
              <a:gd name="connsiteX54" fmla="*/ 2453782 w 2849567"/>
              <a:gd name="connsiteY54" fmla="*/ 2012004 h 2040352"/>
              <a:gd name="connsiteX55" fmla="*/ 2501549 w 2849567"/>
              <a:gd name="connsiteY55" fmla="*/ 2032476 h 2040352"/>
              <a:gd name="connsiteX56" fmla="*/ 2699442 w 2849567"/>
              <a:gd name="connsiteY56" fmla="*/ 2032476 h 2040352"/>
              <a:gd name="connsiteX57" fmla="*/ 2774504 w 2849567"/>
              <a:gd name="connsiteY57" fmla="*/ 1991533 h 2040352"/>
              <a:gd name="connsiteX58" fmla="*/ 2794976 w 2849567"/>
              <a:gd name="connsiteY58" fmla="*/ 1977885 h 2040352"/>
              <a:gd name="connsiteX59" fmla="*/ 2808624 w 2849567"/>
              <a:gd name="connsiteY59" fmla="*/ 1957413 h 2040352"/>
              <a:gd name="connsiteX60" fmla="*/ 2822271 w 2849567"/>
              <a:gd name="connsiteY60" fmla="*/ 1902822 h 2040352"/>
              <a:gd name="connsiteX61" fmla="*/ 2835919 w 2849567"/>
              <a:gd name="connsiteY61" fmla="*/ 1855055 h 2040352"/>
              <a:gd name="connsiteX62" fmla="*/ 2849567 w 2849567"/>
              <a:gd name="connsiteY62" fmla="*/ 1759521 h 2040352"/>
              <a:gd name="connsiteX63" fmla="*/ 2835919 w 2849567"/>
              <a:gd name="connsiteY63" fmla="*/ 1418327 h 2040352"/>
              <a:gd name="connsiteX64" fmla="*/ 2829095 w 2849567"/>
              <a:gd name="connsiteY64" fmla="*/ 1363736 h 2040352"/>
              <a:gd name="connsiteX65" fmla="*/ 2815448 w 2849567"/>
              <a:gd name="connsiteY65" fmla="*/ 1329616 h 2040352"/>
              <a:gd name="connsiteX66" fmla="*/ 2808624 w 2849567"/>
              <a:gd name="connsiteY66" fmla="*/ 1295497 h 2040352"/>
              <a:gd name="connsiteX67" fmla="*/ 2794976 w 2849567"/>
              <a:gd name="connsiteY67" fmla="*/ 1275025 h 2040352"/>
              <a:gd name="connsiteX68" fmla="*/ 2781328 w 2849567"/>
              <a:gd name="connsiteY68" fmla="*/ 1220434 h 2040352"/>
              <a:gd name="connsiteX69" fmla="*/ 2767680 w 2849567"/>
              <a:gd name="connsiteY69" fmla="*/ 1193139 h 2040352"/>
              <a:gd name="connsiteX70" fmla="*/ 2760857 w 2849567"/>
              <a:gd name="connsiteY70" fmla="*/ 1172667 h 2040352"/>
              <a:gd name="connsiteX71" fmla="*/ 2747209 w 2849567"/>
              <a:gd name="connsiteY71" fmla="*/ 1152195 h 2040352"/>
              <a:gd name="connsiteX72" fmla="*/ 2733561 w 2849567"/>
              <a:gd name="connsiteY72" fmla="*/ 1124900 h 2040352"/>
              <a:gd name="connsiteX73" fmla="*/ 2692618 w 2849567"/>
              <a:gd name="connsiteY73" fmla="*/ 1083957 h 2040352"/>
              <a:gd name="connsiteX74" fmla="*/ 2678970 w 2849567"/>
              <a:gd name="connsiteY74" fmla="*/ 1063485 h 2040352"/>
              <a:gd name="connsiteX75" fmla="*/ 2638027 w 2849567"/>
              <a:gd name="connsiteY75" fmla="*/ 1022542 h 2040352"/>
              <a:gd name="connsiteX76" fmla="*/ 2597083 w 2849567"/>
              <a:gd name="connsiteY76" fmla="*/ 981598 h 2040352"/>
              <a:gd name="connsiteX77" fmla="*/ 2569788 w 2849567"/>
              <a:gd name="connsiteY77" fmla="*/ 927007 h 2040352"/>
              <a:gd name="connsiteX78" fmla="*/ 2542492 w 2849567"/>
              <a:gd name="connsiteY78" fmla="*/ 899712 h 2040352"/>
              <a:gd name="connsiteX79" fmla="*/ 2508373 w 2849567"/>
              <a:gd name="connsiteY79" fmla="*/ 851945 h 2040352"/>
              <a:gd name="connsiteX80" fmla="*/ 2494725 w 2849567"/>
              <a:gd name="connsiteY80" fmla="*/ 831473 h 2040352"/>
              <a:gd name="connsiteX81" fmla="*/ 2440134 w 2849567"/>
              <a:gd name="connsiteY81" fmla="*/ 783706 h 2040352"/>
              <a:gd name="connsiteX82" fmla="*/ 2392367 w 2849567"/>
              <a:gd name="connsiteY82" fmla="*/ 742762 h 2040352"/>
              <a:gd name="connsiteX83" fmla="*/ 2371895 w 2849567"/>
              <a:gd name="connsiteY83" fmla="*/ 735939 h 2040352"/>
              <a:gd name="connsiteX84" fmla="*/ 2276361 w 2849567"/>
              <a:gd name="connsiteY84" fmla="*/ 681348 h 2040352"/>
              <a:gd name="connsiteX85" fmla="*/ 2221770 w 2849567"/>
              <a:gd name="connsiteY85" fmla="*/ 626757 h 2040352"/>
              <a:gd name="connsiteX86" fmla="*/ 2160355 w 2849567"/>
              <a:gd name="connsiteY86" fmla="*/ 578989 h 2040352"/>
              <a:gd name="connsiteX87" fmla="*/ 2092116 w 2849567"/>
              <a:gd name="connsiteY87" fmla="*/ 538046 h 2040352"/>
              <a:gd name="connsiteX88" fmla="*/ 2003406 w 2849567"/>
              <a:gd name="connsiteY88" fmla="*/ 476631 h 2040352"/>
              <a:gd name="connsiteX89" fmla="*/ 1935167 w 2849567"/>
              <a:gd name="connsiteY89" fmla="*/ 449336 h 2040352"/>
              <a:gd name="connsiteX90" fmla="*/ 1914695 w 2849567"/>
              <a:gd name="connsiteY90" fmla="*/ 435688 h 2040352"/>
              <a:gd name="connsiteX91" fmla="*/ 1853280 w 2849567"/>
              <a:gd name="connsiteY91" fmla="*/ 422040 h 2040352"/>
              <a:gd name="connsiteX92" fmla="*/ 1791866 w 2849567"/>
              <a:gd name="connsiteY92" fmla="*/ 394745 h 2040352"/>
              <a:gd name="connsiteX93" fmla="*/ 1750922 w 2849567"/>
              <a:gd name="connsiteY93" fmla="*/ 387921 h 2040352"/>
              <a:gd name="connsiteX94" fmla="*/ 1675860 w 2849567"/>
              <a:gd name="connsiteY94" fmla="*/ 367449 h 2040352"/>
              <a:gd name="connsiteX95" fmla="*/ 1634916 w 2849567"/>
              <a:gd name="connsiteY95" fmla="*/ 353801 h 2040352"/>
              <a:gd name="connsiteX96" fmla="*/ 1600797 w 2849567"/>
              <a:gd name="connsiteY96" fmla="*/ 346977 h 2040352"/>
              <a:gd name="connsiteX97" fmla="*/ 1505263 w 2849567"/>
              <a:gd name="connsiteY97" fmla="*/ 319682 h 2040352"/>
              <a:gd name="connsiteX98" fmla="*/ 1477967 w 2849567"/>
              <a:gd name="connsiteY98" fmla="*/ 299210 h 2040352"/>
              <a:gd name="connsiteX99" fmla="*/ 1409728 w 2849567"/>
              <a:gd name="connsiteY99" fmla="*/ 285562 h 2040352"/>
              <a:gd name="connsiteX100" fmla="*/ 1355137 w 2849567"/>
              <a:gd name="connsiteY100" fmla="*/ 271915 h 2040352"/>
              <a:gd name="connsiteX101" fmla="*/ 1300546 w 2849567"/>
              <a:gd name="connsiteY101" fmla="*/ 251443 h 2040352"/>
              <a:gd name="connsiteX102" fmla="*/ 1225483 w 2849567"/>
              <a:gd name="connsiteY102" fmla="*/ 230971 h 2040352"/>
              <a:gd name="connsiteX103" fmla="*/ 1157245 w 2849567"/>
              <a:gd name="connsiteY103" fmla="*/ 210500 h 2040352"/>
              <a:gd name="connsiteX104" fmla="*/ 1068534 w 2849567"/>
              <a:gd name="connsiteY104" fmla="*/ 183204 h 2040352"/>
              <a:gd name="connsiteX105" fmla="*/ 959352 w 2849567"/>
              <a:gd name="connsiteY105" fmla="*/ 155909 h 2040352"/>
              <a:gd name="connsiteX106" fmla="*/ 932057 w 2849567"/>
              <a:gd name="connsiteY106" fmla="*/ 149085 h 2040352"/>
              <a:gd name="connsiteX107" fmla="*/ 891113 w 2849567"/>
              <a:gd name="connsiteY107" fmla="*/ 135437 h 2040352"/>
              <a:gd name="connsiteX108" fmla="*/ 836522 w 2849567"/>
              <a:gd name="connsiteY108" fmla="*/ 128613 h 2040352"/>
              <a:gd name="connsiteX109" fmla="*/ 809227 w 2849567"/>
              <a:gd name="connsiteY109" fmla="*/ 114965 h 2040352"/>
              <a:gd name="connsiteX110" fmla="*/ 788755 w 2849567"/>
              <a:gd name="connsiteY110" fmla="*/ 101318 h 2040352"/>
              <a:gd name="connsiteX111" fmla="*/ 720516 w 2849567"/>
              <a:gd name="connsiteY111" fmla="*/ 87670 h 2040352"/>
              <a:gd name="connsiteX112" fmla="*/ 631806 w 2849567"/>
              <a:gd name="connsiteY112" fmla="*/ 67198 h 2040352"/>
              <a:gd name="connsiteX113" fmla="*/ 577215 w 2849567"/>
              <a:gd name="connsiteY113" fmla="*/ 60374 h 2040352"/>
              <a:gd name="connsiteX114" fmla="*/ 481680 w 2849567"/>
              <a:gd name="connsiteY114" fmla="*/ 39903 h 2040352"/>
              <a:gd name="connsiteX115" fmla="*/ 304260 w 2849567"/>
              <a:gd name="connsiteY115" fmla="*/ 19431 h 2040352"/>
              <a:gd name="connsiteX116" fmla="*/ 256492 w 2849567"/>
              <a:gd name="connsiteY116" fmla="*/ 12607 h 2040352"/>
              <a:gd name="connsiteX117" fmla="*/ 10833 w 2849567"/>
              <a:gd name="connsiteY117" fmla="*/ 19431 h 2040352"/>
              <a:gd name="connsiteX118" fmla="*/ 31304 w 2849567"/>
              <a:gd name="connsiteY118" fmla="*/ 169557 h 2040352"/>
              <a:gd name="connsiteX119" fmla="*/ 58600 w 2849567"/>
              <a:gd name="connsiteY119" fmla="*/ 190028 h 2040352"/>
              <a:gd name="connsiteX120" fmla="*/ 99543 w 2849567"/>
              <a:gd name="connsiteY120" fmla="*/ 203676 h 204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849567" h="2040352">
                <a:moveTo>
                  <a:pt x="99543" y="203676"/>
                </a:moveTo>
                <a:lnTo>
                  <a:pt x="99543" y="203676"/>
                </a:lnTo>
                <a:lnTo>
                  <a:pt x="249668" y="210500"/>
                </a:lnTo>
                <a:cubicBezTo>
                  <a:pt x="301999" y="213578"/>
                  <a:pt x="338023" y="214313"/>
                  <a:pt x="386146" y="230971"/>
                </a:cubicBezTo>
                <a:cubicBezTo>
                  <a:pt x="427660" y="245341"/>
                  <a:pt x="466357" y="268085"/>
                  <a:pt x="508976" y="278739"/>
                </a:cubicBezTo>
                <a:cubicBezTo>
                  <a:pt x="535040" y="285254"/>
                  <a:pt x="544693" y="286361"/>
                  <a:pt x="570391" y="299210"/>
                </a:cubicBezTo>
                <a:cubicBezTo>
                  <a:pt x="642276" y="335153"/>
                  <a:pt x="592197" y="320016"/>
                  <a:pt x="645454" y="333330"/>
                </a:cubicBezTo>
                <a:cubicBezTo>
                  <a:pt x="652278" y="337879"/>
                  <a:pt x="658590" y="343309"/>
                  <a:pt x="665925" y="346977"/>
                </a:cubicBezTo>
                <a:cubicBezTo>
                  <a:pt x="675714" y="351872"/>
                  <a:pt x="704947" y="358439"/>
                  <a:pt x="713692" y="360625"/>
                </a:cubicBezTo>
                <a:cubicBezTo>
                  <a:pt x="738767" y="377341"/>
                  <a:pt x="734897" y="376792"/>
                  <a:pt x="768283" y="387921"/>
                </a:cubicBezTo>
                <a:cubicBezTo>
                  <a:pt x="777180" y="390887"/>
                  <a:pt x="786682" y="391779"/>
                  <a:pt x="795579" y="394745"/>
                </a:cubicBezTo>
                <a:cubicBezTo>
                  <a:pt x="807199" y="398618"/>
                  <a:pt x="817815" y="405421"/>
                  <a:pt x="829698" y="408392"/>
                </a:cubicBezTo>
                <a:cubicBezTo>
                  <a:pt x="853418" y="414322"/>
                  <a:pt x="937861" y="420707"/>
                  <a:pt x="952528" y="422040"/>
                </a:cubicBezTo>
                <a:cubicBezTo>
                  <a:pt x="981227" y="431607"/>
                  <a:pt x="1037094" y="450689"/>
                  <a:pt x="1061710" y="456159"/>
                </a:cubicBezTo>
                <a:cubicBezTo>
                  <a:pt x="1079612" y="460137"/>
                  <a:pt x="1098176" y="460194"/>
                  <a:pt x="1116301" y="462983"/>
                </a:cubicBezTo>
                <a:cubicBezTo>
                  <a:pt x="1127765" y="464747"/>
                  <a:pt x="1139048" y="467532"/>
                  <a:pt x="1150421" y="469807"/>
                </a:cubicBezTo>
                <a:cubicBezTo>
                  <a:pt x="1190022" y="496209"/>
                  <a:pt x="1151502" y="474781"/>
                  <a:pt x="1218660" y="490279"/>
                </a:cubicBezTo>
                <a:cubicBezTo>
                  <a:pt x="1286446" y="505922"/>
                  <a:pt x="1233618" y="500495"/>
                  <a:pt x="1300546" y="524398"/>
                </a:cubicBezTo>
                <a:cubicBezTo>
                  <a:pt x="1330303" y="535026"/>
                  <a:pt x="1364855" y="539666"/>
                  <a:pt x="1396080" y="544870"/>
                </a:cubicBezTo>
                <a:cubicBezTo>
                  <a:pt x="1405179" y="549419"/>
                  <a:pt x="1413851" y="554946"/>
                  <a:pt x="1423376" y="558518"/>
                </a:cubicBezTo>
                <a:cubicBezTo>
                  <a:pt x="1432157" y="561811"/>
                  <a:pt x="1442101" y="561533"/>
                  <a:pt x="1450671" y="565342"/>
                </a:cubicBezTo>
                <a:cubicBezTo>
                  <a:pt x="1462791" y="570729"/>
                  <a:pt x="1472928" y="579882"/>
                  <a:pt x="1484791" y="585813"/>
                </a:cubicBezTo>
                <a:cubicBezTo>
                  <a:pt x="1491225" y="589030"/>
                  <a:pt x="1498528" y="590111"/>
                  <a:pt x="1505263" y="592637"/>
                </a:cubicBezTo>
                <a:cubicBezTo>
                  <a:pt x="1570540" y="617116"/>
                  <a:pt x="1513386" y="597620"/>
                  <a:pt x="1559854" y="613109"/>
                </a:cubicBezTo>
                <a:cubicBezTo>
                  <a:pt x="1568952" y="619933"/>
                  <a:pt x="1576823" y="628814"/>
                  <a:pt x="1587149" y="633580"/>
                </a:cubicBezTo>
                <a:cubicBezTo>
                  <a:pt x="1606742" y="642623"/>
                  <a:pt x="1648564" y="654052"/>
                  <a:pt x="1648564" y="654052"/>
                </a:cubicBezTo>
                <a:cubicBezTo>
                  <a:pt x="1657663" y="660876"/>
                  <a:pt x="1665985" y="668881"/>
                  <a:pt x="1675860" y="674524"/>
                </a:cubicBezTo>
                <a:cubicBezTo>
                  <a:pt x="1682105" y="678093"/>
                  <a:pt x="1690714" y="676855"/>
                  <a:pt x="1696331" y="681348"/>
                </a:cubicBezTo>
                <a:cubicBezTo>
                  <a:pt x="1702735" y="686471"/>
                  <a:pt x="1703305" y="697052"/>
                  <a:pt x="1709979" y="701819"/>
                </a:cubicBezTo>
                <a:cubicBezTo>
                  <a:pt x="1719947" y="708939"/>
                  <a:pt x="1733142" y="709989"/>
                  <a:pt x="1744098" y="715467"/>
                </a:cubicBezTo>
                <a:cubicBezTo>
                  <a:pt x="1791222" y="739030"/>
                  <a:pt x="1735059" y="721737"/>
                  <a:pt x="1791866" y="735939"/>
                </a:cubicBezTo>
                <a:cubicBezTo>
                  <a:pt x="1851680" y="795753"/>
                  <a:pt x="1775799" y="722549"/>
                  <a:pt x="1832809" y="770058"/>
                </a:cubicBezTo>
                <a:cubicBezTo>
                  <a:pt x="1840223" y="776236"/>
                  <a:pt x="1845953" y="784250"/>
                  <a:pt x="1853280" y="790530"/>
                </a:cubicBezTo>
                <a:cubicBezTo>
                  <a:pt x="1861915" y="797932"/>
                  <a:pt x="1871477" y="804177"/>
                  <a:pt x="1880576" y="811001"/>
                </a:cubicBezTo>
                <a:cubicBezTo>
                  <a:pt x="1891376" y="827201"/>
                  <a:pt x="1902000" y="843957"/>
                  <a:pt x="1914695" y="858768"/>
                </a:cubicBezTo>
                <a:cubicBezTo>
                  <a:pt x="1920976" y="866095"/>
                  <a:pt x="1928343" y="872416"/>
                  <a:pt x="1935167" y="879240"/>
                </a:cubicBezTo>
                <a:cubicBezTo>
                  <a:pt x="1937442" y="890613"/>
                  <a:pt x="1937919" y="902499"/>
                  <a:pt x="1941991" y="913359"/>
                </a:cubicBezTo>
                <a:cubicBezTo>
                  <a:pt x="1944871" y="921038"/>
                  <a:pt x="1951971" y="926495"/>
                  <a:pt x="1955639" y="933831"/>
                </a:cubicBezTo>
                <a:cubicBezTo>
                  <a:pt x="1958856" y="940265"/>
                  <a:pt x="1959630" y="947691"/>
                  <a:pt x="1962463" y="954303"/>
                </a:cubicBezTo>
                <a:cubicBezTo>
                  <a:pt x="1975561" y="984866"/>
                  <a:pt x="1979326" y="984083"/>
                  <a:pt x="1996582" y="1015718"/>
                </a:cubicBezTo>
                <a:cubicBezTo>
                  <a:pt x="2030660" y="1078194"/>
                  <a:pt x="2001549" y="1035986"/>
                  <a:pt x="2037525" y="1083957"/>
                </a:cubicBezTo>
                <a:cubicBezTo>
                  <a:pt x="2054144" y="1150431"/>
                  <a:pt x="2044207" y="1121133"/>
                  <a:pt x="2064821" y="1172667"/>
                </a:cubicBezTo>
                <a:cubicBezTo>
                  <a:pt x="2067096" y="1188589"/>
                  <a:pt x="2069519" y="1204491"/>
                  <a:pt x="2071645" y="1220434"/>
                </a:cubicBezTo>
                <a:cubicBezTo>
                  <a:pt x="2074069" y="1238612"/>
                  <a:pt x="2075680" y="1256900"/>
                  <a:pt x="2078468" y="1275025"/>
                </a:cubicBezTo>
                <a:cubicBezTo>
                  <a:pt x="2080232" y="1286489"/>
                  <a:pt x="2083017" y="1297772"/>
                  <a:pt x="2085292" y="1309145"/>
                </a:cubicBezTo>
                <a:cubicBezTo>
                  <a:pt x="2092819" y="1452163"/>
                  <a:pt x="2089605" y="1429849"/>
                  <a:pt x="2105764" y="1575276"/>
                </a:cubicBezTo>
                <a:cubicBezTo>
                  <a:pt x="2107540" y="1591262"/>
                  <a:pt x="2107858" y="1607670"/>
                  <a:pt x="2112588" y="1623043"/>
                </a:cubicBezTo>
                <a:cubicBezTo>
                  <a:pt x="2117075" y="1637627"/>
                  <a:pt x="2126236" y="1650338"/>
                  <a:pt x="2133060" y="1663986"/>
                </a:cubicBezTo>
                <a:cubicBezTo>
                  <a:pt x="2135334" y="1675359"/>
                  <a:pt x="2137896" y="1686679"/>
                  <a:pt x="2139883" y="1698106"/>
                </a:cubicBezTo>
                <a:cubicBezTo>
                  <a:pt x="2146995" y="1739000"/>
                  <a:pt x="2137330" y="1786400"/>
                  <a:pt x="2160355" y="1820936"/>
                </a:cubicBezTo>
                <a:cubicBezTo>
                  <a:pt x="2191210" y="1867216"/>
                  <a:pt x="2152670" y="1810690"/>
                  <a:pt x="2201298" y="1875527"/>
                </a:cubicBezTo>
                <a:cubicBezTo>
                  <a:pt x="2206219" y="1882088"/>
                  <a:pt x="2208719" y="1890661"/>
                  <a:pt x="2214946" y="1895998"/>
                </a:cubicBezTo>
                <a:cubicBezTo>
                  <a:pt x="2225016" y="1904630"/>
                  <a:pt x="2238596" y="1908327"/>
                  <a:pt x="2249066" y="1916470"/>
                </a:cubicBezTo>
                <a:cubicBezTo>
                  <a:pt x="2278051" y="1939014"/>
                  <a:pt x="2291514" y="1972878"/>
                  <a:pt x="2330952" y="1984709"/>
                </a:cubicBezTo>
                <a:cubicBezTo>
                  <a:pt x="2416756" y="2010449"/>
                  <a:pt x="2375627" y="2002234"/>
                  <a:pt x="2453782" y="2012004"/>
                </a:cubicBezTo>
                <a:cubicBezTo>
                  <a:pt x="2469704" y="2018828"/>
                  <a:pt x="2484992" y="2027381"/>
                  <a:pt x="2501549" y="2032476"/>
                </a:cubicBezTo>
                <a:cubicBezTo>
                  <a:pt x="2556960" y="2049526"/>
                  <a:pt x="2669409" y="2033782"/>
                  <a:pt x="2699442" y="2032476"/>
                </a:cubicBezTo>
                <a:cubicBezTo>
                  <a:pt x="2748790" y="2012736"/>
                  <a:pt x="2723370" y="2025622"/>
                  <a:pt x="2774504" y="1991533"/>
                </a:cubicBezTo>
                <a:lnTo>
                  <a:pt x="2794976" y="1977885"/>
                </a:lnTo>
                <a:cubicBezTo>
                  <a:pt x="2799525" y="1971061"/>
                  <a:pt x="2805821" y="1965121"/>
                  <a:pt x="2808624" y="1957413"/>
                </a:cubicBezTo>
                <a:cubicBezTo>
                  <a:pt x="2815034" y="1939785"/>
                  <a:pt x="2817722" y="1921019"/>
                  <a:pt x="2822271" y="1902822"/>
                </a:cubicBezTo>
                <a:cubicBezTo>
                  <a:pt x="2830838" y="1868555"/>
                  <a:pt x="2826131" y="1884419"/>
                  <a:pt x="2835919" y="1855055"/>
                </a:cubicBezTo>
                <a:cubicBezTo>
                  <a:pt x="2840468" y="1823210"/>
                  <a:pt x="2849567" y="1791689"/>
                  <a:pt x="2849567" y="1759521"/>
                </a:cubicBezTo>
                <a:cubicBezTo>
                  <a:pt x="2849567" y="1645699"/>
                  <a:pt x="2841799" y="1531997"/>
                  <a:pt x="2835919" y="1418327"/>
                </a:cubicBezTo>
                <a:cubicBezTo>
                  <a:pt x="2834972" y="1400013"/>
                  <a:pt x="2833218" y="1381605"/>
                  <a:pt x="2829095" y="1363736"/>
                </a:cubicBezTo>
                <a:cubicBezTo>
                  <a:pt x="2826341" y="1351800"/>
                  <a:pt x="2818968" y="1341349"/>
                  <a:pt x="2815448" y="1329616"/>
                </a:cubicBezTo>
                <a:cubicBezTo>
                  <a:pt x="2812115" y="1318507"/>
                  <a:pt x="2812696" y="1306357"/>
                  <a:pt x="2808624" y="1295497"/>
                </a:cubicBezTo>
                <a:cubicBezTo>
                  <a:pt x="2805744" y="1287818"/>
                  <a:pt x="2798644" y="1282361"/>
                  <a:pt x="2794976" y="1275025"/>
                </a:cubicBezTo>
                <a:cubicBezTo>
                  <a:pt x="2784761" y="1254596"/>
                  <a:pt x="2789115" y="1243796"/>
                  <a:pt x="2781328" y="1220434"/>
                </a:cubicBezTo>
                <a:cubicBezTo>
                  <a:pt x="2778111" y="1210784"/>
                  <a:pt x="2771687" y="1202489"/>
                  <a:pt x="2767680" y="1193139"/>
                </a:cubicBezTo>
                <a:cubicBezTo>
                  <a:pt x="2764847" y="1186528"/>
                  <a:pt x="2764074" y="1179101"/>
                  <a:pt x="2760857" y="1172667"/>
                </a:cubicBezTo>
                <a:cubicBezTo>
                  <a:pt x="2757189" y="1165331"/>
                  <a:pt x="2751278" y="1159316"/>
                  <a:pt x="2747209" y="1152195"/>
                </a:cubicBezTo>
                <a:cubicBezTo>
                  <a:pt x="2742162" y="1143363"/>
                  <a:pt x="2739916" y="1132843"/>
                  <a:pt x="2733561" y="1124900"/>
                </a:cubicBezTo>
                <a:cubicBezTo>
                  <a:pt x="2721504" y="1109829"/>
                  <a:pt x="2703324" y="1100016"/>
                  <a:pt x="2692618" y="1083957"/>
                </a:cubicBezTo>
                <a:cubicBezTo>
                  <a:pt x="2688069" y="1077133"/>
                  <a:pt x="2684419" y="1069615"/>
                  <a:pt x="2678970" y="1063485"/>
                </a:cubicBezTo>
                <a:cubicBezTo>
                  <a:pt x="2666147" y="1049059"/>
                  <a:pt x="2647957" y="1039092"/>
                  <a:pt x="2638027" y="1022542"/>
                </a:cubicBezTo>
                <a:cubicBezTo>
                  <a:pt x="2613854" y="982254"/>
                  <a:pt x="2630138" y="992616"/>
                  <a:pt x="2597083" y="981598"/>
                </a:cubicBezTo>
                <a:cubicBezTo>
                  <a:pt x="2583446" y="913405"/>
                  <a:pt x="2602556" y="976158"/>
                  <a:pt x="2569788" y="927007"/>
                </a:cubicBezTo>
                <a:cubicBezTo>
                  <a:pt x="2548991" y="895813"/>
                  <a:pt x="2581486" y="912710"/>
                  <a:pt x="2542492" y="899712"/>
                </a:cubicBezTo>
                <a:cubicBezTo>
                  <a:pt x="2529953" y="862096"/>
                  <a:pt x="2543698" y="893158"/>
                  <a:pt x="2508373" y="851945"/>
                </a:cubicBezTo>
                <a:cubicBezTo>
                  <a:pt x="2503036" y="845718"/>
                  <a:pt x="2499975" y="837774"/>
                  <a:pt x="2494725" y="831473"/>
                </a:cubicBezTo>
                <a:cubicBezTo>
                  <a:pt x="2476516" y="809622"/>
                  <a:pt x="2462832" y="803567"/>
                  <a:pt x="2440134" y="783706"/>
                </a:cubicBezTo>
                <a:cubicBezTo>
                  <a:pt x="2417355" y="763774"/>
                  <a:pt x="2420626" y="758909"/>
                  <a:pt x="2392367" y="742762"/>
                </a:cubicBezTo>
                <a:cubicBezTo>
                  <a:pt x="2386122" y="739193"/>
                  <a:pt x="2378443" y="738915"/>
                  <a:pt x="2371895" y="735939"/>
                </a:cubicBezTo>
                <a:cubicBezTo>
                  <a:pt x="2352274" y="727020"/>
                  <a:pt x="2294211" y="699198"/>
                  <a:pt x="2276361" y="681348"/>
                </a:cubicBezTo>
                <a:cubicBezTo>
                  <a:pt x="2258164" y="663151"/>
                  <a:pt x="2243182" y="641032"/>
                  <a:pt x="2221770" y="626757"/>
                </a:cubicBezTo>
                <a:cubicBezTo>
                  <a:pt x="2164704" y="588713"/>
                  <a:pt x="2254847" y="649858"/>
                  <a:pt x="2160355" y="578989"/>
                </a:cubicBezTo>
                <a:cubicBezTo>
                  <a:pt x="2127419" y="554287"/>
                  <a:pt x="2123867" y="553922"/>
                  <a:pt x="2092116" y="538046"/>
                </a:cubicBezTo>
                <a:cubicBezTo>
                  <a:pt x="2052888" y="498816"/>
                  <a:pt x="2079921" y="522539"/>
                  <a:pt x="2003406" y="476631"/>
                </a:cubicBezTo>
                <a:cubicBezTo>
                  <a:pt x="1959340" y="450192"/>
                  <a:pt x="1982292" y="458760"/>
                  <a:pt x="1935167" y="449336"/>
                </a:cubicBezTo>
                <a:cubicBezTo>
                  <a:pt x="1928343" y="444787"/>
                  <a:pt x="1922031" y="439356"/>
                  <a:pt x="1914695" y="435688"/>
                </a:cubicBezTo>
                <a:cubicBezTo>
                  <a:pt x="1897895" y="427288"/>
                  <a:pt x="1869007" y="424661"/>
                  <a:pt x="1853280" y="422040"/>
                </a:cubicBezTo>
                <a:cubicBezTo>
                  <a:pt x="1835285" y="413042"/>
                  <a:pt x="1811039" y="399974"/>
                  <a:pt x="1791866" y="394745"/>
                </a:cubicBezTo>
                <a:cubicBezTo>
                  <a:pt x="1778517" y="391105"/>
                  <a:pt x="1764570" y="390196"/>
                  <a:pt x="1750922" y="387921"/>
                </a:cubicBezTo>
                <a:cubicBezTo>
                  <a:pt x="1709656" y="360409"/>
                  <a:pt x="1750969" y="383544"/>
                  <a:pt x="1675860" y="367449"/>
                </a:cubicBezTo>
                <a:cubicBezTo>
                  <a:pt x="1661793" y="364435"/>
                  <a:pt x="1648795" y="357586"/>
                  <a:pt x="1634916" y="353801"/>
                </a:cubicBezTo>
                <a:cubicBezTo>
                  <a:pt x="1623726" y="350749"/>
                  <a:pt x="1612170" y="349252"/>
                  <a:pt x="1600797" y="346977"/>
                </a:cubicBezTo>
                <a:cubicBezTo>
                  <a:pt x="1470919" y="282040"/>
                  <a:pt x="1662168" y="371984"/>
                  <a:pt x="1505263" y="319682"/>
                </a:cubicBezTo>
                <a:cubicBezTo>
                  <a:pt x="1494473" y="316085"/>
                  <a:pt x="1488678" y="303035"/>
                  <a:pt x="1477967" y="299210"/>
                </a:cubicBezTo>
                <a:cubicBezTo>
                  <a:pt x="1456122" y="291408"/>
                  <a:pt x="1432232" y="291188"/>
                  <a:pt x="1409728" y="285562"/>
                </a:cubicBezTo>
                <a:cubicBezTo>
                  <a:pt x="1391531" y="281013"/>
                  <a:pt x="1373040" y="277510"/>
                  <a:pt x="1355137" y="271915"/>
                </a:cubicBezTo>
                <a:cubicBezTo>
                  <a:pt x="1336587" y="266118"/>
                  <a:pt x="1318983" y="257589"/>
                  <a:pt x="1300546" y="251443"/>
                </a:cubicBezTo>
                <a:cubicBezTo>
                  <a:pt x="1220613" y="224798"/>
                  <a:pt x="1346847" y="275102"/>
                  <a:pt x="1225483" y="230971"/>
                </a:cubicBezTo>
                <a:cubicBezTo>
                  <a:pt x="1158349" y="206559"/>
                  <a:pt x="1245577" y="225222"/>
                  <a:pt x="1157245" y="210500"/>
                </a:cubicBezTo>
                <a:cubicBezTo>
                  <a:pt x="1108826" y="186291"/>
                  <a:pt x="1144756" y="201497"/>
                  <a:pt x="1068534" y="183204"/>
                </a:cubicBezTo>
                <a:lnTo>
                  <a:pt x="959352" y="155909"/>
                </a:lnTo>
                <a:cubicBezTo>
                  <a:pt x="950254" y="153634"/>
                  <a:pt x="940954" y="152051"/>
                  <a:pt x="932057" y="149085"/>
                </a:cubicBezTo>
                <a:cubicBezTo>
                  <a:pt x="918409" y="144536"/>
                  <a:pt x="905180" y="138451"/>
                  <a:pt x="891113" y="135437"/>
                </a:cubicBezTo>
                <a:cubicBezTo>
                  <a:pt x="873181" y="131594"/>
                  <a:pt x="854719" y="130888"/>
                  <a:pt x="836522" y="128613"/>
                </a:cubicBezTo>
                <a:cubicBezTo>
                  <a:pt x="827424" y="124064"/>
                  <a:pt x="818059" y="120012"/>
                  <a:pt x="809227" y="114965"/>
                </a:cubicBezTo>
                <a:cubicBezTo>
                  <a:pt x="802106" y="110896"/>
                  <a:pt x="796594" y="103730"/>
                  <a:pt x="788755" y="101318"/>
                </a:cubicBezTo>
                <a:cubicBezTo>
                  <a:pt x="766584" y="94496"/>
                  <a:pt x="743198" y="92531"/>
                  <a:pt x="720516" y="87670"/>
                </a:cubicBezTo>
                <a:cubicBezTo>
                  <a:pt x="666061" y="76001"/>
                  <a:pt x="717616" y="82341"/>
                  <a:pt x="631806" y="67198"/>
                </a:cubicBezTo>
                <a:cubicBezTo>
                  <a:pt x="613746" y="64011"/>
                  <a:pt x="595258" y="63654"/>
                  <a:pt x="577215" y="60374"/>
                </a:cubicBezTo>
                <a:cubicBezTo>
                  <a:pt x="545172" y="54548"/>
                  <a:pt x="513888" y="44734"/>
                  <a:pt x="481680" y="39903"/>
                </a:cubicBezTo>
                <a:cubicBezTo>
                  <a:pt x="422806" y="31072"/>
                  <a:pt x="363194" y="27850"/>
                  <a:pt x="304260" y="19431"/>
                </a:cubicBezTo>
                <a:lnTo>
                  <a:pt x="256492" y="12607"/>
                </a:lnTo>
                <a:cubicBezTo>
                  <a:pt x="174606" y="14882"/>
                  <a:pt x="81958" y="-21212"/>
                  <a:pt x="10833" y="19431"/>
                </a:cubicBezTo>
                <a:cubicBezTo>
                  <a:pt x="-9036" y="30785"/>
                  <a:pt x="-1208" y="137045"/>
                  <a:pt x="31304" y="169557"/>
                </a:cubicBezTo>
                <a:cubicBezTo>
                  <a:pt x="39346" y="177599"/>
                  <a:pt x="47628" y="187036"/>
                  <a:pt x="58600" y="190028"/>
                </a:cubicBezTo>
                <a:cubicBezTo>
                  <a:pt x="73961" y="194217"/>
                  <a:pt x="90445" y="190028"/>
                  <a:pt x="99543" y="203676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339738" y="6165222"/>
                <a:ext cx="2883866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err="1" smtClean="0">
                    <a:sym typeface="Wingdings" panose="05000000000000000000" pitchFamily="2" charset="2"/>
                  </a:rPr>
                  <a:t>measurement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AT" sz="1400" dirty="0" smtClean="0">
                    <a:sym typeface="Wingdings" panose="05000000000000000000" pitchFamily="2" charset="2"/>
                  </a:rPr>
                  <a:t>  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+{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38" y="6165222"/>
                <a:ext cx="2883866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634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339738" y="6169549"/>
                <a:ext cx="3216650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>
                    <a:sym typeface="Wingdings" panose="05000000000000000000" pitchFamily="2" charset="2"/>
                  </a:rPr>
                  <a:t>measurement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AT" sz="1400" dirty="0" smtClean="0">
                    <a:sym typeface="Wingdings" panose="05000000000000000000" pitchFamily="2" charset="2"/>
                  </a:rPr>
                  <a:t>  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+{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38" y="6169549"/>
                <a:ext cx="3216650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569" t="-588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feld 22"/>
          <p:cNvSpPr txBox="1"/>
          <p:nvPr/>
        </p:nvSpPr>
        <p:spPr>
          <a:xfrm>
            <a:off x="343279" y="6172886"/>
            <a:ext cx="197361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400" dirty="0" err="1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actual</a:t>
            </a:r>
            <a:r>
              <a:rPr lang="de-AT" sz="14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AT" sz="1400" dirty="0" err="1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diagnosis</a:t>
            </a:r>
            <a:r>
              <a:rPr lang="de-AT" sz="14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AT" sz="1400" dirty="0" err="1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found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4788566" y="6165221"/>
                <a:ext cx="3015121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>
                    <a:sym typeface="Wingdings" panose="05000000000000000000" pitchFamily="2" charset="2"/>
                  </a:rPr>
                  <a:t>measurement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AT" sz="1400" dirty="0" smtClean="0">
                    <a:sym typeface="Wingdings" panose="05000000000000000000" pitchFamily="2" charset="2"/>
                  </a:rPr>
                  <a:t>  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𝑀𝐸𝐴𝑆</m:t>
                    </m:r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∪{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566" y="6165221"/>
                <a:ext cx="3015121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607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4788025" y="6170753"/>
                <a:ext cx="3339760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>
                    <a:sym typeface="Wingdings" panose="05000000000000000000" pitchFamily="2" charset="2"/>
                  </a:rPr>
                  <a:t>measurement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AT" sz="1400" dirty="0" smtClean="0">
                    <a:sym typeface="Wingdings" panose="05000000000000000000" pitchFamily="2" charset="2"/>
                  </a:rPr>
                  <a:t>  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𝑀𝐸𝐴𝑆</m:t>
                    </m:r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∪{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5" y="6170753"/>
                <a:ext cx="3339760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547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4791920" y="6165221"/>
                <a:ext cx="3640035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>
                    <a:sym typeface="Wingdings" panose="05000000000000000000" pitchFamily="2" charset="2"/>
                  </a:rPr>
                  <a:t>measurement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AT" sz="1400" dirty="0" smtClean="0">
                    <a:sym typeface="Wingdings" panose="05000000000000000000" pitchFamily="2" charset="2"/>
                  </a:rPr>
                  <a:t>  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𝑀𝐸𝐴𝑆</m:t>
                    </m:r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∪{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920" y="6165221"/>
                <a:ext cx="3640035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503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4793917" y="6165220"/>
                <a:ext cx="3940309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>
                    <a:sym typeface="Wingdings" panose="05000000000000000000" pitchFamily="2" charset="2"/>
                  </a:rPr>
                  <a:t>measurement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b>
                    </m:sSub>
                  </m:oMath>
                </a14:m>
                <a:r>
                  <a:rPr lang="de-AT" sz="1400" dirty="0" smtClean="0">
                    <a:sym typeface="Wingdings" panose="05000000000000000000" pitchFamily="2" charset="2"/>
                  </a:rPr>
                  <a:t>  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𝑀𝐸𝐴𝑆</m:t>
                    </m:r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∪{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917" y="6165220"/>
                <a:ext cx="3940309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464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feld 27"/>
          <p:cNvSpPr txBox="1"/>
          <p:nvPr/>
        </p:nvSpPr>
        <p:spPr>
          <a:xfrm>
            <a:off x="4797175" y="6156464"/>
            <a:ext cx="197361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400" dirty="0" err="1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actual</a:t>
            </a:r>
            <a:r>
              <a:rPr lang="de-AT" sz="14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AT" sz="1400" dirty="0" err="1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diagnosis</a:t>
            </a:r>
            <a:r>
              <a:rPr lang="de-AT" sz="14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AT" sz="1400" dirty="0" err="1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found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Freihandform 28"/>
          <p:cNvSpPr/>
          <p:nvPr/>
        </p:nvSpPr>
        <p:spPr bwMode="auto">
          <a:xfrm>
            <a:off x="5590905" y="4060209"/>
            <a:ext cx="2878710" cy="702860"/>
          </a:xfrm>
          <a:custGeom>
            <a:avLst/>
            <a:gdLst>
              <a:gd name="connsiteX0" fmla="*/ 175274 w 2878710"/>
              <a:gd name="connsiteY0" fmla="*/ 382137 h 702860"/>
              <a:gd name="connsiteX1" fmla="*/ 175274 w 2878710"/>
              <a:gd name="connsiteY1" fmla="*/ 382137 h 702860"/>
              <a:gd name="connsiteX2" fmla="*/ 304928 w 2878710"/>
              <a:gd name="connsiteY2" fmla="*/ 409433 h 702860"/>
              <a:gd name="connsiteX3" fmla="*/ 339047 w 2878710"/>
              <a:gd name="connsiteY3" fmla="*/ 416257 h 702860"/>
              <a:gd name="connsiteX4" fmla="*/ 482349 w 2878710"/>
              <a:gd name="connsiteY4" fmla="*/ 436728 h 702860"/>
              <a:gd name="connsiteX5" fmla="*/ 523292 w 2878710"/>
              <a:gd name="connsiteY5" fmla="*/ 443552 h 702860"/>
              <a:gd name="connsiteX6" fmla="*/ 707537 w 2878710"/>
              <a:gd name="connsiteY6" fmla="*/ 457200 h 702860"/>
              <a:gd name="connsiteX7" fmla="*/ 850838 w 2878710"/>
              <a:gd name="connsiteY7" fmla="*/ 470848 h 702860"/>
              <a:gd name="connsiteX8" fmla="*/ 898605 w 2878710"/>
              <a:gd name="connsiteY8" fmla="*/ 484495 h 702860"/>
              <a:gd name="connsiteX9" fmla="*/ 1069202 w 2878710"/>
              <a:gd name="connsiteY9" fmla="*/ 504967 h 702860"/>
              <a:gd name="connsiteX10" fmla="*/ 1178385 w 2878710"/>
              <a:gd name="connsiteY10" fmla="*/ 525439 h 702860"/>
              <a:gd name="connsiteX11" fmla="*/ 1369453 w 2878710"/>
              <a:gd name="connsiteY11" fmla="*/ 545910 h 702860"/>
              <a:gd name="connsiteX12" fmla="*/ 1567346 w 2878710"/>
              <a:gd name="connsiteY12" fmla="*/ 552734 h 702860"/>
              <a:gd name="connsiteX13" fmla="*/ 1717471 w 2878710"/>
              <a:gd name="connsiteY13" fmla="*/ 580030 h 702860"/>
              <a:gd name="connsiteX14" fmla="*/ 1799358 w 2878710"/>
              <a:gd name="connsiteY14" fmla="*/ 593678 h 702860"/>
              <a:gd name="connsiteX15" fmla="*/ 1860773 w 2878710"/>
              <a:gd name="connsiteY15" fmla="*/ 600501 h 702860"/>
              <a:gd name="connsiteX16" fmla="*/ 1997250 w 2878710"/>
              <a:gd name="connsiteY16" fmla="*/ 620973 h 702860"/>
              <a:gd name="connsiteX17" fmla="*/ 2099608 w 2878710"/>
              <a:gd name="connsiteY17" fmla="*/ 641445 h 702860"/>
              <a:gd name="connsiteX18" fmla="*/ 2161023 w 2878710"/>
              <a:gd name="connsiteY18" fmla="*/ 648269 h 702860"/>
              <a:gd name="connsiteX19" fmla="*/ 2222438 w 2878710"/>
              <a:gd name="connsiteY19" fmla="*/ 661916 h 702860"/>
              <a:gd name="connsiteX20" fmla="*/ 2386211 w 2878710"/>
              <a:gd name="connsiteY20" fmla="*/ 675564 h 702860"/>
              <a:gd name="connsiteX21" fmla="*/ 2440802 w 2878710"/>
              <a:gd name="connsiteY21" fmla="*/ 689212 h 702860"/>
              <a:gd name="connsiteX22" fmla="*/ 2509041 w 2878710"/>
              <a:gd name="connsiteY22" fmla="*/ 696036 h 702860"/>
              <a:gd name="connsiteX23" fmla="*/ 2563632 w 2878710"/>
              <a:gd name="connsiteY23" fmla="*/ 702860 h 702860"/>
              <a:gd name="connsiteX24" fmla="*/ 2802468 w 2878710"/>
              <a:gd name="connsiteY24" fmla="*/ 689212 h 702860"/>
              <a:gd name="connsiteX25" fmla="*/ 2857059 w 2878710"/>
              <a:gd name="connsiteY25" fmla="*/ 675564 h 702860"/>
              <a:gd name="connsiteX26" fmla="*/ 2870707 w 2878710"/>
              <a:gd name="connsiteY26" fmla="*/ 648269 h 702860"/>
              <a:gd name="connsiteX27" fmla="*/ 2857059 w 2878710"/>
              <a:gd name="connsiteY27" fmla="*/ 436728 h 702860"/>
              <a:gd name="connsiteX28" fmla="*/ 2816116 w 2878710"/>
              <a:gd name="connsiteY28" fmla="*/ 409433 h 702860"/>
              <a:gd name="connsiteX29" fmla="*/ 2706934 w 2878710"/>
              <a:gd name="connsiteY29" fmla="*/ 361666 h 702860"/>
              <a:gd name="connsiteX30" fmla="*/ 2638695 w 2878710"/>
              <a:gd name="connsiteY30" fmla="*/ 341194 h 702860"/>
              <a:gd name="connsiteX31" fmla="*/ 2597752 w 2878710"/>
              <a:gd name="connsiteY31" fmla="*/ 334370 h 702860"/>
              <a:gd name="connsiteX32" fmla="*/ 2461274 w 2878710"/>
              <a:gd name="connsiteY32" fmla="*/ 307075 h 702860"/>
              <a:gd name="connsiteX33" fmla="*/ 2393035 w 2878710"/>
              <a:gd name="connsiteY33" fmla="*/ 293427 h 702860"/>
              <a:gd name="connsiteX34" fmla="*/ 2058665 w 2878710"/>
              <a:gd name="connsiteY34" fmla="*/ 266131 h 702860"/>
              <a:gd name="connsiteX35" fmla="*/ 1983602 w 2878710"/>
              <a:gd name="connsiteY35" fmla="*/ 259307 h 702860"/>
              <a:gd name="connsiteX36" fmla="*/ 1765238 w 2878710"/>
              <a:gd name="connsiteY36" fmla="*/ 225188 h 702860"/>
              <a:gd name="connsiteX37" fmla="*/ 1683352 w 2878710"/>
              <a:gd name="connsiteY37" fmla="*/ 211540 h 702860"/>
              <a:gd name="connsiteX38" fmla="*/ 1505931 w 2878710"/>
              <a:gd name="connsiteY38" fmla="*/ 163773 h 702860"/>
              <a:gd name="connsiteX39" fmla="*/ 1437692 w 2878710"/>
              <a:gd name="connsiteY39" fmla="*/ 143301 h 702860"/>
              <a:gd name="connsiteX40" fmla="*/ 1267095 w 2878710"/>
              <a:gd name="connsiteY40" fmla="*/ 136478 h 702860"/>
              <a:gd name="connsiteX41" fmla="*/ 1021435 w 2878710"/>
              <a:gd name="connsiteY41" fmla="*/ 109182 h 702860"/>
              <a:gd name="connsiteX42" fmla="*/ 905429 w 2878710"/>
              <a:gd name="connsiteY42" fmla="*/ 95534 h 702860"/>
              <a:gd name="connsiteX43" fmla="*/ 884958 w 2878710"/>
              <a:gd name="connsiteY43" fmla="*/ 88710 h 702860"/>
              <a:gd name="connsiteX44" fmla="*/ 755304 w 2878710"/>
              <a:gd name="connsiteY44" fmla="*/ 68239 h 702860"/>
              <a:gd name="connsiteX45" fmla="*/ 612002 w 2878710"/>
              <a:gd name="connsiteY45" fmla="*/ 27295 h 702860"/>
              <a:gd name="connsiteX46" fmla="*/ 427758 w 2878710"/>
              <a:gd name="connsiteY46" fmla="*/ 0 h 702860"/>
              <a:gd name="connsiteX47" fmla="*/ 59268 w 2878710"/>
              <a:gd name="connsiteY47" fmla="*/ 6824 h 702860"/>
              <a:gd name="connsiteX48" fmla="*/ 38796 w 2878710"/>
              <a:gd name="connsiteY48" fmla="*/ 20472 h 702860"/>
              <a:gd name="connsiteX49" fmla="*/ 11501 w 2878710"/>
              <a:gd name="connsiteY49" fmla="*/ 95534 h 702860"/>
              <a:gd name="connsiteX50" fmla="*/ 52444 w 2878710"/>
              <a:gd name="connsiteY50" fmla="*/ 313898 h 702860"/>
              <a:gd name="connsiteX51" fmla="*/ 86564 w 2878710"/>
              <a:gd name="connsiteY51" fmla="*/ 327546 h 702860"/>
              <a:gd name="connsiteX52" fmla="*/ 147979 w 2878710"/>
              <a:gd name="connsiteY52" fmla="*/ 368490 h 702860"/>
              <a:gd name="connsiteX53" fmla="*/ 175274 w 2878710"/>
              <a:gd name="connsiteY53" fmla="*/ 382137 h 70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878710" h="702860">
                <a:moveTo>
                  <a:pt x="175274" y="382137"/>
                </a:moveTo>
                <a:lnTo>
                  <a:pt x="175274" y="382137"/>
                </a:lnTo>
                <a:cubicBezTo>
                  <a:pt x="301045" y="393571"/>
                  <a:pt x="202560" y="377934"/>
                  <a:pt x="304928" y="409433"/>
                </a:cubicBezTo>
                <a:cubicBezTo>
                  <a:pt x="316013" y="412844"/>
                  <a:pt x="327584" y="414493"/>
                  <a:pt x="339047" y="416257"/>
                </a:cubicBezTo>
                <a:cubicBezTo>
                  <a:pt x="386738" y="423594"/>
                  <a:pt x="434618" y="429657"/>
                  <a:pt x="482349" y="436728"/>
                </a:cubicBezTo>
                <a:cubicBezTo>
                  <a:pt x="496036" y="438756"/>
                  <a:pt x="509513" y="442299"/>
                  <a:pt x="523292" y="443552"/>
                </a:cubicBezTo>
                <a:cubicBezTo>
                  <a:pt x="584622" y="449128"/>
                  <a:pt x="646135" y="452477"/>
                  <a:pt x="707537" y="457200"/>
                </a:cubicBezTo>
                <a:cubicBezTo>
                  <a:pt x="790746" y="463601"/>
                  <a:pt x="776642" y="462604"/>
                  <a:pt x="850838" y="470848"/>
                </a:cubicBezTo>
                <a:cubicBezTo>
                  <a:pt x="867067" y="476258"/>
                  <a:pt x="881463" y="481638"/>
                  <a:pt x="898605" y="484495"/>
                </a:cubicBezTo>
                <a:cubicBezTo>
                  <a:pt x="981176" y="498256"/>
                  <a:pt x="991653" y="497917"/>
                  <a:pt x="1069202" y="504967"/>
                </a:cubicBezTo>
                <a:lnTo>
                  <a:pt x="1178385" y="525439"/>
                </a:lnTo>
                <a:cubicBezTo>
                  <a:pt x="1231164" y="534618"/>
                  <a:pt x="1336896" y="543957"/>
                  <a:pt x="1369453" y="545910"/>
                </a:cubicBezTo>
                <a:cubicBezTo>
                  <a:pt x="1435338" y="549863"/>
                  <a:pt x="1501382" y="550459"/>
                  <a:pt x="1567346" y="552734"/>
                </a:cubicBezTo>
                <a:cubicBezTo>
                  <a:pt x="1673091" y="587983"/>
                  <a:pt x="1584989" y="564132"/>
                  <a:pt x="1717471" y="580030"/>
                </a:cubicBezTo>
                <a:cubicBezTo>
                  <a:pt x="1744946" y="583327"/>
                  <a:pt x="1771964" y="589765"/>
                  <a:pt x="1799358" y="593678"/>
                </a:cubicBezTo>
                <a:cubicBezTo>
                  <a:pt x="1819749" y="596591"/>
                  <a:pt x="1840427" y="597289"/>
                  <a:pt x="1860773" y="600501"/>
                </a:cubicBezTo>
                <a:cubicBezTo>
                  <a:pt x="2017379" y="625228"/>
                  <a:pt x="1840935" y="605341"/>
                  <a:pt x="1997250" y="620973"/>
                </a:cubicBezTo>
                <a:cubicBezTo>
                  <a:pt x="2031369" y="627797"/>
                  <a:pt x="2065286" y="635725"/>
                  <a:pt x="2099608" y="641445"/>
                </a:cubicBezTo>
                <a:cubicBezTo>
                  <a:pt x="2119925" y="644831"/>
                  <a:pt x="2140706" y="644883"/>
                  <a:pt x="2161023" y="648269"/>
                </a:cubicBezTo>
                <a:cubicBezTo>
                  <a:pt x="2181709" y="651717"/>
                  <a:pt x="2201619" y="659393"/>
                  <a:pt x="2222438" y="661916"/>
                </a:cubicBezTo>
                <a:cubicBezTo>
                  <a:pt x="2276820" y="668508"/>
                  <a:pt x="2331620" y="671015"/>
                  <a:pt x="2386211" y="675564"/>
                </a:cubicBezTo>
                <a:cubicBezTo>
                  <a:pt x="2404408" y="680113"/>
                  <a:pt x="2422300" y="686128"/>
                  <a:pt x="2440802" y="689212"/>
                </a:cubicBezTo>
                <a:cubicBezTo>
                  <a:pt x="2463351" y="692970"/>
                  <a:pt x="2486321" y="693512"/>
                  <a:pt x="2509041" y="696036"/>
                </a:cubicBezTo>
                <a:cubicBezTo>
                  <a:pt x="2527267" y="698061"/>
                  <a:pt x="2545435" y="700585"/>
                  <a:pt x="2563632" y="702860"/>
                </a:cubicBezTo>
                <a:cubicBezTo>
                  <a:pt x="2643244" y="698311"/>
                  <a:pt x="2723069" y="696598"/>
                  <a:pt x="2802468" y="689212"/>
                </a:cubicBezTo>
                <a:cubicBezTo>
                  <a:pt x="2821144" y="687475"/>
                  <a:pt x="2840975" y="685214"/>
                  <a:pt x="2857059" y="675564"/>
                </a:cubicBezTo>
                <a:cubicBezTo>
                  <a:pt x="2865782" y="670330"/>
                  <a:pt x="2866158" y="657367"/>
                  <a:pt x="2870707" y="648269"/>
                </a:cubicBezTo>
                <a:cubicBezTo>
                  <a:pt x="2878622" y="569125"/>
                  <a:pt x="2888597" y="524333"/>
                  <a:pt x="2857059" y="436728"/>
                </a:cubicBezTo>
                <a:cubicBezTo>
                  <a:pt x="2851503" y="421295"/>
                  <a:pt x="2829381" y="419080"/>
                  <a:pt x="2816116" y="409433"/>
                </a:cubicBezTo>
                <a:cubicBezTo>
                  <a:pt x="2751316" y="362306"/>
                  <a:pt x="2814617" y="392432"/>
                  <a:pt x="2706934" y="361666"/>
                </a:cubicBezTo>
                <a:cubicBezTo>
                  <a:pt x="2684100" y="355142"/>
                  <a:pt x="2661734" y="346954"/>
                  <a:pt x="2638695" y="341194"/>
                </a:cubicBezTo>
                <a:cubicBezTo>
                  <a:pt x="2625272" y="337838"/>
                  <a:pt x="2611291" y="337220"/>
                  <a:pt x="2597752" y="334370"/>
                </a:cubicBezTo>
                <a:cubicBezTo>
                  <a:pt x="2286419" y="268825"/>
                  <a:pt x="2648765" y="340161"/>
                  <a:pt x="2461274" y="307075"/>
                </a:cubicBezTo>
                <a:cubicBezTo>
                  <a:pt x="2438430" y="303044"/>
                  <a:pt x="2416113" y="295774"/>
                  <a:pt x="2393035" y="293427"/>
                </a:cubicBezTo>
                <a:cubicBezTo>
                  <a:pt x="2281781" y="282113"/>
                  <a:pt x="2170106" y="275418"/>
                  <a:pt x="2058665" y="266131"/>
                </a:cubicBezTo>
                <a:cubicBezTo>
                  <a:pt x="2033628" y="264045"/>
                  <a:pt x="2008485" y="262779"/>
                  <a:pt x="1983602" y="259307"/>
                </a:cubicBezTo>
                <a:cubicBezTo>
                  <a:pt x="1910638" y="249126"/>
                  <a:pt x="1837994" y="236763"/>
                  <a:pt x="1765238" y="225188"/>
                </a:cubicBezTo>
                <a:cubicBezTo>
                  <a:pt x="1737910" y="220840"/>
                  <a:pt x="1710072" y="218734"/>
                  <a:pt x="1683352" y="211540"/>
                </a:cubicBezTo>
                <a:lnTo>
                  <a:pt x="1505931" y="163773"/>
                </a:lnTo>
                <a:cubicBezTo>
                  <a:pt x="1483049" y="157417"/>
                  <a:pt x="1461286" y="145997"/>
                  <a:pt x="1437692" y="143301"/>
                </a:cubicBezTo>
                <a:cubicBezTo>
                  <a:pt x="1381149" y="136839"/>
                  <a:pt x="1323961" y="138752"/>
                  <a:pt x="1267095" y="136478"/>
                </a:cubicBezTo>
                <a:lnTo>
                  <a:pt x="1021435" y="109182"/>
                </a:lnTo>
                <a:lnTo>
                  <a:pt x="905429" y="95534"/>
                </a:lnTo>
                <a:cubicBezTo>
                  <a:pt x="898605" y="93259"/>
                  <a:pt x="892041" y="89960"/>
                  <a:pt x="884958" y="88710"/>
                </a:cubicBezTo>
                <a:cubicBezTo>
                  <a:pt x="875067" y="86965"/>
                  <a:pt x="785948" y="76489"/>
                  <a:pt x="755304" y="68239"/>
                </a:cubicBezTo>
                <a:cubicBezTo>
                  <a:pt x="707333" y="55324"/>
                  <a:pt x="661297" y="33457"/>
                  <a:pt x="612002" y="27295"/>
                </a:cubicBezTo>
                <a:cubicBezTo>
                  <a:pt x="477585" y="10494"/>
                  <a:pt x="538906" y="20209"/>
                  <a:pt x="427758" y="0"/>
                </a:cubicBezTo>
                <a:cubicBezTo>
                  <a:pt x="304928" y="2275"/>
                  <a:pt x="181949" y="367"/>
                  <a:pt x="59268" y="6824"/>
                </a:cubicBezTo>
                <a:cubicBezTo>
                  <a:pt x="51078" y="7255"/>
                  <a:pt x="42684" y="13251"/>
                  <a:pt x="38796" y="20472"/>
                </a:cubicBezTo>
                <a:cubicBezTo>
                  <a:pt x="26174" y="43913"/>
                  <a:pt x="20599" y="70513"/>
                  <a:pt x="11501" y="95534"/>
                </a:cubicBezTo>
                <a:cubicBezTo>
                  <a:pt x="17198" y="260747"/>
                  <a:pt x="-37955" y="268699"/>
                  <a:pt x="52444" y="313898"/>
                </a:cubicBezTo>
                <a:cubicBezTo>
                  <a:pt x="63400" y="319376"/>
                  <a:pt x="75191" y="322997"/>
                  <a:pt x="86564" y="327546"/>
                </a:cubicBezTo>
                <a:cubicBezTo>
                  <a:pt x="114195" y="349652"/>
                  <a:pt x="117735" y="356392"/>
                  <a:pt x="147979" y="368490"/>
                </a:cubicBezTo>
                <a:cubicBezTo>
                  <a:pt x="150091" y="369335"/>
                  <a:pt x="170725" y="379863"/>
                  <a:pt x="175274" y="382137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0" name="Textfeld 29"/>
          <p:cNvSpPr txBox="1"/>
          <p:nvPr/>
        </p:nvSpPr>
        <p:spPr>
          <a:xfrm flipH="1">
            <a:off x="1993495" y="5673340"/>
            <a:ext cx="379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>
                <a:solidFill>
                  <a:srgbClr val="C00000"/>
                </a:solidFill>
              </a:rPr>
              <a:t>2 </a:t>
            </a:r>
            <a:r>
              <a:rPr lang="de-AT" sz="1600" dirty="0" err="1" smtClean="0">
                <a:solidFill>
                  <a:srgbClr val="C00000"/>
                </a:solidFill>
              </a:rPr>
              <a:t>measurements</a:t>
            </a:r>
            <a:r>
              <a:rPr lang="de-AT" sz="1600" dirty="0">
                <a:solidFill>
                  <a:srgbClr val="C00000"/>
                </a:solidFill>
              </a:rPr>
              <a:t>!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 flipH="1">
            <a:off x="5984212" y="5504063"/>
            <a:ext cx="379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solidFill>
                  <a:srgbClr val="C00000"/>
                </a:solidFill>
              </a:rPr>
              <a:t>4</a:t>
            </a:r>
            <a:r>
              <a:rPr lang="de-AT" sz="1600" dirty="0" smtClean="0">
                <a:solidFill>
                  <a:srgbClr val="C00000"/>
                </a:solidFill>
              </a:rPr>
              <a:t> </a:t>
            </a:r>
            <a:r>
              <a:rPr lang="de-AT" sz="1600" dirty="0" err="1" smtClean="0">
                <a:solidFill>
                  <a:srgbClr val="C00000"/>
                </a:solidFill>
              </a:rPr>
              <a:t>measurements</a:t>
            </a:r>
            <a:r>
              <a:rPr lang="de-AT" sz="1600" dirty="0">
                <a:solidFill>
                  <a:srgbClr val="C00000"/>
                </a:solidFill>
              </a:rPr>
              <a:t>!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3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Evaluation (</a:t>
            </a:r>
            <a:r>
              <a:rPr lang="de-AT" dirty="0" err="1" smtClean="0"/>
              <a:t>StatSD</a:t>
            </a:r>
            <a:r>
              <a:rPr lang="de-AT" dirty="0" smtClean="0"/>
              <a:t> vs. </a:t>
            </a:r>
            <a:r>
              <a:rPr lang="de-AT" dirty="0" err="1" smtClean="0"/>
              <a:t>DynSD</a:t>
            </a:r>
            <a:r>
              <a:rPr lang="de-AT" dirty="0" smtClean="0"/>
              <a:t>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SoCS‘18                                                                                                        StaticHS</a:t>
            </a:r>
            <a:endParaRPr lang="de-AT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838105"/>
              </p:ext>
            </p:extLst>
          </p:nvPr>
        </p:nvGraphicFramePr>
        <p:xfrm>
          <a:off x="539553" y="1473958"/>
          <a:ext cx="8365610" cy="446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bgerundetes Rechteck 8"/>
          <p:cNvSpPr/>
          <p:nvPr/>
        </p:nvSpPr>
        <p:spPr bwMode="auto">
          <a:xfrm>
            <a:off x="4858603" y="1603612"/>
            <a:ext cx="3923731" cy="3514298"/>
          </a:xfrm>
          <a:prstGeom prst="roundRect">
            <a:avLst>
              <a:gd name="adj" fmla="val 5793"/>
            </a:avLst>
          </a:prstGeom>
          <a:solidFill>
            <a:schemeClr val="accent1">
              <a:alpha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862083" y="1603612"/>
            <a:ext cx="3923731" cy="3514298"/>
          </a:xfrm>
          <a:prstGeom prst="roundRect">
            <a:avLst>
              <a:gd name="adj" fmla="val 5793"/>
            </a:avLst>
          </a:prstGeom>
          <a:solidFill>
            <a:srgbClr val="C00000">
              <a:alpha val="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68991" y="1570907"/>
            <a:ext cx="3305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 smtClean="0"/>
              <a:t>actual</a:t>
            </a:r>
            <a:r>
              <a:rPr lang="de-AT" sz="1200" dirty="0" smtClean="0"/>
              <a:t> </a:t>
            </a:r>
            <a:r>
              <a:rPr lang="de-AT" sz="1200" dirty="0" err="1" smtClean="0"/>
              <a:t>diagnosis</a:t>
            </a:r>
            <a:r>
              <a:rPr lang="de-AT" sz="1200" dirty="0" smtClean="0"/>
              <a:t> = </a:t>
            </a:r>
            <a:r>
              <a:rPr lang="de-AT" sz="1200" dirty="0" err="1" smtClean="0"/>
              <a:t>random</a:t>
            </a:r>
            <a:r>
              <a:rPr lang="de-AT" sz="1200" dirty="0" smtClean="0"/>
              <a:t> </a:t>
            </a:r>
            <a:r>
              <a:rPr lang="de-AT" sz="1200" dirty="0" err="1" smtClean="0"/>
              <a:t>diagnosis</a:t>
            </a:r>
            <a:r>
              <a:rPr lang="de-AT" sz="1200" dirty="0" smtClean="0"/>
              <a:t> </a:t>
            </a:r>
            <a:r>
              <a:rPr lang="de-AT" sz="1200" b="1" dirty="0" smtClean="0"/>
              <a:t>(</a:t>
            </a:r>
            <a:r>
              <a:rPr lang="de-AT" sz="1200" b="1" dirty="0" err="1" smtClean="0"/>
              <a:t>any</a:t>
            </a:r>
            <a:r>
              <a:rPr lang="de-AT" sz="1200" b="1" dirty="0" smtClean="0"/>
              <a:t> DPI)</a:t>
            </a: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481366" y="1570906"/>
                <a:ext cx="33009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200" dirty="0" smtClean="0"/>
                  <a:t>actual </a:t>
                </a:r>
                <a:r>
                  <a:rPr lang="de-AT" sz="1200" dirty="0" err="1" smtClean="0"/>
                  <a:t>diagnosis</a:t>
                </a:r>
                <a:r>
                  <a:rPr lang="de-AT" sz="1200" dirty="0" smtClean="0"/>
                  <a:t> = </a:t>
                </a:r>
                <a:r>
                  <a:rPr lang="de-AT" sz="1200" dirty="0" err="1" smtClean="0"/>
                  <a:t>random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diagnosis</a:t>
                </a:r>
                <a:r>
                  <a:rPr lang="de-AT" sz="1200" dirty="0" smtClean="0"/>
                  <a:t> </a:t>
                </a:r>
                <a:r>
                  <a:rPr lang="de-AT" sz="1200" b="1" dirty="0" err="1" smtClean="0"/>
                  <a:t>for</a:t>
                </a:r>
                <a:r>
                  <a:rPr lang="de-AT" sz="1200" b="1" dirty="0" smtClean="0"/>
                  <a:t> </a:t>
                </a:r>
                <a14:m>
                  <m:oMath xmlns:m="http://schemas.openxmlformats.org/officeDocument/2006/math">
                    <m:r>
                      <a:rPr lang="de-AT" sz="1200" b="1" i="1" smtClean="0">
                        <a:latin typeface="Cambria Math" panose="02040503050406030204" pitchFamily="18" charset="0"/>
                      </a:rPr>
                      <m:t>𝒅𝒑</m:t>
                    </m:r>
                    <m:sSub>
                      <m:sSubPr>
                        <m:ctrlPr>
                          <a:rPr lang="de-AT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de-AT" sz="1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366" y="1570906"/>
                <a:ext cx="3300968" cy="276999"/>
              </a:xfrm>
              <a:prstGeom prst="rect">
                <a:avLst/>
              </a:prstGeom>
              <a:blipFill rotWithShape="0">
                <a:blip r:embed="rId3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2137665" y="4578824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solidFill>
                  <a:srgbClr val="7030A0"/>
                </a:solidFill>
              </a:rPr>
              <a:t>49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131909" y="4578823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solidFill>
                  <a:srgbClr val="7030A0"/>
                </a:solidFill>
              </a:rPr>
              <a:t>49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154908" y="4578823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solidFill>
                  <a:srgbClr val="7030A0"/>
                </a:solidFill>
              </a:rPr>
              <a:t>143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078639" y="4578822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solidFill>
                  <a:srgbClr val="7030A0"/>
                </a:solidFill>
              </a:rPr>
              <a:t>143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966680" y="4578821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solidFill>
                  <a:srgbClr val="7030A0"/>
                </a:solidFill>
              </a:rPr>
              <a:t>1300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947277" y="4578820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solidFill>
                  <a:srgbClr val="7030A0"/>
                </a:solidFill>
              </a:rPr>
              <a:t>1300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990685" y="4578819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solidFill>
                  <a:srgbClr val="7030A0"/>
                </a:solidFill>
              </a:rPr>
              <a:t>1781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996726" y="4578818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solidFill>
                  <a:srgbClr val="7030A0"/>
                </a:solidFill>
              </a:rPr>
              <a:t>1781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223148" y="4830180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solidFill>
                  <a:schemeClr val="accent3"/>
                </a:solidFill>
              </a:rPr>
              <a:t>48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137854" y="4830179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solidFill>
                  <a:schemeClr val="accent3"/>
                </a:solidFill>
              </a:rPr>
              <a:t>90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970672" y="4830178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solidFill>
                  <a:schemeClr val="accent3"/>
                </a:solidFill>
              </a:rPr>
              <a:t>1782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062802" y="4830177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solidFill>
                  <a:schemeClr val="accent3"/>
                </a:solidFill>
              </a:rPr>
              <a:t>864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159505" y="4832593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solidFill>
                  <a:schemeClr val="accent3"/>
                </a:solidFill>
              </a:rPr>
              <a:t>48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135627" y="4832592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solidFill>
                  <a:schemeClr val="accent3"/>
                </a:solidFill>
              </a:rPr>
              <a:t>90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954797" y="4832591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solidFill>
                  <a:schemeClr val="accent3"/>
                </a:solidFill>
              </a:rPr>
              <a:t>1782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067399" y="4832590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solidFill>
                  <a:schemeClr val="accent3"/>
                </a:solidFill>
              </a:rPr>
              <a:t>864</a:t>
            </a:r>
            <a:endParaRPr lang="en-US" sz="12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2341894" y="6069712"/>
                <a:ext cx="8691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de-AT" sz="1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𝑪𝑶𝑴𝑷𝑺</m:t>
                      </m:r>
                      <m:r>
                        <a:rPr lang="de-AT" sz="1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1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894" y="6069712"/>
                <a:ext cx="869149" cy="276999"/>
              </a:xfrm>
              <a:prstGeom prst="rect">
                <a:avLst/>
              </a:prstGeom>
              <a:blipFill rotWithShape="0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3211043" y="6069712"/>
                <a:ext cx="2226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12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sz="1200" b="1" dirty="0" smtClean="0">
                    <a:solidFill>
                      <a:schemeClr val="accent3"/>
                    </a:solidFill>
                  </a:rPr>
                  <a:t> of diagnoses for DPI (</a:t>
                </a:r>
                <a14:m>
                  <m:oMath xmlns:m="http://schemas.openxmlformats.org/officeDocument/2006/math">
                    <m:r>
                      <a:rPr lang="de-AT" sz="12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𝒅𝒑</m:t>
                    </m:r>
                    <m:sSub>
                      <m:sSubPr>
                        <m:ctrlPr>
                          <a:rPr lang="de-AT" sz="12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2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de-AT" sz="12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200" b="1" dirty="0" smtClean="0">
                    <a:solidFill>
                      <a:schemeClr val="accent3"/>
                    </a:solidFill>
                  </a:rPr>
                  <a:t>)</a:t>
                </a:r>
                <a:endParaRPr lang="en-US" sz="12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043" y="6069712"/>
                <a:ext cx="2226892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bgerundetes Rechteck 32"/>
          <p:cNvSpPr/>
          <p:nvPr/>
        </p:nvSpPr>
        <p:spPr bwMode="auto">
          <a:xfrm>
            <a:off x="862083" y="4353636"/>
            <a:ext cx="7920251" cy="225182"/>
          </a:xfrm>
          <a:prstGeom prst="roundRect">
            <a:avLst/>
          </a:prstGeom>
          <a:solidFill>
            <a:schemeClr val="tx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814420" y="6069712"/>
            <a:ext cx="417102" cy="276999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200" dirty="0" smtClean="0"/>
              <a:t>DPI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150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Conclusions</a:t>
            </a:r>
            <a:r>
              <a:rPr lang="de-AT" dirty="0" smtClean="0"/>
              <a:t> + Future Work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 err="1" smtClean="0"/>
              <a:t>Contributions</a:t>
            </a:r>
            <a:r>
              <a:rPr lang="de-AT" b="1" dirty="0" smtClean="0"/>
              <a:t>:</a:t>
            </a:r>
          </a:p>
          <a:p>
            <a:pPr marL="0" indent="0">
              <a:buNone/>
            </a:pPr>
            <a:r>
              <a:rPr lang="de-AT" dirty="0" smtClean="0"/>
              <a:t>New </a:t>
            </a:r>
            <a:r>
              <a:rPr lang="de-AT" dirty="0" err="1" smtClean="0"/>
              <a:t>definition</a:t>
            </a:r>
            <a:r>
              <a:rPr lang="de-AT" dirty="0" smtClean="0"/>
              <a:t> of </a:t>
            </a:r>
            <a:r>
              <a:rPr lang="de-AT" dirty="0" err="1" smtClean="0"/>
              <a:t>Sequential</a:t>
            </a:r>
            <a:r>
              <a:rPr lang="de-AT" dirty="0" smtClean="0"/>
              <a:t> Diagnosis Problem </a:t>
            </a:r>
            <a:r>
              <a:rPr lang="de-AT" dirty="0" smtClean="0">
                <a:sym typeface="Wingdings" panose="05000000000000000000" pitchFamily="2" charset="2"/>
              </a:rPr>
              <a:t> </a:t>
            </a:r>
            <a:r>
              <a:rPr lang="de-AT" dirty="0" smtClean="0">
                <a:solidFill>
                  <a:srgbClr val="4699C2"/>
                </a:solidFill>
                <a:sym typeface="Wingdings" panose="05000000000000000000" pitchFamily="2" charset="2"/>
              </a:rPr>
              <a:t>(</a:t>
            </a:r>
            <a:r>
              <a:rPr lang="de-AT" dirty="0" err="1" smtClean="0">
                <a:solidFill>
                  <a:srgbClr val="4699C2"/>
                </a:solidFill>
                <a:sym typeface="Wingdings" panose="05000000000000000000" pitchFamily="2" charset="2"/>
              </a:rPr>
              <a:t>generalized</a:t>
            </a:r>
            <a:r>
              <a:rPr lang="de-AT" dirty="0" smtClean="0">
                <a:solidFill>
                  <a:srgbClr val="4699C2"/>
                </a:solidFill>
                <a:sym typeface="Wingdings" panose="05000000000000000000" pitchFamily="2" charset="2"/>
              </a:rPr>
              <a:t>) </a:t>
            </a:r>
            <a:r>
              <a:rPr lang="de-AT" dirty="0" err="1" smtClean="0">
                <a:solidFill>
                  <a:srgbClr val="4699C2"/>
                </a:solidFill>
              </a:rPr>
              <a:t>StatSD</a:t>
            </a:r>
            <a:endParaRPr lang="de-AT" dirty="0" smtClean="0">
              <a:solidFill>
                <a:srgbClr val="4699C2"/>
              </a:solidFill>
            </a:endParaRPr>
          </a:p>
          <a:p>
            <a:pPr marL="0" indent="0">
              <a:buNone/>
            </a:pPr>
            <a:r>
              <a:rPr lang="de-AT" dirty="0" smtClean="0">
                <a:sym typeface="Wingdings" panose="05000000000000000000" pitchFamily="2" charset="2"/>
              </a:rPr>
              <a:t> </a:t>
            </a:r>
            <a:r>
              <a:rPr lang="de-AT" dirty="0" err="1" smtClean="0">
                <a:sym typeface="Wingdings" panose="05000000000000000000" pitchFamily="2" charset="2"/>
              </a:rPr>
              <a:t>more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general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than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the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usual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problem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definition</a:t>
            </a:r>
            <a:endParaRPr lang="de-AT" dirty="0" smtClean="0"/>
          </a:p>
          <a:p>
            <a:endParaRPr lang="de-AT" dirty="0" smtClean="0"/>
          </a:p>
          <a:p>
            <a:pPr marL="0" indent="0">
              <a:buNone/>
            </a:pPr>
            <a:r>
              <a:rPr lang="de-AT" dirty="0" smtClean="0">
                <a:solidFill>
                  <a:srgbClr val="4699C2"/>
                </a:solidFill>
              </a:rPr>
              <a:t>New </a:t>
            </a:r>
            <a:r>
              <a:rPr lang="de-AT" dirty="0" err="1" smtClean="0">
                <a:solidFill>
                  <a:srgbClr val="4699C2"/>
                </a:solidFill>
              </a:rPr>
              <a:t>hitting</a:t>
            </a:r>
            <a:r>
              <a:rPr lang="de-AT" dirty="0" smtClean="0">
                <a:solidFill>
                  <a:srgbClr val="4699C2"/>
                </a:solidFill>
              </a:rPr>
              <a:t> </a:t>
            </a:r>
            <a:r>
              <a:rPr lang="de-AT" dirty="0" err="1" smtClean="0">
                <a:solidFill>
                  <a:srgbClr val="4699C2"/>
                </a:solidFill>
              </a:rPr>
              <a:t>set</a:t>
            </a:r>
            <a:r>
              <a:rPr lang="de-AT" dirty="0" smtClean="0">
                <a:solidFill>
                  <a:srgbClr val="4699C2"/>
                </a:solidFill>
              </a:rPr>
              <a:t> </a:t>
            </a:r>
            <a:r>
              <a:rPr lang="de-AT" dirty="0" err="1" smtClean="0">
                <a:solidFill>
                  <a:srgbClr val="4699C2"/>
                </a:solidFill>
              </a:rPr>
              <a:t>search</a:t>
            </a:r>
            <a:r>
              <a:rPr lang="de-AT" dirty="0" smtClean="0">
                <a:solidFill>
                  <a:srgbClr val="4699C2"/>
                </a:solidFill>
              </a:rPr>
              <a:t> </a:t>
            </a:r>
            <a:r>
              <a:rPr lang="de-AT" dirty="0" err="1" smtClean="0">
                <a:solidFill>
                  <a:srgbClr val="4699C2"/>
                </a:solidFill>
              </a:rPr>
              <a:t>algorithm</a:t>
            </a:r>
            <a:r>
              <a:rPr lang="de-AT" dirty="0" smtClean="0">
                <a:solidFill>
                  <a:srgbClr val="4699C2"/>
                </a:solidFill>
              </a:rPr>
              <a:t> (</a:t>
            </a:r>
            <a:r>
              <a:rPr lang="de-AT" dirty="0" err="1" smtClean="0">
                <a:solidFill>
                  <a:srgbClr val="4699C2"/>
                </a:solidFill>
              </a:rPr>
              <a:t>StaticHS</a:t>
            </a:r>
            <a:r>
              <a:rPr lang="de-AT" dirty="0" smtClean="0">
                <a:solidFill>
                  <a:srgbClr val="4699C2"/>
                </a:solidFill>
              </a:rPr>
              <a:t>)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solve</a:t>
            </a:r>
            <a:r>
              <a:rPr lang="de-AT" dirty="0" smtClean="0"/>
              <a:t> (</a:t>
            </a:r>
            <a:r>
              <a:rPr lang="de-AT" dirty="0" err="1" smtClean="0"/>
              <a:t>generalized</a:t>
            </a:r>
            <a:r>
              <a:rPr lang="de-AT" dirty="0" smtClean="0"/>
              <a:t>) </a:t>
            </a:r>
            <a:r>
              <a:rPr lang="de-AT" dirty="0" err="1" smtClean="0"/>
              <a:t>StatSD</a:t>
            </a:r>
            <a:endParaRPr lang="de-AT" dirty="0" smtClean="0"/>
          </a:p>
          <a:p>
            <a:pPr marL="0" indent="0">
              <a:buNone/>
            </a:pPr>
            <a:r>
              <a:rPr lang="de-AT" dirty="0" smtClean="0">
                <a:sym typeface="Wingdings" panose="05000000000000000000" pitchFamily="2" charset="2"/>
              </a:rPr>
              <a:t> </a:t>
            </a:r>
            <a:r>
              <a:rPr lang="de-AT" dirty="0" err="1" smtClean="0">
                <a:sym typeface="Wingdings" panose="05000000000000000000" pitchFamily="2" charset="2"/>
              </a:rPr>
              <a:t>diagnoses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search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space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reduction</a:t>
            </a:r>
            <a:r>
              <a:rPr lang="de-AT" dirty="0" smtClean="0">
                <a:sym typeface="Wingdings" panose="05000000000000000000" pitchFamily="2" charset="2"/>
              </a:rPr>
              <a:t> + </a:t>
            </a:r>
            <a:r>
              <a:rPr lang="de-AT" dirty="0" err="1" smtClean="0">
                <a:sym typeface="Wingdings" panose="05000000000000000000" pitchFamily="2" charset="2"/>
              </a:rPr>
              <a:t>preservation</a:t>
            </a:r>
            <a:r>
              <a:rPr lang="de-AT" dirty="0" smtClean="0">
                <a:sym typeface="Wingdings" panose="05000000000000000000" pitchFamily="2" charset="2"/>
              </a:rPr>
              <a:t> of </a:t>
            </a:r>
            <a:r>
              <a:rPr lang="de-AT" dirty="0" err="1" smtClean="0">
                <a:sym typeface="Wingdings" panose="05000000000000000000" pitchFamily="2" charset="2"/>
              </a:rPr>
              <a:t>completeness</a:t>
            </a:r>
            <a:endParaRPr lang="de-AT" dirty="0" smtClean="0">
              <a:sym typeface="Wingdings" panose="05000000000000000000" pitchFamily="2" charset="2"/>
            </a:endParaRPr>
          </a:p>
          <a:p>
            <a:endParaRPr lang="de-AT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b="1" dirty="0" smtClean="0">
                <a:sym typeface="Wingdings" panose="05000000000000000000" pitchFamily="2" charset="2"/>
              </a:rPr>
              <a:t>Evaluation </a:t>
            </a:r>
            <a:r>
              <a:rPr lang="de-AT" b="1" dirty="0" err="1" smtClean="0">
                <a:sym typeface="Wingdings" panose="05000000000000000000" pitchFamily="2" charset="2"/>
              </a:rPr>
              <a:t>results</a:t>
            </a:r>
            <a:r>
              <a:rPr lang="de-AT" b="1" dirty="0" smtClean="0">
                <a:sym typeface="Wingdings" panose="05000000000000000000" pitchFamily="2" charset="2"/>
              </a:rPr>
              <a:t>:</a:t>
            </a:r>
            <a:r>
              <a:rPr lang="de-AT" dirty="0" smtClean="0">
                <a:sym typeface="Wingdings" panose="05000000000000000000" pitchFamily="2" charset="2"/>
              </a:rPr>
              <a:t> 	</a:t>
            </a:r>
          </a:p>
          <a:p>
            <a:pPr marL="0" indent="0">
              <a:buNone/>
            </a:pP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S</a:t>
            </a:r>
            <a:r>
              <a:rPr lang="de-AT" dirty="0" err="1" smtClean="0">
                <a:solidFill>
                  <a:srgbClr val="4699C2"/>
                </a:solidFill>
                <a:sym typeface="Wingdings" panose="05000000000000000000" pitchFamily="2" charset="2"/>
              </a:rPr>
              <a:t>olving</a:t>
            </a:r>
            <a:r>
              <a:rPr lang="de-AT" dirty="0" smtClean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 smtClean="0">
                <a:solidFill>
                  <a:srgbClr val="4699C2"/>
                </a:solidFill>
                <a:sym typeface="Wingdings" panose="05000000000000000000" pitchFamily="2" charset="2"/>
              </a:rPr>
              <a:t>generalized</a:t>
            </a:r>
            <a:r>
              <a:rPr lang="de-AT" dirty="0" smtClean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 smtClean="0">
                <a:solidFill>
                  <a:srgbClr val="4699C2"/>
                </a:solidFill>
                <a:sym typeface="Wingdings" panose="05000000000000000000" pitchFamily="2" charset="2"/>
              </a:rPr>
              <a:t>StatSD</a:t>
            </a:r>
            <a:r>
              <a:rPr lang="de-AT" dirty="0" smtClean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 smtClean="0">
                <a:solidFill>
                  <a:srgbClr val="4699C2"/>
                </a:solidFill>
                <a:sym typeface="Wingdings" panose="05000000000000000000" pitchFamily="2" charset="2"/>
              </a:rPr>
              <a:t>compared</a:t>
            </a:r>
            <a:r>
              <a:rPr lang="de-AT" dirty="0" smtClean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 smtClean="0">
                <a:solidFill>
                  <a:srgbClr val="4699C2"/>
                </a:solidFill>
                <a:sym typeface="Wingdings" panose="05000000000000000000" pitchFamily="2" charset="2"/>
              </a:rPr>
              <a:t>to</a:t>
            </a:r>
            <a:r>
              <a:rPr lang="de-AT" dirty="0" smtClean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 smtClean="0">
                <a:solidFill>
                  <a:srgbClr val="4699C2"/>
                </a:solidFill>
                <a:sym typeface="Wingdings" panose="05000000000000000000" pitchFamily="2" charset="2"/>
              </a:rPr>
              <a:t>usual</a:t>
            </a:r>
            <a:r>
              <a:rPr lang="de-AT" dirty="0" smtClean="0">
                <a:solidFill>
                  <a:srgbClr val="4699C2"/>
                </a:solidFill>
                <a:sym typeface="Wingdings" panose="05000000000000000000" pitchFamily="2" charset="2"/>
              </a:rPr>
              <a:t> SD </a:t>
            </a:r>
            <a:r>
              <a:rPr lang="de-AT" dirty="0" err="1" smtClean="0">
                <a:solidFill>
                  <a:srgbClr val="4699C2"/>
                </a:solidFill>
                <a:sym typeface="Wingdings" panose="05000000000000000000" pitchFamily="2" charset="2"/>
              </a:rPr>
              <a:t>problem</a:t>
            </a:r>
            <a:endParaRPr lang="de-AT" dirty="0" smtClean="0">
              <a:solidFill>
                <a:srgbClr val="4699C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dirty="0" smtClean="0">
                <a:sym typeface="Wingdings" panose="05000000000000000000" pitchFamily="2" charset="2"/>
              </a:rPr>
              <a:t> </a:t>
            </a:r>
            <a:r>
              <a:rPr lang="de-AT" dirty="0" err="1" smtClean="0">
                <a:sym typeface="Wingdings" panose="05000000000000000000" pitchFamily="2" charset="2"/>
              </a:rPr>
              <a:t>saves</a:t>
            </a:r>
            <a:endParaRPr lang="de-AT" dirty="0" smtClean="0">
              <a:sym typeface="Wingdings" panose="05000000000000000000" pitchFamily="2" charset="2"/>
            </a:endParaRPr>
          </a:p>
          <a:p>
            <a:pPr lvl="1"/>
            <a:r>
              <a:rPr lang="de-AT" dirty="0" smtClean="0">
                <a:sym typeface="Wingdings" panose="05000000000000000000" pitchFamily="2" charset="2"/>
              </a:rPr>
              <a:t>on </a:t>
            </a:r>
            <a:r>
              <a:rPr lang="de-AT" dirty="0" err="1" smtClean="0">
                <a:sym typeface="Wingdings" panose="05000000000000000000" pitchFamily="2" charset="2"/>
              </a:rPr>
              <a:t>avg</a:t>
            </a:r>
            <a:r>
              <a:rPr lang="de-AT" dirty="0" smtClean="0">
                <a:sym typeface="Wingdings" panose="05000000000000000000" pitchFamily="2" charset="2"/>
              </a:rPr>
              <a:t>.: 	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20%</a:t>
            </a:r>
          </a:p>
          <a:p>
            <a:pPr lvl="1"/>
            <a:r>
              <a:rPr lang="de-AT" dirty="0" err="1" smtClean="0">
                <a:sym typeface="Wingdings" panose="05000000000000000000" pitchFamily="2" charset="2"/>
              </a:rPr>
              <a:t>max</a:t>
            </a:r>
            <a:r>
              <a:rPr lang="de-AT" dirty="0" smtClean="0">
                <a:sym typeface="Wingdings" panose="05000000000000000000" pitchFamily="2" charset="2"/>
              </a:rPr>
              <a:t>: 	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65%</a:t>
            </a:r>
          </a:p>
          <a:p>
            <a:pPr marL="42862" indent="0">
              <a:buNone/>
            </a:pPr>
            <a:r>
              <a:rPr lang="de-AT" dirty="0" smtClean="0">
                <a:sym typeface="Wingdings" panose="05000000000000000000" pitchFamily="2" charset="2"/>
              </a:rPr>
              <a:t>of </a:t>
            </a:r>
            <a:r>
              <a:rPr lang="de-AT" dirty="0" err="1" smtClean="0">
                <a:sym typeface="Wingdings" panose="05000000000000000000" pitchFamily="2" charset="2"/>
              </a:rPr>
              <a:t>the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sequential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diagnosis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effort</a:t>
            </a:r>
            <a:r>
              <a:rPr lang="de-AT" dirty="0">
                <a:sym typeface="Wingdings" panose="05000000000000000000" pitchFamily="2" charset="2"/>
              </a:rPr>
              <a:t> (# of </a:t>
            </a:r>
            <a:r>
              <a:rPr lang="de-AT" dirty="0" err="1">
                <a:sym typeface="Wingdings" panose="05000000000000000000" pitchFamily="2" charset="2"/>
              </a:rPr>
              <a:t>measurements</a:t>
            </a:r>
            <a:r>
              <a:rPr lang="de-AT" dirty="0" smtClean="0">
                <a:sym typeface="Wingdings" panose="05000000000000000000" pitchFamily="2" charset="2"/>
              </a:rPr>
              <a:t>)</a:t>
            </a:r>
          </a:p>
          <a:p>
            <a:pPr marL="42862" indent="0">
              <a:buNone/>
            </a:pPr>
            <a:endParaRPr lang="de-AT" sz="8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AT" dirty="0" err="1" smtClean="0">
                <a:sym typeface="Wingdings" panose="05000000000000000000" pitchFamily="2" charset="2"/>
              </a:rPr>
              <a:t>leads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to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less</a:t>
            </a:r>
            <a:r>
              <a:rPr lang="de-AT" dirty="0" smtClean="0">
                <a:sym typeface="Wingdings" panose="05000000000000000000" pitchFamily="2" charset="2"/>
              </a:rPr>
              <a:t>/</a:t>
            </a:r>
            <a:r>
              <a:rPr lang="de-AT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equal</a:t>
            </a:r>
            <a:r>
              <a:rPr lang="de-AT" dirty="0" smtClean="0">
                <a:sym typeface="Wingdings" panose="05000000000000000000" pitchFamily="2" charset="2"/>
              </a:rPr>
              <a:t>/</a:t>
            </a:r>
            <a:r>
              <a:rPr lang="de-AT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more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effort</a:t>
            </a:r>
            <a:r>
              <a:rPr lang="de-AT" dirty="0" smtClean="0">
                <a:sym typeface="Wingdings" panose="05000000000000000000" pitchFamily="2" charset="2"/>
              </a:rPr>
              <a:t> in 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76%</a:t>
            </a:r>
            <a:r>
              <a:rPr lang="de-AT" dirty="0" smtClean="0">
                <a:sym typeface="Wingdings" panose="05000000000000000000" pitchFamily="2" charset="2"/>
              </a:rPr>
              <a:t>/</a:t>
            </a:r>
            <a:r>
              <a:rPr lang="de-AT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21%</a:t>
            </a:r>
            <a:r>
              <a:rPr lang="de-AT" dirty="0" smtClean="0">
                <a:sym typeface="Wingdings" panose="05000000000000000000" pitchFamily="2" charset="2"/>
              </a:rPr>
              <a:t>/</a:t>
            </a:r>
            <a:r>
              <a:rPr lang="de-AT" dirty="0" smtClean="0">
                <a:solidFill>
                  <a:srgbClr val="C00000"/>
                </a:solidFill>
                <a:sym typeface="Wingdings" panose="05000000000000000000" pitchFamily="2" charset="2"/>
              </a:rPr>
              <a:t>3%</a:t>
            </a:r>
            <a:r>
              <a:rPr lang="de-AT" dirty="0" smtClean="0">
                <a:sym typeface="Wingdings" panose="05000000000000000000" pitchFamily="2" charset="2"/>
              </a:rPr>
              <a:t> of </a:t>
            </a:r>
            <a:r>
              <a:rPr lang="de-AT" dirty="0" err="1" smtClean="0">
                <a:sym typeface="Wingdings" panose="05000000000000000000" pitchFamily="2" charset="2"/>
              </a:rPr>
              <a:t>the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cases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</a:p>
          <a:p>
            <a:pPr>
              <a:buFont typeface="Wingdings" panose="05000000000000000000" pitchFamily="2" charset="2"/>
              <a:buChar char="à"/>
            </a:pPr>
            <a:endParaRPr lang="de-AT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b="1" dirty="0" smtClean="0">
                <a:sym typeface="Wingdings" panose="05000000000000000000" pitchFamily="2" charset="2"/>
              </a:rPr>
              <a:t>Future Work:</a:t>
            </a:r>
          </a:p>
          <a:p>
            <a:pPr marL="0" indent="0">
              <a:buNone/>
            </a:pPr>
            <a:r>
              <a:rPr lang="de-AT" dirty="0" smtClean="0">
                <a:sym typeface="Wingdings" panose="05000000000000000000" pitchFamily="2" charset="2"/>
              </a:rPr>
              <a:t>Research on </a:t>
            </a:r>
            <a:r>
              <a:rPr lang="de-AT" dirty="0" err="1" smtClean="0">
                <a:solidFill>
                  <a:srgbClr val="4699C2"/>
                </a:solidFill>
                <a:sym typeface="Wingdings" panose="05000000000000000000" pitchFamily="2" charset="2"/>
              </a:rPr>
              <a:t>when</a:t>
            </a:r>
            <a:r>
              <a:rPr lang="de-AT" dirty="0" smtClean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 smtClean="0">
                <a:solidFill>
                  <a:srgbClr val="4699C2"/>
                </a:solidFill>
                <a:sym typeface="Wingdings" panose="05000000000000000000" pitchFamily="2" charset="2"/>
              </a:rPr>
              <a:t>to</a:t>
            </a:r>
            <a:r>
              <a:rPr lang="de-AT" dirty="0" smtClean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 smtClean="0">
                <a:solidFill>
                  <a:srgbClr val="4699C2"/>
                </a:solidFill>
                <a:sym typeface="Wingdings" panose="05000000000000000000" pitchFamily="2" charset="2"/>
              </a:rPr>
              <a:t>optimally</a:t>
            </a:r>
            <a:r>
              <a:rPr lang="de-AT" dirty="0" smtClean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 smtClean="0">
                <a:solidFill>
                  <a:srgbClr val="4699C2"/>
                </a:solidFill>
                <a:sym typeface="Wingdings" panose="05000000000000000000" pitchFamily="2" charset="2"/>
              </a:rPr>
              <a:t>switch</a:t>
            </a:r>
            <a:r>
              <a:rPr lang="de-AT" dirty="0" smtClean="0">
                <a:solidFill>
                  <a:srgbClr val="4699C2"/>
                </a:solidFill>
                <a:sym typeface="Wingdings" panose="05000000000000000000" pitchFamily="2" charset="2"/>
              </a:rPr>
              <a:t> DPI-</a:t>
            </a:r>
            <a:r>
              <a:rPr lang="de-AT" dirty="0" err="1" smtClean="0">
                <a:solidFill>
                  <a:srgbClr val="4699C2"/>
                </a:solidFill>
                <a:sym typeface="Wingdings" panose="05000000000000000000" pitchFamily="2" charset="2"/>
              </a:rPr>
              <a:t>context</a:t>
            </a:r>
            <a:r>
              <a:rPr lang="de-AT" dirty="0" smtClean="0">
                <a:sym typeface="Wingdings" panose="05000000000000000000" pitchFamily="2" charset="2"/>
              </a:rPr>
              <a:t> in </a:t>
            </a:r>
            <a:r>
              <a:rPr lang="de-AT" dirty="0" err="1" smtClean="0">
                <a:sym typeface="Wingdings" panose="05000000000000000000" pitchFamily="2" charset="2"/>
              </a:rPr>
              <a:t>sequential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diagnosis</a:t>
            </a:r>
            <a:endParaRPr lang="de-AT" dirty="0" smtClean="0">
              <a:sym typeface="Wingdings" panose="05000000000000000000" pitchFamily="2" charset="2"/>
            </a:endParaRPr>
          </a:p>
          <a:p>
            <a:pPr lvl="1"/>
            <a:endParaRPr lang="de-AT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SoCS‘18                                                                                                        StaticHS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718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Outline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1600" dirty="0" smtClean="0"/>
              <a:t>Motivation + Problem</a:t>
            </a:r>
          </a:p>
          <a:p>
            <a:endParaRPr lang="de-AT" sz="1600" dirty="0" smtClean="0">
              <a:sym typeface="Wingdings" panose="05000000000000000000" pitchFamily="2" charset="2"/>
            </a:endParaRPr>
          </a:p>
          <a:p>
            <a:r>
              <a:rPr lang="de-AT" sz="1600" dirty="0" err="1" smtClean="0">
                <a:sym typeface="Wingdings" panose="05000000000000000000" pitchFamily="2" charset="2"/>
              </a:rPr>
              <a:t>Contributions</a:t>
            </a:r>
            <a:r>
              <a:rPr lang="de-AT" sz="1600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de-AT" sz="1600" dirty="0" err="1" smtClean="0">
                <a:sym typeface="Wingdings" panose="05000000000000000000" pitchFamily="2" charset="2"/>
              </a:rPr>
              <a:t>new</a:t>
            </a:r>
            <a:r>
              <a:rPr lang="de-AT" sz="1600" dirty="0" smtClean="0">
                <a:sym typeface="Wingdings" panose="05000000000000000000" pitchFamily="2" charset="2"/>
              </a:rPr>
              <a:t> </a:t>
            </a:r>
            <a:r>
              <a:rPr lang="de-AT" sz="1600" dirty="0" err="1" smtClean="0">
                <a:sym typeface="Wingdings" panose="05000000000000000000" pitchFamily="2" charset="2"/>
              </a:rPr>
              <a:t>definition</a:t>
            </a:r>
            <a:r>
              <a:rPr lang="de-AT" sz="1600" dirty="0" smtClean="0">
                <a:sym typeface="Wingdings" panose="05000000000000000000" pitchFamily="2" charset="2"/>
              </a:rPr>
              <a:t> of </a:t>
            </a:r>
            <a:r>
              <a:rPr lang="de-AT" sz="1600" dirty="0" err="1" smtClean="0">
                <a:sym typeface="Wingdings" panose="05000000000000000000" pitchFamily="2" charset="2"/>
              </a:rPr>
              <a:t>Sequential</a:t>
            </a:r>
            <a:r>
              <a:rPr lang="de-AT" sz="1600" dirty="0" smtClean="0">
                <a:sym typeface="Wingdings" panose="05000000000000000000" pitchFamily="2" charset="2"/>
              </a:rPr>
              <a:t> Diagnosis Problem</a:t>
            </a:r>
          </a:p>
          <a:p>
            <a:pPr lvl="1"/>
            <a:r>
              <a:rPr lang="de-AT" sz="1600" dirty="0" err="1" smtClean="0">
                <a:sym typeface="Wingdings" panose="05000000000000000000" pitchFamily="2" charset="2"/>
              </a:rPr>
              <a:t>new</a:t>
            </a:r>
            <a:r>
              <a:rPr lang="de-AT" sz="1600" dirty="0" smtClean="0">
                <a:sym typeface="Wingdings" panose="05000000000000000000" pitchFamily="2" charset="2"/>
              </a:rPr>
              <a:t> </a:t>
            </a:r>
            <a:r>
              <a:rPr lang="de-AT" sz="1600" dirty="0" err="1" smtClean="0">
                <a:sym typeface="Wingdings" panose="05000000000000000000" pitchFamily="2" charset="2"/>
              </a:rPr>
              <a:t>algorithm</a:t>
            </a:r>
            <a:r>
              <a:rPr lang="de-AT" sz="1600" dirty="0" smtClean="0">
                <a:sym typeface="Wingdings" panose="05000000000000000000" pitchFamily="2" charset="2"/>
              </a:rPr>
              <a:t> </a:t>
            </a:r>
            <a:r>
              <a:rPr lang="de-AT" sz="1600" dirty="0" err="1" smtClean="0">
                <a:sym typeface="Wingdings" panose="05000000000000000000" pitchFamily="2" charset="2"/>
              </a:rPr>
              <a:t>to</a:t>
            </a:r>
            <a:r>
              <a:rPr lang="de-AT" sz="1600" dirty="0" smtClean="0">
                <a:sym typeface="Wingdings" panose="05000000000000000000" pitchFamily="2" charset="2"/>
              </a:rPr>
              <a:t> </a:t>
            </a:r>
            <a:r>
              <a:rPr lang="de-AT" sz="1600" dirty="0" err="1" smtClean="0">
                <a:sym typeface="Wingdings" panose="05000000000000000000" pitchFamily="2" charset="2"/>
              </a:rPr>
              <a:t>solve</a:t>
            </a:r>
            <a:r>
              <a:rPr lang="de-AT" sz="1600" dirty="0" smtClean="0">
                <a:sym typeface="Wingdings" panose="05000000000000000000" pitchFamily="2" charset="2"/>
              </a:rPr>
              <a:t> </a:t>
            </a:r>
            <a:r>
              <a:rPr lang="de-AT" sz="1600" dirty="0" err="1" smtClean="0">
                <a:sym typeface="Wingdings" panose="05000000000000000000" pitchFamily="2" charset="2"/>
              </a:rPr>
              <a:t>this</a:t>
            </a:r>
            <a:r>
              <a:rPr lang="de-AT" sz="1600" dirty="0" smtClean="0">
                <a:sym typeface="Wingdings" panose="05000000000000000000" pitchFamily="2" charset="2"/>
              </a:rPr>
              <a:t> </a:t>
            </a:r>
            <a:r>
              <a:rPr lang="de-AT" sz="1600" dirty="0" err="1" smtClean="0">
                <a:sym typeface="Wingdings" panose="05000000000000000000" pitchFamily="2" charset="2"/>
              </a:rPr>
              <a:t>problem</a:t>
            </a:r>
            <a:endParaRPr lang="de-AT" sz="1600" dirty="0">
              <a:sym typeface="Wingdings" panose="05000000000000000000" pitchFamily="2" charset="2"/>
            </a:endParaRPr>
          </a:p>
          <a:p>
            <a:endParaRPr lang="de-AT" sz="1600" dirty="0" smtClean="0">
              <a:sym typeface="Wingdings" panose="05000000000000000000" pitchFamily="2" charset="2"/>
            </a:endParaRPr>
          </a:p>
          <a:p>
            <a:r>
              <a:rPr lang="de-AT" sz="1600" dirty="0" smtClean="0">
                <a:sym typeface="Wingdings" panose="05000000000000000000" pitchFamily="2" charset="2"/>
              </a:rPr>
              <a:t>Evaluation + </a:t>
            </a:r>
            <a:r>
              <a:rPr lang="de-AT" sz="1600" dirty="0" err="1" smtClean="0">
                <a:sym typeface="Wingdings" panose="05000000000000000000" pitchFamily="2" charset="2"/>
              </a:rPr>
              <a:t>Results</a:t>
            </a:r>
            <a:endParaRPr lang="de-AT" sz="1600" dirty="0" smtClean="0">
              <a:sym typeface="Wingdings" panose="05000000000000000000" pitchFamily="2" charset="2"/>
            </a:endParaRPr>
          </a:p>
          <a:p>
            <a:endParaRPr lang="de-AT" sz="1600" dirty="0">
              <a:sym typeface="Wingdings" panose="05000000000000000000" pitchFamily="2" charset="2"/>
            </a:endParaRPr>
          </a:p>
          <a:p>
            <a:r>
              <a:rPr lang="de-AT" sz="1600" dirty="0" err="1" smtClean="0">
                <a:sym typeface="Wingdings" panose="05000000000000000000" pitchFamily="2" charset="2"/>
              </a:rPr>
              <a:t>Conclusions</a:t>
            </a:r>
            <a:r>
              <a:rPr lang="de-AT" sz="1600" dirty="0" smtClean="0">
                <a:sym typeface="Wingdings" panose="05000000000000000000" pitchFamily="2" charset="2"/>
              </a:rPr>
              <a:t> + Future Work</a:t>
            </a:r>
          </a:p>
          <a:p>
            <a:pPr lvl="1"/>
            <a:endParaRPr lang="de-AT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AT" sz="1600" dirty="0"/>
          </a:p>
          <a:p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9106318" cy="365125"/>
          </a:xfrm>
        </p:spPr>
        <p:txBody>
          <a:bodyPr/>
          <a:lstStyle/>
          <a:p>
            <a:r>
              <a:rPr lang="de-AT" dirty="0" smtClean="0"/>
              <a:t>SoCS‘18                                                                                                        </a:t>
            </a:r>
            <a:r>
              <a:rPr lang="de-AT" dirty="0" err="1" smtClean="0"/>
              <a:t>StaticHS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2238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19" y="4070390"/>
            <a:ext cx="6433013" cy="247676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98002" y="405733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104958" y="40703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676040" y="3713269"/>
            <a:ext cx="116891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400" dirty="0" smtClean="0">
                <a:solidFill>
                  <a:schemeClr val="accent3"/>
                </a:solidFill>
              </a:rPr>
              <a:t>Components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 bwMode="auto">
          <a:xfrm>
            <a:off x="482647" y="1907654"/>
            <a:ext cx="8115443" cy="1511928"/>
          </a:xfrm>
          <a:prstGeom prst="roundRect">
            <a:avLst>
              <a:gd name="adj" fmla="val 8543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1600" dirty="0" smtClean="0"/>
              <a:t>An </a:t>
            </a:r>
            <a:r>
              <a:rPr lang="de-AT" sz="1600" dirty="0" err="1" smtClean="0"/>
              <a:t>important</a:t>
            </a:r>
            <a:r>
              <a:rPr lang="de-AT" sz="1600" dirty="0" smtClean="0"/>
              <a:t> sub-task of </a:t>
            </a:r>
            <a:r>
              <a:rPr lang="de-AT" sz="1600" dirty="0" err="1" smtClean="0"/>
              <a:t>debugging</a:t>
            </a:r>
            <a:r>
              <a:rPr lang="de-AT" sz="1600" dirty="0" smtClean="0"/>
              <a:t> </a:t>
            </a:r>
            <a:r>
              <a:rPr lang="de-AT" sz="1600" dirty="0" err="1" smtClean="0"/>
              <a:t>is</a:t>
            </a:r>
            <a:r>
              <a:rPr lang="de-AT" sz="1600" dirty="0" smtClean="0"/>
              <a:t> </a:t>
            </a:r>
            <a:r>
              <a:rPr lang="de-AT" sz="1600" dirty="0" err="1" smtClean="0"/>
              <a:t>the</a:t>
            </a:r>
            <a:r>
              <a:rPr lang="de-AT" sz="1600" dirty="0" smtClean="0"/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efficient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localization</a:t>
            </a:r>
            <a:r>
              <a:rPr lang="de-AT" sz="1600" dirty="0" smtClean="0"/>
              <a:t> </a:t>
            </a:r>
            <a:r>
              <a:rPr lang="de-AT" sz="1600" dirty="0" smtClean="0">
                <a:solidFill>
                  <a:srgbClr val="4699C2"/>
                </a:solidFill>
              </a:rPr>
              <a:t>of </a:t>
            </a:r>
            <a:r>
              <a:rPr lang="de-AT" sz="1600" dirty="0" err="1" smtClean="0">
                <a:solidFill>
                  <a:srgbClr val="4699C2"/>
                </a:solidFill>
              </a:rPr>
              <a:t>the</a:t>
            </a:r>
            <a:r>
              <a:rPr lang="de-AT" sz="1600" dirty="0" smtClean="0">
                <a:solidFill>
                  <a:srgbClr val="4699C2"/>
                </a:solidFill>
              </a:rPr>
              <a:t> fault</a:t>
            </a:r>
          </a:p>
          <a:p>
            <a:pPr marL="0" indent="0">
              <a:buNone/>
            </a:pPr>
            <a:endParaRPr lang="de-AT" sz="1400" dirty="0" smtClean="0"/>
          </a:p>
          <a:p>
            <a:pPr marL="0" indent="0">
              <a:buNone/>
            </a:pPr>
            <a:r>
              <a:rPr lang="de-AT" sz="1600" b="1" dirty="0" smtClean="0"/>
              <a:t>Fault </a:t>
            </a:r>
            <a:r>
              <a:rPr lang="de-AT" sz="1600" b="1" dirty="0" err="1" smtClean="0"/>
              <a:t>Localization</a:t>
            </a:r>
            <a:r>
              <a:rPr lang="de-AT" sz="1600" b="1" dirty="0" smtClean="0"/>
              <a:t>:</a:t>
            </a:r>
          </a:p>
          <a:p>
            <a:pPr marL="0" indent="0">
              <a:buNone/>
            </a:pPr>
            <a:r>
              <a:rPr lang="de-AT" sz="1600" u="sng" dirty="0" err="1" smtClean="0"/>
              <a:t>Given</a:t>
            </a:r>
            <a:r>
              <a:rPr lang="de-AT" sz="1600" u="sng" dirty="0" smtClean="0"/>
              <a:t>:</a:t>
            </a:r>
            <a:r>
              <a:rPr lang="de-AT" sz="1600" dirty="0" smtClean="0"/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system</a:t>
            </a:r>
            <a:r>
              <a:rPr lang="de-AT" sz="1600" dirty="0" smtClean="0">
                <a:solidFill>
                  <a:srgbClr val="4699C2"/>
                </a:solidFill>
              </a:rPr>
              <a:t> 		</a:t>
            </a:r>
            <a:r>
              <a:rPr lang="de-AT" sz="1600" dirty="0" smtClean="0">
                <a:solidFill>
                  <a:schemeClr val="bg1">
                    <a:lumMod val="50000"/>
                  </a:schemeClr>
                </a:solidFill>
              </a:rPr>
              <a:t>(e.g., </a:t>
            </a:r>
            <a:r>
              <a:rPr lang="de-AT" sz="1600" dirty="0">
                <a:solidFill>
                  <a:schemeClr val="bg1">
                    <a:lumMod val="50000"/>
                  </a:schemeClr>
                </a:solidFill>
              </a:rPr>
              <a:t>SW, HW</a:t>
            </a:r>
            <a:r>
              <a:rPr lang="de-AT" sz="1600" dirty="0" smtClean="0">
                <a:solidFill>
                  <a:schemeClr val="bg1">
                    <a:lumMod val="50000"/>
                  </a:schemeClr>
                </a:solidFill>
              </a:rPr>
              <a:t>, KB, </a:t>
            </a:r>
            <a:r>
              <a:rPr lang="de-AT" sz="1600" dirty="0" err="1">
                <a:solidFill>
                  <a:schemeClr val="bg1">
                    <a:lumMod val="50000"/>
                  </a:schemeClr>
                </a:solidFill>
              </a:rPr>
              <a:t>physical</a:t>
            </a:r>
            <a:r>
              <a:rPr lang="de-AT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bg1">
                    <a:lumMod val="50000"/>
                  </a:schemeClr>
                </a:solidFill>
              </a:rPr>
              <a:t>device</a:t>
            </a:r>
            <a:r>
              <a:rPr lang="de-AT" sz="1600" dirty="0" smtClean="0">
                <a:solidFill>
                  <a:schemeClr val="bg1">
                    <a:lumMod val="50000"/>
                  </a:schemeClr>
                </a:solidFill>
              </a:rPr>
              <a:t>, CSP, </a:t>
            </a:r>
            <a:r>
              <a:rPr lang="de-AT" sz="1600" dirty="0" err="1" smtClean="0">
                <a:solidFill>
                  <a:schemeClr val="bg1">
                    <a:lumMod val="50000"/>
                  </a:schemeClr>
                </a:solidFill>
              </a:rPr>
              <a:t>ontology</a:t>
            </a:r>
            <a:r>
              <a:rPr lang="de-AT" sz="16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AT" sz="1600" dirty="0">
                <a:solidFill>
                  <a:schemeClr val="bg1">
                    <a:lumMod val="50000"/>
                  </a:schemeClr>
                </a:solidFill>
              </a:rPr>
              <a:t>etc</a:t>
            </a:r>
            <a:r>
              <a:rPr lang="de-AT" sz="1600" dirty="0" smtClean="0">
                <a:solidFill>
                  <a:schemeClr val="bg1">
                    <a:lumMod val="50000"/>
                  </a:schemeClr>
                </a:solidFill>
              </a:rPr>
              <a:t>.)</a:t>
            </a:r>
          </a:p>
          <a:p>
            <a:r>
              <a:rPr lang="de-AT" sz="1600" dirty="0" err="1" smtClean="0"/>
              <a:t>consisting</a:t>
            </a:r>
            <a:r>
              <a:rPr lang="de-AT" sz="1600" dirty="0" smtClean="0"/>
              <a:t> of a </a:t>
            </a:r>
            <a:r>
              <a:rPr lang="de-AT" sz="1600" dirty="0" err="1" smtClean="0"/>
              <a:t>set</a:t>
            </a:r>
            <a:r>
              <a:rPr lang="de-AT" sz="1600" dirty="0" smtClean="0"/>
              <a:t> of </a:t>
            </a:r>
            <a:r>
              <a:rPr lang="de-AT" sz="1600" dirty="0" err="1" smtClean="0">
                <a:solidFill>
                  <a:srgbClr val="4699C2"/>
                </a:solidFill>
              </a:rPr>
              <a:t>components</a:t>
            </a:r>
            <a:r>
              <a:rPr lang="de-AT" sz="1600" dirty="0" smtClean="0"/>
              <a:t> 	  </a:t>
            </a:r>
            <a:r>
              <a:rPr lang="de-AT" sz="1600" dirty="0" smtClean="0">
                <a:solidFill>
                  <a:schemeClr val="bg1">
                    <a:lumMod val="50000"/>
                  </a:schemeClr>
                </a:solidFill>
              </a:rPr>
              <a:t>(e.g., </a:t>
            </a:r>
            <a:r>
              <a:rPr lang="de-AT" sz="1600" dirty="0" err="1" smtClean="0">
                <a:solidFill>
                  <a:schemeClr val="bg1">
                    <a:lumMod val="50000"/>
                  </a:schemeClr>
                </a:solidFill>
              </a:rPr>
              <a:t>lines</a:t>
            </a:r>
            <a:r>
              <a:rPr lang="de-AT" sz="1600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de-AT" sz="1600" dirty="0" err="1" smtClean="0">
                <a:solidFill>
                  <a:schemeClr val="bg1">
                    <a:lumMod val="50000"/>
                  </a:schemeClr>
                </a:solidFill>
              </a:rPr>
              <a:t>code</a:t>
            </a:r>
            <a:r>
              <a:rPr lang="de-AT" sz="16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AT" sz="1600" dirty="0" err="1" smtClean="0">
                <a:solidFill>
                  <a:schemeClr val="bg1">
                    <a:lumMod val="50000"/>
                  </a:schemeClr>
                </a:solidFill>
              </a:rPr>
              <a:t>gates</a:t>
            </a:r>
            <a:r>
              <a:rPr lang="de-AT" sz="16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AT" sz="1600" dirty="0" err="1" smtClean="0">
                <a:solidFill>
                  <a:schemeClr val="bg1">
                    <a:lumMod val="50000"/>
                  </a:schemeClr>
                </a:solidFill>
              </a:rPr>
              <a:t>logical</a:t>
            </a:r>
            <a:r>
              <a:rPr lang="de-AT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bg1">
                    <a:lumMod val="50000"/>
                  </a:schemeClr>
                </a:solidFill>
              </a:rPr>
              <a:t>sentences</a:t>
            </a:r>
            <a:r>
              <a:rPr lang="de-AT" sz="16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de-AT" sz="1600" dirty="0" err="1" smtClean="0"/>
              <a:t>which</a:t>
            </a:r>
            <a:r>
              <a:rPr lang="de-AT" sz="1600" dirty="0" smtClean="0"/>
              <a:t> </a:t>
            </a:r>
            <a:r>
              <a:rPr lang="de-AT" sz="1600" dirty="0" err="1" smtClean="0"/>
              <a:t>does</a:t>
            </a:r>
            <a:r>
              <a:rPr lang="de-AT" sz="1600" dirty="0" smtClean="0"/>
              <a:t> </a:t>
            </a:r>
            <a:r>
              <a:rPr lang="de-AT" sz="1600" dirty="0" smtClean="0">
                <a:solidFill>
                  <a:srgbClr val="4699C2"/>
                </a:solidFill>
              </a:rPr>
              <a:t>not </a:t>
            </a:r>
            <a:r>
              <a:rPr lang="de-AT" sz="1600" dirty="0" err="1" smtClean="0">
                <a:solidFill>
                  <a:srgbClr val="4699C2"/>
                </a:solidFill>
              </a:rPr>
              <a:t>behave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as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expected</a:t>
            </a:r>
            <a:endParaRPr lang="de-AT" sz="1600" dirty="0" smtClean="0">
              <a:solidFill>
                <a:srgbClr val="4699C2"/>
              </a:solidFill>
            </a:endParaRPr>
          </a:p>
          <a:p>
            <a:pPr marL="0" indent="0">
              <a:buNone/>
            </a:pPr>
            <a:r>
              <a:rPr lang="de-AT" sz="1600" u="sng" dirty="0" smtClean="0"/>
              <a:t>Find:</a:t>
            </a:r>
            <a:r>
              <a:rPr lang="de-AT" sz="1600" dirty="0" smtClean="0"/>
              <a:t> </a:t>
            </a:r>
            <a:r>
              <a:rPr lang="de-AT" sz="1600" dirty="0" err="1" smtClean="0"/>
              <a:t>the</a:t>
            </a:r>
            <a:r>
              <a:rPr lang="de-AT" sz="1600" dirty="0" smtClean="0"/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faulty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components</a:t>
            </a:r>
            <a:r>
              <a:rPr lang="de-AT" sz="1600" dirty="0" smtClean="0"/>
              <a:t> </a:t>
            </a:r>
            <a:r>
              <a:rPr lang="de-AT" sz="1600" dirty="0" err="1" smtClean="0"/>
              <a:t>that</a:t>
            </a:r>
            <a:r>
              <a:rPr lang="de-AT" sz="1600" dirty="0" smtClean="0"/>
              <a:t> </a:t>
            </a:r>
            <a:r>
              <a:rPr lang="de-AT" sz="1600" dirty="0" err="1" smtClean="0"/>
              <a:t>cause</a:t>
            </a:r>
            <a:r>
              <a:rPr lang="de-AT" sz="1600" dirty="0" smtClean="0"/>
              <a:t> </a:t>
            </a:r>
            <a:r>
              <a:rPr lang="de-AT" sz="1600" dirty="0" err="1" smtClean="0"/>
              <a:t>the</a:t>
            </a:r>
            <a:r>
              <a:rPr lang="de-AT" sz="1600" dirty="0" smtClean="0"/>
              <a:t> </a:t>
            </a:r>
            <a:r>
              <a:rPr lang="de-AT" sz="1600" dirty="0" err="1" smtClean="0"/>
              <a:t>misbehavior</a:t>
            </a:r>
            <a:endParaRPr lang="de-AT" sz="1600" dirty="0"/>
          </a:p>
          <a:p>
            <a:pPr marL="0" indent="0">
              <a:buNone/>
            </a:pPr>
            <a:endParaRPr lang="de-AT" sz="1400" dirty="0" smtClean="0"/>
          </a:p>
          <a:p>
            <a:pPr marL="0" indent="0">
              <a:buNone/>
            </a:pPr>
            <a:r>
              <a:rPr lang="de-AT" sz="1600" dirty="0" err="1" smtClean="0"/>
              <a:t>Example</a:t>
            </a:r>
            <a:r>
              <a:rPr lang="de-AT" sz="1600" dirty="0" smtClean="0"/>
              <a:t>: </a:t>
            </a:r>
            <a:r>
              <a:rPr lang="de-AT" sz="1600" dirty="0" err="1" smtClean="0"/>
              <a:t>Full-Adder</a:t>
            </a:r>
            <a:r>
              <a:rPr lang="de-AT" sz="1600" dirty="0" smtClean="0"/>
              <a:t> </a:t>
            </a:r>
            <a:r>
              <a:rPr lang="de-AT" sz="1600" dirty="0" err="1" smtClean="0"/>
              <a:t>does</a:t>
            </a:r>
            <a:r>
              <a:rPr lang="de-AT" sz="1600" dirty="0" smtClean="0"/>
              <a:t> not </a:t>
            </a:r>
            <a:r>
              <a:rPr lang="de-AT" sz="1600" dirty="0" err="1" smtClean="0"/>
              <a:t>add</a:t>
            </a:r>
            <a:r>
              <a:rPr lang="de-AT" sz="1600" dirty="0" smtClean="0"/>
              <a:t> </a:t>
            </a:r>
            <a:r>
              <a:rPr lang="de-AT" sz="1600" dirty="0" err="1" smtClean="0"/>
              <a:t>properly</a:t>
            </a:r>
            <a:endParaRPr lang="de-AT" sz="1600" dirty="0"/>
          </a:p>
          <a:p>
            <a:pPr marL="0" indent="0">
              <a:buNone/>
            </a:pPr>
            <a:endParaRPr lang="de-AT" sz="1600" dirty="0" smtClean="0"/>
          </a:p>
          <a:p>
            <a:pPr marL="0" indent="0">
              <a:buNone/>
            </a:pPr>
            <a:endParaRPr lang="de-AT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4678897" y="3707159"/>
            <a:ext cx="343677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400" dirty="0" err="1" smtClean="0">
                <a:solidFill>
                  <a:srgbClr val="C00000"/>
                </a:solidFill>
              </a:rPr>
              <a:t>Discrepancy</a:t>
            </a:r>
            <a:r>
              <a:rPr lang="de-AT" sz="1400" dirty="0" smtClean="0">
                <a:solidFill>
                  <a:srgbClr val="C00000"/>
                </a:solidFill>
              </a:rPr>
              <a:t> (</a:t>
            </a:r>
            <a:r>
              <a:rPr lang="de-AT" sz="1400" dirty="0" err="1" smtClean="0">
                <a:solidFill>
                  <a:srgbClr val="C00000"/>
                </a:solidFill>
              </a:rPr>
              <a:t>Prediction</a:t>
            </a:r>
            <a:r>
              <a:rPr lang="de-AT" sz="1400" dirty="0" smtClean="0">
                <a:solidFill>
                  <a:srgbClr val="C00000"/>
                </a:solidFill>
              </a:rPr>
              <a:t> vs. Observation)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Motivation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SoCS‘18                                                                                                        StaticHS</a:t>
            </a:r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1099616" y="49284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103337" y="434313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486473" y="433654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742854" y="590765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340693" y="4705880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 smtClean="0">
                <a:solidFill>
                  <a:schemeClr val="bg1">
                    <a:lumMod val="65000"/>
                  </a:schemeClr>
                </a:solidFill>
              </a:rPr>
              <a:t>sum</a:t>
            </a:r>
            <a:r>
              <a:rPr lang="de-AT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200" dirty="0" err="1" smtClean="0">
                <a:solidFill>
                  <a:schemeClr val="bg1">
                    <a:lumMod val="65000"/>
                  </a:schemeClr>
                </a:solidFill>
              </a:rPr>
              <a:t>bit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524741" y="6242828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solidFill>
                  <a:schemeClr val="bg1">
                    <a:lumMod val="65000"/>
                  </a:schemeClr>
                </a:solidFill>
              </a:rPr>
              <a:t>carry </a:t>
            </a:r>
            <a:r>
              <a:rPr lang="de-AT" sz="1200" dirty="0" err="1" smtClean="0">
                <a:solidFill>
                  <a:schemeClr val="bg1">
                    <a:lumMod val="65000"/>
                  </a:schemeClr>
                </a:solidFill>
              </a:rPr>
              <a:t>bit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Gewitterblitz 14"/>
          <p:cNvSpPr/>
          <p:nvPr/>
        </p:nvSpPr>
        <p:spPr bwMode="auto">
          <a:xfrm>
            <a:off x="8167243" y="4195061"/>
            <a:ext cx="433978" cy="652306"/>
          </a:xfrm>
          <a:prstGeom prst="lightningBolt">
            <a:avLst/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678897" y="3720963"/>
            <a:ext cx="1215397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400" dirty="0" err="1" smtClean="0">
                <a:solidFill>
                  <a:srgbClr val="0070C0"/>
                </a:solidFill>
              </a:rPr>
              <a:t>Observations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7" name="Gewitterblitz 16"/>
          <p:cNvSpPr/>
          <p:nvPr/>
        </p:nvSpPr>
        <p:spPr bwMode="auto">
          <a:xfrm>
            <a:off x="8099428" y="5766166"/>
            <a:ext cx="433978" cy="652306"/>
          </a:xfrm>
          <a:prstGeom prst="lightningBolt">
            <a:avLst/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3494468" y="5844602"/>
            <a:ext cx="766293" cy="715037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3" name="Abgerundetes Rechteck 22"/>
          <p:cNvSpPr/>
          <p:nvPr/>
        </p:nvSpPr>
        <p:spPr bwMode="auto">
          <a:xfrm>
            <a:off x="5078657" y="4885315"/>
            <a:ext cx="766293" cy="715037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4" name="Abgerundetes Rechteck 23"/>
          <p:cNvSpPr/>
          <p:nvPr/>
        </p:nvSpPr>
        <p:spPr bwMode="auto">
          <a:xfrm>
            <a:off x="6434549" y="5736671"/>
            <a:ext cx="766293" cy="715037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20210" y="5907653"/>
            <a:ext cx="121539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400" dirty="0" smtClean="0"/>
              <a:t>Find </a:t>
            </a:r>
            <a:r>
              <a:rPr lang="de-AT" sz="1400" dirty="0" err="1" smtClean="0"/>
              <a:t>faulty</a:t>
            </a:r>
            <a:r>
              <a:rPr lang="de-AT" sz="1400" dirty="0" smtClean="0"/>
              <a:t> </a:t>
            </a:r>
          </a:p>
          <a:p>
            <a:r>
              <a:rPr lang="de-AT" sz="1400" dirty="0" err="1" smtClean="0"/>
              <a:t>components</a:t>
            </a:r>
            <a:r>
              <a:rPr lang="de-AT" sz="1400" dirty="0" smtClean="0"/>
              <a:t>!</a:t>
            </a:r>
            <a:endParaRPr lang="en-US" sz="1400" dirty="0"/>
          </a:p>
        </p:txBody>
      </p:sp>
      <p:sp>
        <p:nvSpPr>
          <p:cNvPr id="28" name="Textfeld 27"/>
          <p:cNvSpPr txBox="1"/>
          <p:nvPr/>
        </p:nvSpPr>
        <p:spPr>
          <a:xfrm>
            <a:off x="1098002" y="49230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101340" y="43426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695611" y="420840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269926"/>
                </a:solidFill>
              </a:rPr>
              <a:t>1</a:t>
            </a:r>
            <a:endParaRPr lang="en-US" dirty="0">
              <a:solidFill>
                <a:srgbClr val="269926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773396" y="433079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269926"/>
                </a:solidFill>
              </a:rPr>
              <a:t>0</a:t>
            </a:r>
            <a:endParaRPr lang="en-US" dirty="0">
              <a:solidFill>
                <a:srgbClr val="269926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22284" y="5363074"/>
            <a:ext cx="107074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400" dirty="0" err="1" smtClean="0">
                <a:solidFill>
                  <a:srgbClr val="269926"/>
                </a:solidFill>
              </a:rPr>
              <a:t>Predictions</a:t>
            </a:r>
            <a:endParaRPr lang="en-US" sz="1400" dirty="0">
              <a:solidFill>
                <a:srgbClr val="26992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7572372" y="4311092"/>
                <a:ext cx="4267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372" y="4311092"/>
                <a:ext cx="42671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bgerundetes Rechteck 19"/>
          <p:cNvSpPr/>
          <p:nvPr/>
        </p:nvSpPr>
        <p:spPr bwMode="auto">
          <a:xfrm>
            <a:off x="3136006" y="4056586"/>
            <a:ext cx="766293" cy="715037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6209675" y="4170278"/>
            <a:ext cx="766293" cy="715037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067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979 0.00092 L 0.21841 -0.0007 " pathEditMode="relative" ptsTypes="AAA">
                                      <p:cBhvr>
                                        <p:cTn id="1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979 0 L 0.21979 0 " pathEditMode="relative" ptsTypes="AAA">
                                      <p:cBhvr>
                                        <p:cTn id="1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753 0.00185 L 0.26753 0.00185 " pathEditMode="relative" ptsTypes="AAA">
                                      <p:cBhvr>
                                        <p:cTn id="1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167 -0.00278 L 0.34167 -0.07246 L 0.55104 -0.075 L 0.54636 -0.075 " pathEditMode="relative" ptsTypes="AAAAA">
                                      <p:cBhvr>
                                        <p:cTn id="1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198 -0.00093 " pathEditMode="relative" ptsTypes="AA">
                                      <p:cBhvr>
                                        <p:cTn id="1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/>
      <p:bldP spid="30" grpId="1"/>
      <p:bldP spid="19" grpId="0" animBg="1"/>
      <p:bldP spid="19" grpId="1" animBg="1"/>
      <p:bldP spid="27" grpId="0" animBg="1"/>
      <p:bldP spid="18" grpId="0" animBg="1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6" grpId="0" animBg="1"/>
      <p:bldP spid="16" grpId="1" animBg="1"/>
      <p:bldP spid="17" grpId="0" animBg="1"/>
      <p:bldP spid="21" grpId="0" animBg="1"/>
      <p:bldP spid="23" grpId="0" animBg="1"/>
      <p:bldP spid="24" grpId="0" animBg="1"/>
      <p:bldP spid="25" grpId="0" animBg="1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3" grpId="0" animBg="1"/>
      <p:bldP spid="34" grpId="0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Diagnosis Problem Instance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sz="1600" b="1" dirty="0" smtClean="0"/>
                  <a:t>Formally: </a:t>
                </a:r>
                <a:r>
                  <a:rPr lang="de-AT" sz="1600" dirty="0" smtClean="0"/>
                  <a:t>A </a:t>
                </a:r>
                <a:r>
                  <a:rPr lang="de-AT" sz="1600" dirty="0" err="1" smtClean="0">
                    <a:solidFill>
                      <a:srgbClr val="4699C2"/>
                    </a:solidFill>
                  </a:rPr>
                  <a:t>diagnosis</a:t>
                </a:r>
                <a:r>
                  <a:rPr lang="de-AT" sz="1600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sz="1600" dirty="0" err="1" smtClean="0">
                    <a:solidFill>
                      <a:srgbClr val="4699C2"/>
                    </a:solidFill>
                  </a:rPr>
                  <a:t>problem</a:t>
                </a:r>
                <a:r>
                  <a:rPr lang="de-AT" sz="1600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sz="1600" dirty="0" err="1" smtClean="0">
                    <a:solidFill>
                      <a:srgbClr val="4699C2"/>
                    </a:solidFill>
                  </a:rPr>
                  <a:t>instance</a:t>
                </a:r>
                <a:r>
                  <a:rPr lang="de-AT" sz="1600" dirty="0" smtClean="0">
                    <a:solidFill>
                      <a:srgbClr val="4699C2"/>
                    </a:solidFill>
                  </a:rPr>
                  <a:t> (DPI)</a:t>
                </a:r>
                <a:r>
                  <a:rPr lang="de-AT" sz="1600" dirty="0" smtClean="0"/>
                  <a:t> </a:t>
                </a:r>
                <a14:m>
                  <m:oMath xmlns:m="http://schemas.openxmlformats.org/officeDocument/2006/math"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de-AT" sz="1600" dirty="0" smtClean="0"/>
                  <a:t> </a:t>
                </a:r>
                <a:r>
                  <a:rPr lang="de-AT" sz="1600" dirty="0" err="1" smtClean="0"/>
                  <a:t>consists</a:t>
                </a:r>
                <a:r>
                  <a:rPr lang="de-AT" sz="1600" dirty="0" smtClean="0"/>
                  <a:t> of</a:t>
                </a:r>
              </a:p>
              <a:p>
                <a:r>
                  <a:rPr lang="de-AT" sz="1600" dirty="0" smtClean="0">
                    <a:solidFill>
                      <a:srgbClr val="336B81"/>
                    </a:solidFill>
                  </a:rPr>
                  <a:t>system </a:t>
                </a:r>
                <a:r>
                  <a:rPr lang="de-AT" sz="1600" dirty="0" err="1" smtClean="0">
                    <a:solidFill>
                      <a:srgbClr val="336B81"/>
                    </a:solidFill>
                  </a:rPr>
                  <a:t>description</a:t>
                </a:r>
                <a:r>
                  <a:rPr lang="de-AT" sz="1600" dirty="0" smtClean="0">
                    <a:solidFill>
                      <a:srgbClr val="336B8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AT" sz="1600" b="0" i="1" smtClean="0">
                        <a:solidFill>
                          <a:srgbClr val="336B81"/>
                        </a:solidFill>
                        <a:latin typeface="Cambria Math" panose="02040503050406030204" pitchFamily="18" charset="0"/>
                      </a:rPr>
                      <m:t>𝑆𝐷</m:t>
                    </m:r>
                  </m:oMath>
                </a14:m>
                <a:r>
                  <a:rPr lang="de-AT" sz="1600" dirty="0" smtClean="0"/>
                  <a:t> 	</a:t>
                </a:r>
                <a:br>
                  <a:rPr lang="de-AT" sz="1600" dirty="0" smtClean="0"/>
                </a:br>
                <a:r>
                  <a:rPr lang="de-AT" sz="1600" dirty="0" smtClean="0"/>
                  <a:t>(</a:t>
                </a:r>
                <a:r>
                  <a:rPr lang="de-AT" sz="1600" dirty="0" err="1" smtClean="0"/>
                  <a:t>includes</a:t>
                </a:r>
                <a:r>
                  <a:rPr lang="de-AT" sz="1600" dirty="0" smtClean="0"/>
                  <a:t>  </a:t>
                </a:r>
                <a14:m>
                  <m:oMath xmlns:m="http://schemas.openxmlformats.org/officeDocument/2006/math"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𝑜𝑘</m:t>
                    </m:r>
                    <m:d>
                      <m:d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𝑜𝑢𝑡</m:t>
                    </m:r>
                    <m:d>
                      <m:d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𝑥𝑜𝑟</m:t>
                    </m:r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de-AT" sz="1600" dirty="0" smtClean="0"/>
                  <a:t>  etc.,  </a:t>
                </a:r>
                <a14:m>
                  <m:oMath xmlns:m="http://schemas.openxmlformats.org/officeDocument/2006/math"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𝑜𝑢𝑡</m:t>
                    </m:r>
                    <m:d>
                      <m:d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AT" sz="1600" dirty="0" smtClean="0"/>
                  <a:t>  etc.)</a:t>
                </a:r>
              </a:p>
              <a:p>
                <a:endParaRPr lang="de-AT" sz="1100" dirty="0" smtClean="0"/>
              </a:p>
              <a:p>
                <a:r>
                  <a:rPr lang="de-AT" sz="1600" dirty="0" smtClean="0">
                    <a:solidFill>
                      <a:srgbClr val="336B81"/>
                    </a:solidFill>
                  </a:rPr>
                  <a:t>components </a:t>
                </a:r>
                <a14:m>
                  <m:oMath xmlns:m="http://schemas.openxmlformats.org/officeDocument/2006/math">
                    <m:r>
                      <a:rPr lang="de-AT" sz="1600" b="0" i="1" smtClean="0">
                        <a:solidFill>
                          <a:srgbClr val="336B81"/>
                        </a:solidFill>
                        <a:latin typeface="Cambria Math" panose="02040503050406030204" pitchFamily="18" charset="0"/>
                      </a:rPr>
                      <m:t>𝐶𝑂𝑀𝑃𝑆</m:t>
                    </m:r>
                  </m:oMath>
                </a14:m>
                <a:r>
                  <a:rPr lang="de-AT" sz="1600" dirty="0" smtClean="0"/>
                  <a:t/>
                </a:r>
                <a:br>
                  <a:rPr lang="de-AT" sz="1600" dirty="0" smtClean="0"/>
                </a:br>
                <a:r>
                  <a:rPr lang="de-AT" sz="1600" dirty="0" smtClean="0"/>
                  <a:t>(</a:t>
                </a:r>
                <a14:m>
                  <m:oMath xmlns:m="http://schemas.openxmlformats.org/officeDocument/2006/math">
                    <m:r>
                      <a:rPr lang="de-AT" sz="16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de-A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de-AT" sz="1600" dirty="0" smtClean="0"/>
                  <a:t>,  includes all </a:t>
                </a:r>
                <a:r>
                  <a:rPr lang="de-AT" sz="1600" dirty="0" err="1" smtClean="0"/>
                  <a:t>system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components</a:t>
                </a:r>
                <a:r>
                  <a:rPr lang="de-AT" sz="1600" dirty="0" smtClean="0"/>
                  <a:t>)	</a:t>
                </a:r>
              </a:p>
              <a:p>
                <a:endParaRPr lang="de-AT" sz="1100" dirty="0" smtClean="0"/>
              </a:p>
              <a:p>
                <a:r>
                  <a:rPr lang="de-AT" sz="1600" dirty="0" smtClean="0">
                    <a:solidFill>
                      <a:srgbClr val="336B81"/>
                    </a:solidFill>
                  </a:rPr>
                  <a:t>observations/</a:t>
                </a:r>
                <a:r>
                  <a:rPr lang="de-AT" sz="1600" dirty="0" err="1" smtClean="0">
                    <a:solidFill>
                      <a:srgbClr val="336B81"/>
                    </a:solidFill>
                  </a:rPr>
                  <a:t>measurements</a:t>
                </a:r>
                <a:r>
                  <a:rPr lang="de-AT" sz="1600" dirty="0" smtClean="0">
                    <a:solidFill>
                      <a:srgbClr val="336B8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AT" sz="1600" b="0" i="1" smtClean="0">
                        <a:solidFill>
                          <a:srgbClr val="336B81"/>
                        </a:solidFill>
                        <a:latin typeface="Cambria Math" panose="02040503050406030204" pitchFamily="18" charset="0"/>
                      </a:rPr>
                      <m:t>𝑀𝐸𝐴𝑆</m:t>
                    </m:r>
                  </m:oMath>
                </a14:m>
                <a:r>
                  <a:rPr lang="de-AT" sz="1600" dirty="0" smtClean="0"/>
                  <a:t>	</a:t>
                </a:r>
                <a:br>
                  <a:rPr lang="de-AT" sz="1600" dirty="0" smtClean="0"/>
                </a:br>
                <a:r>
                  <a:rPr lang="de-AT" sz="1600" dirty="0" smtClean="0"/>
                  <a:t>(</a:t>
                </a:r>
                <a:r>
                  <a:rPr lang="de-AT" sz="1600" dirty="0" err="1" smtClean="0"/>
                  <a:t>includes</a:t>
                </a:r>
                <a:r>
                  <a:rPr lang="de-AT" sz="1600" dirty="0" smtClean="0"/>
                  <a:t> </a:t>
                </a:r>
                <a14:m>
                  <m:oMath xmlns:m="http://schemas.openxmlformats.org/officeDocument/2006/math"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𝑜𝑢𝑡</m:t>
                    </m:r>
                    <m:d>
                      <m:d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AT" sz="1600" dirty="0" smtClean="0"/>
                  <a:t>)</a:t>
                </a:r>
              </a:p>
              <a:p>
                <a:endParaRPr lang="de-AT" sz="1600" dirty="0" smtClean="0"/>
              </a:p>
              <a:p>
                <a:pPr marL="0" indent="0">
                  <a:buNone/>
                </a:pPr>
                <a:endParaRPr lang="de-AT" sz="1600" dirty="0" smtClean="0"/>
              </a:p>
              <a:p>
                <a:pPr marL="0" indent="0">
                  <a:buNone/>
                </a:pPr>
                <a:endParaRPr lang="de-AT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2" t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SoCS‘18                                                                                                        StaticHS</a:t>
            </a:r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719" y="4070390"/>
            <a:ext cx="6433013" cy="247676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98002" y="405733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99616" y="49284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103337" y="434313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486473" y="433654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742854" y="590765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340693" y="4705880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 smtClean="0">
                <a:solidFill>
                  <a:schemeClr val="bg1">
                    <a:lumMod val="65000"/>
                  </a:schemeClr>
                </a:solidFill>
              </a:rPr>
              <a:t>sum</a:t>
            </a:r>
            <a:r>
              <a:rPr lang="de-AT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200" dirty="0" err="1" smtClean="0">
                <a:solidFill>
                  <a:schemeClr val="bg1">
                    <a:lumMod val="65000"/>
                  </a:schemeClr>
                </a:solidFill>
              </a:rPr>
              <a:t>bit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524741" y="6242828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solidFill>
                  <a:schemeClr val="bg1">
                    <a:lumMod val="65000"/>
                  </a:schemeClr>
                </a:solidFill>
              </a:rPr>
              <a:t>carry </a:t>
            </a:r>
            <a:r>
              <a:rPr lang="de-AT" sz="1200" dirty="0" err="1" smtClean="0">
                <a:solidFill>
                  <a:schemeClr val="bg1">
                    <a:lumMod val="65000"/>
                  </a:schemeClr>
                </a:solidFill>
              </a:rPr>
              <a:t>bit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Gewitterblitz 14"/>
          <p:cNvSpPr/>
          <p:nvPr/>
        </p:nvSpPr>
        <p:spPr bwMode="auto">
          <a:xfrm>
            <a:off x="7785732" y="4195061"/>
            <a:ext cx="433978" cy="652306"/>
          </a:xfrm>
          <a:prstGeom prst="lightningBolt">
            <a:avLst/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7" name="Gewitterblitz 16"/>
          <p:cNvSpPr/>
          <p:nvPr/>
        </p:nvSpPr>
        <p:spPr bwMode="auto">
          <a:xfrm>
            <a:off x="8099428" y="5766166"/>
            <a:ext cx="433978" cy="652306"/>
          </a:xfrm>
          <a:prstGeom prst="lightningBolt">
            <a:avLst/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6" name="Abgerundetes Rechteck 25"/>
          <p:cNvSpPr/>
          <p:nvPr/>
        </p:nvSpPr>
        <p:spPr bwMode="auto">
          <a:xfrm>
            <a:off x="3136006" y="4056586"/>
            <a:ext cx="766293" cy="715037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7" name="Abgerundetes Rechteck 26"/>
          <p:cNvSpPr/>
          <p:nvPr/>
        </p:nvSpPr>
        <p:spPr bwMode="auto">
          <a:xfrm>
            <a:off x="3494468" y="5844602"/>
            <a:ext cx="766293" cy="715037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8" name="Abgerundetes Rechteck 27"/>
          <p:cNvSpPr/>
          <p:nvPr/>
        </p:nvSpPr>
        <p:spPr bwMode="auto">
          <a:xfrm>
            <a:off x="6209675" y="4170278"/>
            <a:ext cx="766293" cy="715037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9" name="Abgerundetes Rechteck 28"/>
          <p:cNvSpPr/>
          <p:nvPr/>
        </p:nvSpPr>
        <p:spPr bwMode="auto">
          <a:xfrm>
            <a:off x="5078657" y="4885315"/>
            <a:ext cx="766293" cy="715037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0" name="Abgerundetes Rechteck 29"/>
          <p:cNvSpPr/>
          <p:nvPr/>
        </p:nvSpPr>
        <p:spPr bwMode="auto">
          <a:xfrm>
            <a:off x="6434549" y="5736671"/>
            <a:ext cx="766293" cy="715037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5986865" y="3219034"/>
                <a:ext cx="1497526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(Initial) DPI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e-AT" sz="1400" dirty="0" smtClean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865" y="3219034"/>
                <a:ext cx="1497526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220" t="-588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bgerundetes Rechteck 13"/>
          <p:cNvSpPr/>
          <p:nvPr/>
        </p:nvSpPr>
        <p:spPr bwMode="auto">
          <a:xfrm>
            <a:off x="691662" y="3991707"/>
            <a:ext cx="8030307" cy="2567931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33" name="Gerade Verbindung mit Pfeil 32"/>
          <p:cNvCxnSpPr>
            <a:stCxn id="31" idx="2"/>
          </p:cNvCxnSpPr>
          <p:nvPr/>
        </p:nvCxnSpPr>
        <p:spPr bwMode="auto">
          <a:xfrm flipH="1">
            <a:off x="6506308" y="3526811"/>
            <a:ext cx="229320" cy="4648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7047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sz="1600" dirty="0" err="1" smtClean="0"/>
                  <a:t>Example</a:t>
                </a:r>
                <a:r>
                  <a:rPr lang="de-AT" sz="1600" dirty="0" smtClean="0"/>
                  <a:t> (</a:t>
                </a:r>
                <a:r>
                  <a:rPr lang="de-AT" sz="1600" dirty="0" err="1" smtClean="0"/>
                  <a:t>cont‘d</a:t>
                </a:r>
                <a:r>
                  <a:rPr lang="de-AT" sz="1600" dirty="0" smtClean="0"/>
                  <a:t>):</a:t>
                </a:r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endParaRPr lang="de-AT" sz="1600" dirty="0" smtClean="0"/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endParaRPr lang="de-AT" sz="1600" dirty="0" smtClean="0"/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endParaRPr lang="de-AT" sz="1600" dirty="0" smtClean="0"/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endParaRPr lang="de-AT" sz="1600" dirty="0" smtClean="0"/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r>
                  <a:rPr lang="de-AT" sz="1600" dirty="0" smtClean="0"/>
                  <a:t>A </a:t>
                </a:r>
                <a:r>
                  <a:rPr lang="de-AT" sz="1600" dirty="0" smtClean="0">
                    <a:solidFill>
                      <a:srgbClr val="4699C2"/>
                    </a:solidFill>
                  </a:rPr>
                  <a:t>conflict </a:t>
                </a:r>
                <a14:m>
                  <m:oMath xmlns:m="http://schemas.openxmlformats.org/officeDocument/2006/math">
                    <m:r>
                      <a:rPr lang="de-AT" sz="1600" i="1">
                        <a:solidFill>
                          <a:srgbClr val="4699C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AT" sz="1600" i="1">
                        <a:solidFill>
                          <a:srgbClr val="4699C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sz="1600" dirty="0" err="1" smtClean="0"/>
                  <a:t>is</a:t>
                </a:r>
                <a:r>
                  <a:rPr lang="de-AT" sz="1600" dirty="0" smtClean="0"/>
                  <a:t> a </a:t>
                </a:r>
                <a:r>
                  <a:rPr lang="de-AT" sz="1600" dirty="0" err="1" smtClean="0"/>
                  <a:t>set</a:t>
                </a:r>
                <a:r>
                  <a:rPr lang="de-AT" sz="1600" dirty="0" smtClean="0"/>
                  <a:t> of </a:t>
                </a:r>
                <a:r>
                  <a:rPr lang="de-AT" sz="1600" dirty="0" err="1" smtClean="0"/>
                  <a:t>components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that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cannot</a:t>
                </a:r>
                <a:r>
                  <a:rPr lang="de-AT" sz="1600" dirty="0" smtClean="0"/>
                  <a:t> all </a:t>
                </a:r>
                <a:r>
                  <a:rPr lang="de-AT" sz="1600" dirty="0" err="1" smtClean="0"/>
                  <a:t>be</a:t>
                </a:r>
                <a:r>
                  <a:rPr lang="de-AT" sz="1600" dirty="0" smtClean="0"/>
                  <a:t> OK</a:t>
                </a:r>
              </a:p>
              <a:p>
                <a:pPr marL="0" indent="0">
                  <a:buNone/>
                </a:pPr>
                <a:endParaRPr lang="de-AT" sz="1000" dirty="0" smtClean="0"/>
              </a:p>
              <a:p>
                <a:pPr marL="0" indent="0">
                  <a:buNone/>
                </a:pPr>
                <a:r>
                  <a:rPr lang="de-AT" sz="1600" dirty="0" smtClean="0"/>
                  <a:t>A </a:t>
                </a:r>
                <a:r>
                  <a:rPr lang="de-AT" sz="1600" dirty="0">
                    <a:solidFill>
                      <a:srgbClr val="4699C2"/>
                    </a:solidFill>
                  </a:rPr>
                  <a:t>diagnosis </a:t>
                </a:r>
                <a14:m>
                  <m:oMath xmlns:m="http://schemas.openxmlformats.org/officeDocument/2006/math">
                    <m:r>
                      <a:rPr lang="de-AT" sz="1600" i="1">
                        <a:solidFill>
                          <a:srgbClr val="4699C2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AT" sz="1600" dirty="0">
                    <a:solidFill>
                      <a:srgbClr val="4699C2"/>
                    </a:solidFill>
                  </a:rPr>
                  <a:t> </a:t>
                </a:r>
                <a:r>
                  <a:rPr lang="de-AT" sz="1600" dirty="0" err="1"/>
                  <a:t>is</a:t>
                </a:r>
                <a:r>
                  <a:rPr lang="de-AT" sz="1600" dirty="0"/>
                  <a:t> a </a:t>
                </a:r>
                <a:r>
                  <a:rPr lang="de-AT" sz="1600" dirty="0" err="1"/>
                  <a:t>set</a:t>
                </a:r>
                <a:r>
                  <a:rPr lang="de-AT" sz="1600" dirty="0"/>
                  <a:t> of </a:t>
                </a:r>
                <a:r>
                  <a:rPr lang="de-AT" sz="1600" dirty="0" err="1"/>
                  <a:t>components</a:t>
                </a:r>
                <a:r>
                  <a:rPr lang="de-AT" sz="1600" dirty="0"/>
                  <a:t> such </a:t>
                </a:r>
                <a:r>
                  <a:rPr lang="de-AT" sz="1600" dirty="0" err="1"/>
                  <a:t>that</a:t>
                </a:r>
                <a:r>
                  <a:rPr lang="de-AT" sz="1600" dirty="0"/>
                  <a:t> </a:t>
                </a:r>
                <a:r>
                  <a:rPr lang="de-AT" sz="1600" dirty="0" err="1"/>
                  <a:t>the</a:t>
                </a:r>
                <a:r>
                  <a:rPr lang="de-AT" sz="1600" dirty="0"/>
                  <a:t> </a:t>
                </a:r>
                <a:r>
                  <a:rPr lang="de-AT" sz="1600" dirty="0" err="1"/>
                  <a:t>assumption</a:t>
                </a:r>
                <a:r>
                  <a:rPr lang="de-AT" sz="1600" dirty="0"/>
                  <a:t> of all </a:t>
                </a:r>
                <a:r>
                  <a:rPr lang="de-AT" sz="1600" dirty="0" err="1"/>
                  <a:t>components</a:t>
                </a:r>
                <a:r>
                  <a:rPr lang="de-AT" sz="1600" dirty="0"/>
                  <a:t> in </a:t>
                </a:r>
                <a14:m>
                  <m:oMath xmlns:m="http://schemas.openxmlformats.org/officeDocument/2006/math">
                    <m:r>
                      <a:rPr lang="de-AT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AT" sz="1600" dirty="0"/>
                  <a:t> </a:t>
                </a:r>
                <a:r>
                  <a:rPr lang="de-AT" sz="1600" dirty="0" err="1"/>
                  <a:t>being</a:t>
                </a:r>
                <a:r>
                  <a:rPr lang="de-AT" sz="1600" dirty="0"/>
                  <a:t> NOK </a:t>
                </a:r>
                <a:r>
                  <a:rPr lang="de-AT" sz="1600" dirty="0" err="1"/>
                  <a:t>and</a:t>
                </a:r>
                <a:r>
                  <a:rPr lang="de-AT" sz="1600" dirty="0"/>
                  <a:t> all </a:t>
                </a:r>
                <a:r>
                  <a:rPr lang="de-AT" sz="1600" dirty="0" err="1"/>
                  <a:t>others</a:t>
                </a:r>
                <a:r>
                  <a:rPr lang="de-AT" sz="1600" dirty="0"/>
                  <a:t> </a:t>
                </a:r>
                <a:r>
                  <a:rPr lang="de-AT" sz="1600" dirty="0" err="1"/>
                  <a:t>being</a:t>
                </a:r>
                <a:r>
                  <a:rPr lang="de-AT" sz="1600" dirty="0"/>
                  <a:t> OK </a:t>
                </a:r>
                <a:r>
                  <a:rPr lang="de-AT" sz="1600" dirty="0" err="1"/>
                  <a:t>is</a:t>
                </a:r>
                <a:r>
                  <a:rPr lang="de-AT" sz="1600" dirty="0"/>
                  <a:t> </a:t>
                </a:r>
                <a:r>
                  <a:rPr lang="de-AT" sz="1600" dirty="0" err="1"/>
                  <a:t>one</a:t>
                </a:r>
                <a:r>
                  <a:rPr lang="de-AT" sz="1600" dirty="0"/>
                  <a:t> </a:t>
                </a:r>
                <a:r>
                  <a:rPr lang="de-AT" sz="1600" dirty="0" err="1"/>
                  <a:t>explanation</a:t>
                </a:r>
                <a:r>
                  <a:rPr lang="de-AT" sz="1600" dirty="0"/>
                  <a:t> of </a:t>
                </a:r>
                <a:r>
                  <a:rPr lang="de-AT" sz="1600" dirty="0" err="1"/>
                  <a:t>the</a:t>
                </a:r>
                <a:r>
                  <a:rPr lang="de-AT" sz="1600" dirty="0"/>
                  <a:t> </a:t>
                </a:r>
                <a:r>
                  <a:rPr lang="de-AT" sz="1600" dirty="0" err="1"/>
                  <a:t>observed</a:t>
                </a:r>
                <a:r>
                  <a:rPr lang="de-AT" sz="1600" dirty="0"/>
                  <a:t> </a:t>
                </a:r>
                <a:r>
                  <a:rPr lang="de-AT" sz="1600" dirty="0" err="1"/>
                  <a:t>misbehavior</a:t>
                </a:r>
                <a:endParaRPr lang="en-US" sz="1600" dirty="0"/>
              </a:p>
              <a:p>
                <a:pPr marL="0" indent="0">
                  <a:buNone/>
                </a:pPr>
                <a:endParaRPr lang="de-AT" sz="1000" dirty="0" smtClean="0"/>
              </a:p>
              <a:p>
                <a:pPr marL="0" indent="0">
                  <a:buNone/>
                </a:pPr>
                <a:r>
                  <a:rPr lang="de-AT" sz="1600" dirty="0" smtClean="0"/>
                  <a:t>A </a:t>
                </a:r>
                <a:r>
                  <a:rPr lang="de-AT" sz="1600" dirty="0" err="1" smtClean="0"/>
                  <a:t>diagnosis</a:t>
                </a:r>
                <a:r>
                  <a:rPr lang="de-AT" sz="1600" dirty="0" smtClean="0"/>
                  <a:t> must </a:t>
                </a:r>
                <a:r>
                  <a:rPr lang="de-AT" sz="1600" dirty="0" err="1" smtClean="0"/>
                  <a:t>contain</a:t>
                </a:r>
                <a:r>
                  <a:rPr lang="de-AT" sz="1600" dirty="0" smtClean="0"/>
                  <a:t> at least </a:t>
                </a:r>
                <a:r>
                  <a:rPr lang="de-AT" sz="1600" dirty="0" err="1" smtClean="0"/>
                  <a:t>one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component</a:t>
                </a:r>
                <a:r>
                  <a:rPr lang="de-AT" sz="1600" dirty="0" smtClean="0"/>
                  <a:t> of </a:t>
                </a:r>
                <a:r>
                  <a:rPr lang="de-AT" sz="1600" dirty="0" err="1" smtClean="0"/>
                  <a:t>each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conflict</a:t>
                </a:r>
                <a:r>
                  <a:rPr lang="de-AT" sz="1600" dirty="0" smtClean="0"/>
                  <a:t> </a:t>
                </a:r>
                <a:br>
                  <a:rPr lang="de-AT" sz="1600" dirty="0" smtClean="0"/>
                </a:br>
                <a:r>
                  <a:rPr lang="de-AT" sz="1600" dirty="0" smtClean="0">
                    <a:sym typeface="Wingdings" panose="05000000000000000000" pitchFamily="2" charset="2"/>
                  </a:rPr>
                  <a:t> </a:t>
                </a:r>
                <a:r>
                  <a:rPr lang="de-AT" sz="1600" dirty="0" err="1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diagnoses</a:t>
                </a:r>
                <a:r>
                  <a:rPr lang="de-AT" sz="1600" dirty="0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sz="1600" dirty="0" err="1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are</a:t>
                </a:r>
                <a:r>
                  <a:rPr lang="de-AT" sz="1600" dirty="0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sz="1600" dirty="0" err="1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hitting</a:t>
                </a:r>
                <a:r>
                  <a:rPr lang="de-AT" sz="1600" dirty="0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sz="1600" dirty="0" err="1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sets</a:t>
                </a:r>
                <a:r>
                  <a:rPr lang="de-AT" sz="1600" dirty="0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 of all </a:t>
                </a:r>
                <a:r>
                  <a:rPr lang="de-AT" sz="1600" dirty="0" err="1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conflicts</a:t>
                </a:r>
                <a:endParaRPr lang="de-AT" sz="1600" dirty="0" smtClean="0">
                  <a:solidFill>
                    <a:srgbClr val="4699C2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de-AT" sz="1000" dirty="0">
                  <a:solidFill>
                    <a:srgbClr val="4699C2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de-AT" sz="1600" dirty="0" err="1" smtClean="0">
                    <a:sym typeface="Wingdings" panose="05000000000000000000" pitchFamily="2" charset="2"/>
                  </a:rPr>
                  <a:t>For</a:t>
                </a:r>
                <a:r>
                  <a:rPr lang="de-AT" sz="16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1600" dirty="0" err="1" smtClean="0">
                    <a:sym typeface="Wingdings" panose="05000000000000000000" pitchFamily="2" charset="2"/>
                  </a:rPr>
                  <a:t>computational</a:t>
                </a:r>
                <a:r>
                  <a:rPr lang="de-AT" sz="16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1600" dirty="0" err="1" smtClean="0">
                    <a:sym typeface="Wingdings" panose="05000000000000000000" pitchFamily="2" charset="2"/>
                  </a:rPr>
                  <a:t>efficiency</a:t>
                </a:r>
                <a:r>
                  <a:rPr lang="de-AT" sz="1600" dirty="0" smtClean="0">
                    <a:sym typeface="Wingdings" panose="05000000000000000000" pitchFamily="2" charset="2"/>
                  </a:rPr>
                  <a:t>, </a:t>
                </a:r>
                <a:r>
                  <a:rPr lang="de-AT" sz="1600" dirty="0" err="1" smtClean="0">
                    <a:sym typeface="Wingdings" panose="05000000000000000000" pitchFamily="2" charset="2"/>
                  </a:rPr>
                  <a:t>usually</a:t>
                </a:r>
                <a:r>
                  <a:rPr lang="de-AT" sz="16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1600" dirty="0" err="1" smtClean="0">
                    <a:sym typeface="Wingdings" panose="05000000000000000000" pitchFamily="2" charset="2"/>
                  </a:rPr>
                  <a:t>only</a:t>
                </a:r>
                <a:r>
                  <a:rPr lang="de-AT" sz="16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1600" dirty="0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de-AT" sz="1600" dirty="0" err="1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set</a:t>
                </a:r>
                <a:r>
                  <a:rPr lang="de-AT" sz="1600" dirty="0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-)minimal</a:t>
                </a:r>
                <a:r>
                  <a:rPr lang="de-AT" sz="16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1600" dirty="0" err="1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diagnoses</a:t>
                </a:r>
                <a:r>
                  <a:rPr lang="de-AT" sz="16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1600" dirty="0" err="1" smtClean="0">
                    <a:sym typeface="Wingdings" panose="05000000000000000000" pitchFamily="2" charset="2"/>
                  </a:rPr>
                  <a:t>are</a:t>
                </a:r>
                <a:r>
                  <a:rPr lang="de-AT" sz="16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1600" dirty="0" err="1" smtClean="0">
                    <a:sym typeface="Wingdings" panose="05000000000000000000" pitchFamily="2" charset="2"/>
                  </a:rPr>
                  <a:t>considered</a:t>
                </a:r>
                <a:endParaRPr lang="de-AT" sz="1600" dirty="0" smtClean="0"/>
              </a:p>
              <a:p>
                <a:pPr marL="0" indent="0">
                  <a:buNone/>
                </a:pPr>
                <a:endParaRPr lang="de-AT" sz="16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42" t="-484" b="-4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502" y="1792927"/>
            <a:ext cx="6433013" cy="2476765"/>
          </a:xfrm>
          <a:prstGeom prst="rect">
            <a:avLst/>
          </a:prstGeom>
        </p:spPr>
      </p:pic>
      <p:sp>
        <p:nvSpPr>
          <p:cNvPr id="15" name="Abgerundetes Rechteck 14"/>
          <p:cNvSpPr/>
          <p:nvPr/>
        </p:nvSpPr>
        <p:spPr bwMode="auto">
          <a:xfrm>
            <a:off x="3163936" y="1739043"/>
            <a:ext cx="4106385" cy="959278"/>
          </a:xfrm>
          <a:prstGeom prst="roundRect">
            <a:avLst>
              <a:gd name="adj" fmla="val 50000"/>
            </a:avLst>
          </a:prstGeom>
          <a:solidFill>
            <a:srgbClr val="00B0F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2400" dirty="0">
                <a:latin typeface="Arial" charset="0"/>
                <a:ea typeface="ＭＳ Ｐゴシック" pitchFamily="-112" charset="-128"/>
              </a:rPr>
              <a:t>	</a:t>
            </a:r>
            <a:r>
              <a:rPr lang="de-AT" sz="2400" dirty="0" smtClean="0">
                <a:latin typeface="Arial" charset="0"/>
                <a:ea typeface="ＭＳ Ｐゴシック" pitchFamily="-112" charset="-128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Conflicts</a:t>
            </a:r>
            <a:r>
              <a:rPr lang="de-AT" dirty="0"/>
              <a:t> </a:t>
            </a:r>
            <a:r>
              <a:rPr lang="de-AT" dirty="0" smtClean="0"/>
              <a:t>+ </a:t>
            </a:r>
            <a:r>
              <a:rPr lang="de-AT" dirty="0" err="1" smtClean="0"/>
              <a:t>Diagnoses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SoCS‘18                                                                                                        StaticHS</a:t>
            </a:r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1296785" y="17798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298399" y="26510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02120" y="2065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685256" y="20590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941637" y="36301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 rot="1540895">
            <a:off x="2980036" y="2552994"/>
            <a:ext cx="4779857" cy="970824"/>
          </a:xfrm>
          <a:prstGeom prst="roundRect">
            <a:avLst>
              <a:gd name="adj" fmla="val 50000"/>
            </a:avLst>
          </a:prstGeom>
          <a:solidFill>
            <a:srgbClr val="00B0F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080237" y="1655136"/>
                <a:ext cx="5794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4699C2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237" y="1655136"/>
                <a:ext cx="57945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980011" y="3429783"/>
                <a:ext cx="586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4699C2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011" y="3429783"/>
                <a:ext cx="586571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bgerundetes Rechteck 18"/>
          <p:cNvSpPr/>
          <p:nvPr/>
        </p:nvSpPr>
        <p:spPr bwMode="auto">
          <a:xfrm>
            <a:off x="3163936" y="1691986"/>
            <a:ext cx="1138793" cy="951250"/>
          </a:xfrm>
          <a:prstGeom prst="roundRect">
            <a:avLst/>
          </a:prstGeom>
          <a:solidFill>
            <a:srgbClr val="7030A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785093" y="2177796"/>
                <a:ext cx="6083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093" y="2177796"/>
                <a:ext cx="608308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6995581" y="2746885"/>
                <a:ext cx="615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581" y="2746885"/>
                <a:ext cx="615425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5468390" y="3166401"/>
                <a:ext cx="615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390" y="3166401"/>
                <a:ext cx="615425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bgerundetes Rechteck 23"/>
          <p:cNvSpPr/>
          <p:nvPr/>
        </p:nvSpPr>
        <p:spPr bwMode="auto">
          <a:xfrm rot="20983018">
            <a:off x="6381505" y="1758995"/>
            <a:ext cx="1138793" cy="2437446"/>
          </a:xfrm>
          <a:prstGeom prst="roundRect">
            <a:avLst/>
          </a:prstGeom>
          <a:solidFill>
            <a:srgbClr val="7030A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3" name="Abgerundetes Rechteck 22"/>
          <p:cNvSpPr/>
          <p:nvPr/>
        </p:nvSpPr>
        <p:spPr bwMode="auto">
          <a:xfrm rot="2586448">
            <a:off x="5544381" y="1552505"/>
            <a:ext cx="1138793" cy="2178793"/>
          </a:xfrm>
          <a:prstGeom prst="roundRect">
            <a:avLst/>
          </a:prstGeom>
          <a:solidFill>
            <a:srgbClr val="7030A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6995581" y="5408417"/>
            <a:ext cx="173477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400" dirty="0" smtClean="0"/>
              <a:t>In </a:t>
            </a:r>
            <a:r>
              <a:rPr lang="de-AT" sz="1400" dirty="0" err="1" smtClean="0"/>
              <a:t>what</a:t>
            </a:r>
            <a:r>
              <a:rPr lang="de-AT" sz="1400" dirty="0" smtClean="0"/>
              <a:t> </a:t>
            </a:r>
            <a:r>
              <a:rPr lang="de-AT" sz="1400" dirty="0" err="1" smtClean="0"/>
              <a:t>follows</a:t>
            </a:r>
            <a:r>
              <a:rPr lang="de-AT" sz="1400" dirty="0" smtClean="0"/>
              <a:t>, </a:t>
            </a:r>
            <a:br>
              <a:rPr lang="de-AT" sz="1400" dirty="0" smtClean="0"/>
            </a:br>
            <a:r>
              <a:rPr lang="de-AT" sz="1400" dirty="0" err="1" smtClean="0"/>
              <a:t>we</a:t>
            </a:r>
            <a:r>
              <a:rPr lang="de-AT" sz="1400" dirty="0" smtClean="0"/>
              <a:t> </a:t>
            </a:r>
            <a:r>
              <a:rPr lang="de-AT" sz="1400" dirty="0" err="1" smtClean="0"/>
              <a:t>only</a:t>
            </a:r>
            <a:r>
              <a:rPr lang="de-AT" sz="1400" dirty="0" smtClean="0"/>
              <a:t> </a:t>
            </a:r>
            <a:r>
              <a:rPr lang="de-AT" sz="1400" dirty="0" err="1" smtClean="0"/>
              <a:t>talk</a:t>
            </a:r>
            <a:r>
              <a:rPr lang="de-AT" sz="1400" dirty="0" smtClean="0"/>
              <a:t> </a:t>
            </a:r>
            <a:r>
              <a:rPr lang="de-AT" sz="1400" dirty="0" err="1" smtClean="0"/>
              <a:t>about</a:t>
            </a:r>
            <a:r>
              <a:rPr lang="de-AT" sz="1400" dirty="0" smtClean="0"/>
              <a:t> </a:t>
            </a:r>
            <a:br>
              <a:rPr lang="de-AT" sz="1400" dirty="0" smtClean="0"/>
            </a:br>
            <a:r>
              <a:rPr lang="de-AT" sz="1400" dirty="0" smtClean="0"/>
              <a:t>minimal </a:t>
            </a:r>
            <a:r>
              <a:rPr lang="de-AT" sz="1400" dirty="0" err="1" smtClean="0"/>
              <a:t>diagnoses</a:t>
            </a:r>
            <a:r>
              <a:rPr lang="de-AT" sz="1400" dirty="0"/>
              <a:t>!</a:t>
            </a:r>
            <a:endParaRPr lang="de-AT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4468365" y="1107723"/>
                <a:ext cx="1366080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Initial DPI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e-AT" sz="1400" dirty="0" smtClean="0"/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365" y="1107723"/>
                <a:ext cx="1366080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39" t="-6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7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9" grpId="0"/>
      <p:bldP spid="10" grpId="0"/>
      <p:bldP spid="11" grpId="0"/>
      <p:bldP spid="12" grpId="0"/>
      <p:bldP spid="16" grpId="0" animBg="1"/>
      <p:bldP spid="17" grpId="0"/>
      <p:bldP spid="18" grpId="0"/>
      <p:bldP spid="19" grpId="0" animBg="1"/>
      <p:bldP spid="20" grpId="0"/>
      <p:bldP spid="21" grpId="0"/>
      <p:bldP spid="22" grpId="0"/>
      <p:bldP spid="24" grpId="0" animBg="1"/>
      <p:bldP spid="23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5932730" y="901340"/>
                <a:ext cx="1881284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(Other) New DPI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AT" sz="1400" dirty="0" smtClean="0"/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730" y="901340"/>
                <a:ext cx="1881284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971" t="-6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2874370" y="911743"/>
                <a:ext cx="1366080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Initial DPI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e-AT" sz="1400" dirty="0" smtClean="0"/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0" y="911743"/>
                <a:ext cx="1366080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339" t="-6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40768"/>
                <a:ext cx="8551693" cy="50405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AT" sz="1600" dirty="0" smtClean="0"/>
                  <a:t>Example (</a:t>
                </a:r>
                <a:r>
                  <a:rPr lang="de-AT" sz="1600" dirty="0" err="1" smtClean="0"/>
                  <a:t>cont‘d</a:t>
                </a:r>
                <a:r>
                  <a:rPr lang="de-AT" sz="1600" dirty="0" smtClean="0"/>
                  <a:t>):</a:t>
                </a:r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endParaRPr lang="de-AT" sz="1600" dirty="0" smtClean="0"/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endParaRPr lang="de-AT" sz="1600" dirty="0" smtClean="0"/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endParaRPr lang="de-AT" sz="1600" dirty="0" smtClean="0"/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endParaRPr lang="de-AT" sz="1600" dirty="0" smtClean="0"/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endParaRPr lang="de-AT" sz="1600" dirty="0" smtClean="0"/>
              </a:p>
              <a:p>
                <a:pPr marL="0" indent="0">
                  <a:buNone/>
                </a:pPr>
                <a:r>
                  <a:rPr lang="de-AT" sz="1600" dirty="0" err="1" smtClean="0"/>
                  <a:t>Which</a:t>
                </a:r>
                <a:r>
                  <a:rPr lang="en-US" sz="1600" dirty="0" smtClean="0"/>
                  <a:t> diagnosis among </a:t>
                </a:r>
                <a14:m>
                  <m:oMath xmlns:m="http://schemas.openxmlformats.org/officeDocument/2006/math">
                    <m:r>
                      <a:rPr lang="de-AT" sz="16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 smtClean="0"/>
                  <a:t> pinpoints the actually faulty components? </a:t>
                </a:r>
              </a:p>
              <a:p>
                <a:pPr marL="0" indent="0">
                  <a:buNone/>
                </a:pPr>
                <a:endParaRPr lang="de-AT" sz="1000" dirty="0" smtClean="0"/>
              </a:p>
              <a:p>
                <a:pPr marL="0" indent="0">
                  <a:buNone/>
                </a:pPr>
                <a:r>
                  <a:rPr lang="de-AT" sz="1600" dirty="0" err="1" smtClean="0"/>
                  <a:t>Collect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further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information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about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system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to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rule</a:t>
                </a:r>
                <a:r>
                  <a:rPr lang="de-AT" sz="1600" dirty="0" smtClean="0"/>
                  <a:t> out </a:t>
                </a:r>
                <a:r>
                  <a:rPr lang="de-AT" sz="1600" dirty="0" err="1" smtClean="0"/>
                  <a:t>diagnoses</a:t>
                </a:r>
                <a:r>
                  <a:rPr lang="de-AT" sz="1600" dirty="0" smtClean="0"/>
                  <a:t> </a:t>
                </a:r>
                <a:r>
                  <a:rPr lang="de-AT" sz="1600" dirty="0" smtClean="0">
                    <a:sym typeface="Wingdings" panose="05000000000000000000" pitchFamily="2" charset="2"/>
                  </a:rPr>
                  <a:t> </a:t>
                </a:r>
                <a:r>
                  <a:rPr lang="de-AT" sz="1600" dirty="0" err="1" smtClean="0">
                    <a:sym typeface="Wingdings" panose="05000000000000000000" pitchFamily="2" charset="2"/>
                  </a:rPr>
                  <a:t>make</a:t>
                </a:r>
                <a:r>
                  <a:rPr lang="de-AT" sz="16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1600" dirty="0" err="1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measurements</a:t>
                </a:r>
                <a:endParaRPr lang="en-US" sz="1600" dirty="0" smtClean="0">
                  <a:solidFill>
                    <a:srgbClr val="4699C2"/>
                  </a:solidFill>
                </a:endParaRPr>
              </a:p>
              <a:p>
                <a:pPr marL="0" indent="0">
                  <a:buNone/>
                </a:pPr>
                <a:endParaRPr lang="de-AT" sz="1000" dirty="0" smtClean="0"/>
              </a:p>
              <a:p>
                <a:pPr marL="0" indent="0">
                  <a:buNone/>
                </a:pPr>
                <a:r>
                  <a:rPr lang="de-AT" sz="1600" dirty="0" smtClean="0"/>
                  <a:t>E.g.: Measurement </a:t>
                </a:r>
                <a:r>
                  <a:rPr lang="de-AT" sz="1600" dirty="0" err="1" smtClean="0"/>
                  <a:t>point</a:t>
                </a:r>
                <a:r>
                  <a:rPr lang="de-AT" sz="1600" dirty="0" smtClean="0"/>
                  <a:t> </a:t>
                </a:r>
                <a14:m>
                  <m:oMath xmlns:m="http://schemas.openxmlformats.org/officeDocument/2006/math">
                    <m:r>
                      <a:rPr lang="de-AT" sz="1600" i="1">
                        <a:latin typeface="Cambria Math" panose="02040503050406030204" pitchFamily="18" charset="0"/>
                      </a:rPr>
                      <m:t>𝑜𝑢𝑡</m:t>
                    </m:r>
                    <m:d>
                      <m:dPr>
                        <m:ctrlPr>
                          <a:rPr lang="de-A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AT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de-AT" sz="1600" dirty="0" smtClean="0"/>
                  <a:t> </a:t>
                </a:r>
                <a:r>
                  <a:rPr lang="en-US" sz="1600" dirty="0" smtClean="0"/>
                  <a:t>is </a:t>
                </a:r>
                <a:r>
                  <a:rPr lang="en-US" sz="1600" dirty="0" smtClean="0">
                    <a:solidFill>
                      <a:srgbClr val="4699C2"/>
                    </a:solidFill>
                  </a:rPr>
                  <a:t>discriminating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wrt</a:t>
                </a:r>
                <a:r>
                  <a:rPr lang="en-US" sz="1600" dirty="0" smtClean="0"/>
                  <a:t>. </a:t>
                </a:r>
                <a14:m>
                  <m:oMath xmlns:m="http://schemas.openxmlformats.org/officeDocument/2006/math">
                    <m:r>
                      <a:rPr lang="de-AT" sz="16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1600" dirty="0" smtClean="0"/>
                  <a:t> 	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sym typeface="Wingdings" panose="05000000000000000000" pitchFamily="2" charset="2"/>
                  </a:rPr>
                  <a:t>if outcome is </a:t>
                </a:r>
                <a:r>
                  <a:rPr lang="en-US" sz="16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0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 is no longer a diagnosis 	(since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de-AT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 or</a:t>
                </a:r>
                <a:r>
                  <a:rPr lang="de-AT" sz="16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e>
                      <m:sub>
                        <m:r>
                          <a:rPr lang="de-AT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 must be NOK)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sym typeface="Wingdings" panose="05000000000000000000" pitchFamily="2" charset="2"/>
                  </a:rPr>
                  <a:t>if outcome is </a:t>
                </a:r>
                <a:r>
                  <a:rPr lang="en-US" sz="16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 are no longer diagnoses	(</a:t>
                </a:r>
                <a:r>
                  <a:rPr lang="en-US" sz="1600" dirty="0">
                    <a:sym typeface="Wingdings" panose="05000000000000000000" pitchFamily="2" charset="2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e>
                      <m:sub>
                        <m:r>
                          <a:rPr lang="de-AT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must </a:t>
                </a:r>
                <a:r>
                  <a:rPr lang="en-US" sz="1600" dirty="0">
                    <a:sym typeface="Wingdings" panose="05000000000000000000" pitchFamily="2" charset="2"/>
                  </a:rPr>
                  <a:t>be NOK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)</a:t>
                </a:r>
                <a:endParaRPr lang="en-US" sz="16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40768"/>
                <a:ext cx="8551693" cy="5040560"/>
              </a:xfrm>
              <a:blipFill rotWithShape="0">
                <a:blip r:embed="rId5"/>
                <a:stretch>
                  <a:fillRect l="-428" t="-484" b="-2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1502" y="1792927"/>
            <a:ext cx="6433013" cy="2476765"/>
          </a:xfrm>
          <a:prstGeom prst="rect">
            <a:avLst/>
          </a:prstGeom>
        </p:spPr>
      </p:pic>
      <p:sp>
        <p:nvSpPr>
          <p:cNvPr id="15" name="Abgerundetes Rechteck 14"/>
          <p:cNvSpPr/>
          <p:nvPr/>
        </p:nvSpPr>
        <p:spPr bwMode="auto">
          <a:xfrm>
            <a:off x="3163936" y="1739043"/>
            <a:ext cx="4106385" cy="959278"/>
          </a:xfrm>
          <a:prstGeom prst="roundRect">
            <a:avLst>
              <a:gd name="adj" fmla="val 50000"/>
            </a:avLst>
          </a:prstGeom>
          <a:solidFill>
            <a:srgbClr val="00B0F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2400" dirty="0">
                <a:latin typeface="Arial" charset="0"/>
                <a:ea typeface="ＭＳ Ｐゴシック" pitchFamily="-112" charset="-128"/>
              </a:rPr>
              <a:t>	</a:t>
            </a:r>
            <a:r>
              <a:rPr lang="de-AT" sz="2400" dirty="0" smtClean="0">
                <a:latin typeface="Arial" charset="0"/>
                <a:ea typeface="ＭＳ Ｐゴシック" pitchFamily="-112" charset="-128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Measurements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SoCS‘18                                                                                                        StaticHS</a:t>
            </a:r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1296785" y="17798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298399" y="26510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02120" y="2065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685256" y="20590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941637" y="36301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 rot="1540895">
            <a:off x="2980036" y="2552994"/>
            <a:ext cx="4779857" cy="970824"/>
          </a:xfrm>
          <a:prstGeom prst="roundRect">
            <a:avLst>
              <a:gd name="adj" fmla="val 50000"/>
            </a:avLst>
          </a:prstGeom>
          <a:solidFill>
            <a:srgbClr val="00B0F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080237" y="1655136"/>
                <a:ext cx="5794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4699C2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237" y="1655136"/>
                <a:ext cx="579454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959063" y="3447597"/>
                <a:ext cx="586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4699C2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63" y="3447597"/>
                <a:ext cx="586571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bgerundetes Rechteck 18"/>
          <p:cNvSpPr/>
          <p:nvPr/>
        </p:nvSpPr>
        <p:spPr bwMode="auto">
          <a:xfrm>
            <a:off x="3163936" y="1691986"/>
            <a:ext cx="1138793" cy="951250"/>
          </a:xfrm>
          <a:prstGeom prst="roundRect">
            <a:avLst/>
          </a:prstGeom>
          <a:solidFill>
            <a:srgbClr val="7030A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785093" y="2177796"/>
                <a:ext cx="6083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093" y="2177796"/>
                <a:ext cx="608308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6995581" y="2746885"/>
                <a:ext cx="615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581" y="2746885"/>
                <a:ext cx="615425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5468390" y="3166401"/>
                <a:ext cx="615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390" y="3166401"/>
                <a:ext cx="615425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bgerundetes Rechteck 23"/>
          <p:cNvSpPr/>
          <p:nvPr/>
        </p:nvSpPr>
        <p:spPr bwMode="auto">
          <a:xfrm rot="20983018">
            <a:off x="6381505" y="1758995"/>
            <a:ext cx="1138793" cy="2437446"/>
          </a:xfrm>
          <a:prstGeom prst="roundRect">
            <a:avLst/>
          </a:prstGeom>
          <a:solidFill>
            <a:srgbClr val="7030A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3" name="Abgerundetes Rechteck 22"/>
          <p:cNvSpPr/>
          <p:nvPr/>
        </p:nvSpPr>
        <p:spPr bwMode="auto">
          <a:xfrm rot="2586448">
            <a:off x="5544381" y="1552505"/>
            <a:ext cx="1138793" cy="2178793"/>
          </a:xfrm>
          <a:prstGeom prst="roundRect">
            <a:avLst/>
          </a:prstGeom>
          <a:solidFill>
            <a:srgbClr val="7030A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5997522" y="2826796"/>
            <a:ext cx="330787" cy="330787"/>
          </a:xfrm>
          <a:prstGeom prst="ellipse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7" name="Abgerundetes Rechteck 26"/>
          <p:cNvSpPr/>
          <p:nvPr/>
        </p:nvSpPr>
        <p:spPr bwMode="auto">
          <a:xfrm>
            <a:off x="2924511" y="5530193"/>
            <a:ext cx="724219" cy="314149"/>
          </a:xfrm>
          <a:prstGeom prst="roundRect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19848" y="280177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C00000"/>
                </a:solidFill>
              </a:rPr>
              <a:t>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 bwMode="auto">
          <a:xfrm rot="1540895">
            <a:off x="3049493" y="2216547"/>
            <a:ext cx="3227146" cy="970824"/>
          </a:xfrm>
          <a:prstGeom prst="roundRect">
            <a:avLst>
              <a:gd name="adj" fmla="val 50000"/>
            </a:avLst>
          </a:prstGeom>
          <a:solidFill>
            <a:srgbClr val="00B0F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4713328" y="2980939"/>
                <a:ext cx="586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4699C2"/>
                  </a:solidFill>
                </a:endParaRPr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328" y="2980939"/>
                <a:ext cx="586571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feld 40"/>
          <p:cNvSpPr txBox="1"/>
          <p:nvPr/>
        </p:nvSpPr>
        <p:spPr>
          <a:xfrm>
            <a:off x="6042223" y="2810302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6017609" y="28060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6995580" y="2742192"/>
                <a:ext cx="615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580" y="2742192"/>
                <a:ext cx="615425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bgerundetes Rechteck 43"/>
          <p:cNvSpPr/>
          <p:nvPr/>
        </p:nvSpPr>
        <p:spPr bwMode="auto">
          <a:xfrm rot="20983018">
            <a:off x="6381504" y="1754302"/>
            <a:ext cx="1138793" cy="2437446"/>
          </a:xfrm>
          <a:prstGeom prst="roundRect">
            <a:avLst/>
          </a:prstGeom>
          <a:solidFill>
            <a:srgbClr val="7030A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6032255" y="2804096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/>
              <p:cNvSpPr txBox="1"/>
              <p:nvPr/>
            </p:nvSpPr>
            <p:spPr>
              <a:xfrm>
                <a:off x="2874370" y="919138"/>
                <a:ext cx="1366080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Initial DPI </a:t>
                </a:r>
                <a14:m>
                  <m:oMath xmlns:m="http://schemas.openxmlformats.org/officeDocument/2006/math">
                    <m:r>
                      <a:rPr lang="de-AT" sz="1400" i="1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e-AT" sz="1400" dirty="0" smtClean="0"/>
              </a:p>
            </p:txBody>
          </p:sp>
        </mc:Choice>
        <mc:Fallback xmlns=""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0" y="919138"/>
                <a:ext cx="1366080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339" t="-6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5930049" y="896865"/>
                <a:ext cx="1292983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New DPI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AT" sz="1400" dirty="0" smtClean="0"/>
                  <a:t> </a:t>
                </a:r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049" y="896865"/>
                <a:ext cx="1292983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1415" t="-588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bgerundetes Rechteck 51"/>
          <p:cNvSpPr/>
          <p:nvPr/>
        </p:nvSpPr>
        <p:spPr bwMode="auto">
          <a:xfrm rot="1540895">
            <a:off x="2974572" y="2555214"/>
            <a:ext cx="4779857" cy="970824"/>
          </a:xfrm>
          <a:prstGeom prst="roundRect">
            <a:avLst>
              <a:gd name="adj" fmla="val 50000"/>
            </a:avLst>
          </a:prstGeom>
          <a:solidFill>
            <a:srgbClr val="00B0F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5953599" y="3449817"/>
                <a:ext cx="586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4699C2"/>
                  </a:solidFill>
                </a:endParaRPr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599" y="3449817"/>
                <a:ext cx="586571" cy="461665"/>
              </a:xfrm>
              <a:prstGeom prst="rect">
                <a:avLst/>
              </a:prstGeom>
              <a:blipFill rotWithShape="0">
                <a:blip r:embed="rId1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bgerundetes Rechteck 53"/>
          <p:cNvSpPr/>
          <p:nvPr/>
        </p:nvSpPr>
        <p:spPr bwMode="auto">
          <a:xfrm rot="1540895">
            <a:off x="6147850" y="3272443"/>
            <a:ext cx="1449351" cy="970824"/>
          </a:xfrm>
          <a:prstGeom prst="roundRect">
            <a:avLst>
              <a:gd name="adj" fmla="val 50000"/>
            </a:avLst>
          </a:prstGeom>
          <a:solidFill>
            <a:srgbClr val="00B0F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6100316" y="3589631"/>
                <a:ext cx="586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4699C2"/>
                  </a:solidFill>
                </a:endParaRPr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316" y="3589631"/>
                <a:ext cx="586571" cy="461665"/>
              </a:xfrm>
              <a:prstGeom prst="rect">
                <a:avLst/>
              </a:prstGeom>
              <a:blipFill rotWithShape="0">
                <a:blip r:embed="rId1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/>
              <p:cNvSpPr txBox="1"/>
              <p:nvPr/>
            </p:nvSpPr>
            <p:spPr>
              <a:xfrm>
                <a:off x="5407665" y="3503541"/>
                <a:ext cx="615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6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665" y="3503541"/>
                <a:ext cx="615425" cy="461665"/>
              </a:xfrm>
              <a:prstGeom prst="rect">
                <a:avLst/>
              </a:prstGeom>
              <a:blipFill rotWithShape="0">
                <a:blip r:embed="rId1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Freihandform 57"/>
          <p:cNvSpPr/>
          <p:nvPr/>
        </p:nvSpPr>
        <p:spPr bwMode="auto">
          <a:xfrm>
            <a:off x="3141785" y="1606062"/>
            <a:ext cx="4484453" cy="2728720"/>
          </a:xfrm>
          <a:custGeom>
            <a:avLst/>
            <a:gdLst>
              <a:gd name="connsiteX0" fmla="*/ 257907 w 4484453"/>
              <a:gd name="connsiteY0" fmla="*/ 0 h 2728720"/>
              <a:gd name="connsiteX1" fmla="*/ 257907 w 4484453"/>
              <a:gd name="connsiteY1" fmla="*/ 0 h 2728720"/>
              <a:gd name="connsiteX2" fmla="*/ 574430 w 4484453"/>
              <a:gd name="connsiteY2" fmla="*/ 17584 h 2728720"/>
              <a:gd name="connsiteX3" fmla="*/ 1131277 w 4484453"/>
              <a:gd name="connsiteY3" fmla="*/ 105507 h 2728720"/>
              <a:gd name="connsiteX4" fmla="*/ 1225061 w 4484453"/>
              <a:gd name="connsiteY4" fmla="*/ 117230 h 2728720"/>
              <a:gd name="connsiteX5" fmla="*/ 1260230 w 4484453"/>
              <a:gd name="connsiteY5" fmla="*/ 146538 h 2728720"/>
              <a:gd name="connsiteX6" fmla="*/ 1271953 w 4484453"/>
              <a:gd name="connsiteY6" fmla="*/ 193430 h 2728720"/>
              <a:gd name="connsiteX7" fmla="*/ 1283677 w 4484453"/>
              <a:gd name="connsiteY7" fmla="*/ 211015 h 2728720"/>
              <a:gd name="connsiteX8" fmla="*/ 1289538 w 4484453"/>
              <a:gd name="connsiteY8" fmla="*/ 263769 h 2728720"/>
              <a:gd name="connsiteX9" fmla="*/ 1318846 w 4484453"/>
              <a:gd name="connsiteY9" fmla="*/ 334107 h 2728720"/>
              <a:gd name="connsiteX10" fmla="*/ 1336430 w 4484453"/>
              <a:gd name="connsiteY10" fmla="*/ 715107 h 2728720"/>
              <a:gd name="connsiteX11" fmla="*/ 1359877 w 4484453"/>
              <a:gd name="connsiteY11" fmla="*/ 832338 h 2728720"/>
              <a:gd name="connsiteX12" fmla="*/ 1377461 w 4484453"/>
              <a:gd name="connsiteY12" fmla="*/ 879230 h 2728720"/>
              <a:gd name="connsiteX13" fmla="*/ 1383323 w 4484453"/>
              <a:gd name="connsiteY13" fmla="*/ 908538 h 2728720"/>
              <a:gd name="connsiteX14" fmla="*/ 1395046 w 4484453"/>
              <a:gd name="connsiteY14" fmla="*/ 943707 h 2728720"/>
              <a:gd name="connsiteX15" fmla="*/ 1400907 w 4484453"/>
              <a:gd name="connsiteY15" fmla="*/ 967153 h 2728720"/>
              <a:gd name="connsiteX16" fmla="*/ 1418492 w 4484453"/>
              <a:gd name="connsiteY16" fmla="*/ 1014046 h 2728720"/>
              <a:gd name="connsiteX17" fmla="*/ 1424353 w 4484453"/>
              <a:gd name="connsiteY17" fmla="*/ 1037492 h 2728720"/>
              <a:gd name="connsiteX18" fmla="*/ 1436077 w 4484453"/>
              <a:gd name="connsiteY18" fmla="*/ 1078523 h 2728720"/>
              <a:gd name="connsiteX19" fmla="*/ 1441938 w 4484453"/>
              <a:gd name="connsiteY19" fmla="*/ 1125415 h 2728720"/>
              <a:gd name="connsiteX20" fmla="*/ 1459523 w 4484453"/>
              <a:gd name="connsiteY20" fmla="*/ 1143000 h 2728720"/>
              <a:gd name="connsiteX21" fmla="*/ 1465384 w 4484453"/>
              <a:gd name="connsiteY21" fmla="*/ 1160584 h 2728720"/>
              <a:gd name="connsiteX22" fmla="*/ 1477107 w 4484453"/>
              <a:gd name="connsiteY22" fmla="*/ 1178169 h 2728720"/>
              <a:gd name="connsiteX23" fmla="*/ 1500553 w 4484453"/>
              <a:gd name="connsiteY23" fmla="*/ 1236784 h 2728720"/>
              <a:gd name="connsiteX24" fmla="*/ 1506415 w 4484453"/>
              <a:gd name="connsiteY24" fmla="*/ 1260230 h 2728720"/>
              <a:gd name="connsiteX25" fmla="*/ 1518138 w 4484453"/>
              <a:gd name="connsiteY25" fmla="*/ 1277815 h 2728720"/>
              <a:gd name="connsiteX26" fmla="*/ 1529861 w 4484453"/>
              <a:gd name="connsiteY26" fmla="*/ 1312984 h 2728720"/>
              <a:gd name="connsiteX27" fmla="*/ 1541584 w 4484453"/>
              <a:gd name="connsiteY27" fmla="*/ 1336430 h 2728720"/>
              <a:gd name="connsiteX28" fmla="*/ 1553307 w 4484453"/>
              <a:gd name="connsiteY28" fmla="*/ 1365738 h 2728720"/>
              <a:gd name="connsiteX29" fmla="*/ 1576753 w 4484453"/>
              <a:gd name="connsiteY29" fmla="*/ 1406769 h 2728720"/>
              <a:gd name="connsiteX30" fmla="*/ 1582615 w 4484453"/>
              <a:gd name="connsiteY30" fmla="*/ 1424353 h 2728720"/>
              <a:gd name="connsiteX31" fmla="*/ 1594338 w 4484453"/>
              <a:gd name="connsiteY31" fmla="*/ 1447800 h 2728720"/>
              <a:gd name="connsiteX32" fmla="*/ 1617784 w 4484453"/>
              <a:gd name="connsiteY32" fmla="*/ 1494692 h 2728720"/>
              <a:gd name="connsiteX33" fmla="*/ 1635369 w 4484453"/>
              <a:gd name="connsiteY33" fmla="*/ 1512276 h 2728720"/>
              <a:gd name="connsiteX34" fmla="*/ 1664677 w 4484453"/>
              <a:gd name="connsiteY34" fmla="*/ 1553307 h 2728720"/>
              <a:gd name="connsiteX35" fmla="*/ 1688123 w 4484453"/>
              <a:gd name="connsiteY35" fmla="*/ 1588476 h 2728720"/>
              <a:gd name="connsiteX36" fmla="*/ 1693984 w 4484453"/>
              <a:gd name="connsiteY36" fmla="*/ 1611923 h 2728720"/>
              <a:gd name="connsiteX37" fmla="*/ 1711569 w 4484453"/>
              <a:gd name="connsiteY37" fmla="*/ 1617784 h 2728720"/>
              <a:gd name="connsiteX38" fmla="*/ 1746738 w 4484453"/>
              <a:gd name="connsiteY38" fmla="*/ 1641230 h 2728720"/>
              <a:gd name="connsiteX39" fmla="*/ 1770184 w 4484453"/>
              <a:gd name="connsiteY39" fmla="*/ 1664676 h 2728720"/>
              <a:gd name="connsiteX40" fmla="*/ 1822938 w 4484453"/>
              <a:gd name="connsiteY40" fmla="*/ 1699846 h 2728720"/>
              <a:gd name="connsiteX41" fmla="*/ 1881553 w 4484453"/>
              <a:gd name="connsiteY41" fmla="*/ 1735015 h 2728720"/>
              <a:gd name="connsiteX42" fmla="*/ 1899138 w 4484453"/>
              <a:gd name="connsiteY42" fmla="*/ 1740876 h 2728720"/>
              <a:gd name="connsiteX43" fmla="*/ 1951892 w 4484453"/>
              <a:gd name="connsiteY43" fmla="*/ 1758461 h 2728720"/>
              <a:gd name="connsiteX44" fmla="*/ 1987061 w 4484453"/>
              <a:gd name="connsiteY44" fmla="*/ 1781907 h 2728720"/>
              <a:gd name="connsiteX45" fmla="*/ 2104292 w 4484453"/>
              <a:gd name="connsiteY45" fmla="*/ 1805353 h 2728720"/>
              <a:gd name="connsiteX46" fmla="*/ 2127738 w 4484453"/>
              <a:gd name="connsiteY46" fmla="*/ 1828800 h 2728720"/>
              <a:gd name="connsiteX47" fmla="*/ 2215661 w 4484453"/>
              <a:gd name="connsiteY47" fmla="*/ 1852246 h 2728720"/>
              <a:gd name="connsiteX48" fmla="*/ 2391507 w 4484453"/>
              <a:gd name="connsiteY48" fmla="*/ 1869830 h 2728720"/>
              <a:gd name="connsiteX49" fmla="*/ 3217984 w 4484453"/>
              <a:gd name="connsiteY49" fmla="*/ 1863969 h 2728720"/>
              <a:gd name="connsiteX50" fmla="*/ 3305907 w 4484453"/>
              <a:gd name="connsiteY50" fmla="*/ 1858107 h 2728720"/>
              <a:gd name="connsiteX51" fmla="*/ 3323492 w 4484453"/>
              <a:gd name="connsiteY51" fmla="*/ 1852246 h 2728720"/>
              <a:gd name="connsiteX52" fmla="*/ 3352800 w 4484453"/>
              <a:gd name="connsiteY52" fmla="*/ 1840523 h 2728720"/>
              <a:gd name="connsiteX53" fmla="*/ 3446584 w 4484453"/>
              <a:gd name="connsiteY53" fmla="*/ 1828800 h 2728720"/>
              <a:gd name="connsiteX54" fmla="*/ 3587261 w 4484453"/>
              <a:gd name="connsiteY54" fmla="*/ 1799492 h 2728720"/>
              <a:gd name="connsiteX55" fmla="*/ 3681046 w 4484453"/>
              <a:gd name="connsiteY55" fmla="*/ 1787769 h 2728720"/>
              <a:gd name="connsiteX56" fmla="*/ 3786553 w 4484453"/>
              <a:gd name="connsiteY56" fmla="*/ 1776046 h 2728720"/>
              <a:gd name="connsiteX57" fmla="*/ 3903784 w 4484453"/>
              <a:gd name="connsiteY57" fmla="*/ 1781907 h 2728720"/>
              <a:gd name="connsiteX58" fmla="*/ 3962400 w 4484453"/>
              <a:gd name="connsiteY58" fmla="*/ 1799492 h 2728720"/>
              <a:gd name="connsiteX59" fmla="*/ 3985846 w 4484453"/>
              <a:gd name="connsiteY59" fmla="*/ 1805353 h 2728720"/>
              <a:gd name="connsiteX60" fmla="*/ 4032738 w 4484453"/>
              <a:gd name="connsiteY60" fmla="*/ 1822938 h 2728720"/>
              <a:gd name="connsiteX61" fmla="*/ 4073769 w 4484453"/>
              <a:gd name="connsiteY61" fmla="*/ 1828800 h 2728720"/>
              <a:gd name="connsiteX62" fmla="*/ 4114800 w 4484453"/>
              <a:gd name="connsiteY62" fmla="*/ 1846384 h 2728720"/>
              <a:gd name="connsiteX63" fmla="*/ 4138246 w 4484453"/>
              <a:gd name="connsiteY63" fmla="*/ 1852246 h 2728720"/>
              <a:gd name="connsiteX64" fmla="*/ 4185138 w 4484453"/>
              <a:gd name="connsiteY64" fmla="*/ 1875692 h 2728720"/>
              <a:gd name="connsiteX65" fmla="*/ 4290646 w 4484453"/>
              <a:gd name="connsiteY65" fmla="*/ 1887415 h 2728720"/>
              <a:gd name="connsiteX66" fmla="*/ 4360984 w 4484453"/>
              <a:gd name="connsiteY66" fmla="*/ 1951892 h 2728720"/>
              <a:gd name="connsiteX67" fmla="*/ 4378569 w 4484453"/>
              <a:gd name="connsiteY67" fmla="*/ 1969476 h 2728720"/>
              <a:gd name="connsiteX68" fmla="*/ 4396153 w 4484453"/>
              <a:gd name="connsiteY68" fmla="*/ 1998784 h 2728720"/>
              <a:gd name="connsiteX69" fmla="*/ 4431323 w 4484453"/>
              <a:gd name="connsiteY69" fmla="*/ 2028092 h 2728720"/>
              <a:gd name="connsiteX70" fmla="*/ 4454769 w 4484453"/>
              <a:gd name="connsiteY70" fmla="*/ 2063261 h 2728720"/>
              <a:gd name="connsiteX71" fmla="*/ 4466492 w 4484453"/>
              <a:gd name="connsiteY71" fmla="*/ 2080846 h 2728720"/>
              <a:gd name="connsiteX72" fmla="*/ 4472353 w 4484453"/>
              <a:gd name="connsiteY72" fmla="*/ 2104292 h 2728720"/>
              <a:gd name="connsiteX73" fmla="*/ 4484077 w 4484453"/>
              <a:gd name="connsiteY73" fmla="*/ 2145323 h 2728720"/>
              <a:gd name="connsiteX74" fmla="*/ 4478215 w 4484453"/>
              <a:gd name="connsiteY74" fmla="*/ 2350476 h 2728720"/>
              <a:gd name="connsiteX75" fmla="*/ 4443046 w 4484453"/>
              <a:gd name="connsiteY75" fmla="*/ 2403230 h 2728720"/>
              <a:gd name="connsiteX76" fmla="*/ 4413738 w 4484453"/>
              <a:gd name="connsiteY76" fmla="*/ 2444261 h 2728720"/>
              <a:gd name="connsiteX77" fmla="*/ 4396153 w 4484453"/>
              <a:gd name="connsiteY77" fmla="*/ 2473569 h 2728720"/>
              <a:gd name="connsiteX78" fmla="*/ 4337538 w 4484453"/>
              <a:gd name="connsiteY78" fmla="*/ 2538046 h 2728720"/>
              <a:gd name="connsiteX79" fmla="*/ 4319953 w 4484453"/>
              <a:gd name="connsiteY79" fmla="*/ 2543907 h 2728720"/>
              <a:gd name="connsiteX80" fmla="*/ 4308230 w 4484453"/>
              <a:gd name="connsiteY80" fmla="*/ 2567353 h 2728720"/>
              <a:gd name="connsiteX81" fmla="*/ 4290646 w 4484453"/>
              <a:gd name="connsiteY81" fmla="*/ 2584938 h 2728720"/>
              <a:gd name="connsiteX82" fmla="*/ 4214446 w 4484453"/>
              <a:gd name="connsiteY82" fmla="*/ 2608384 h 2728720"/>
              <a:gd name="connsiteX83" fmla="*/ 4196861 w 4484453"/>
              <a:gd name="connsiteY83" fmla="*/ 2631830 h 2728720"/>
              <a:gd name="connsiteX84" fmla="*/ 4138246 w 4484453"/>
              <a:gd name="connsiteY84" fmla="*/ 2649415 h 2728720"/>
              <a:gd name="connsiteX85" fmla="*/ 4103077 w 4484453"/>
              <a:gd name="connsiteY85" fmla="*/ 2667000 h 2728720"/>
              <a:gd name="connsiteX86" fmla="*/ 4073769 w 4484453"/>
              <a:gd name="connsiteY86" fmla="*/ 2672861 h 2728720"/>
              <a:gd name="connsiteX87" fmla="*/ 3974123 w 4484453"/>
              <a:gd name="connsiteY87" fmla="*/ 2690446 h 2728720"/>
              <a:gd name="connsiteX88" fmla="*/ 3768969 w 4484453"/>
              <a:gd name="connsiteY88" fmla="*/ 2702169 h 2728720"/>
              <a:gd name="connsiteX89" fmla="*/ 3112477 w 4484453"/>
              <a:gd name="connsiteY89" fmla="*/ 2690446 h 2728720"/>
              <a:gd name="connsiteX90" fmla="*/ 2983523 w 4484453"/>
              <a:gd name="connsiteY90" fmla="*/ 2655276 h 2728720"/>
              <a:gd name="connsiteX91" fmla="*/ 2936630 w 4484453"/>
              <a:gd name="connsiteY91" fmla="*/ 2631830 h 2728720"/>
              <a:gd name="connsiteX92" fmla="*/ 2878015 w 4484453"/>
              <a:gd name="connsiteY92" fmla="*/ 2625969 h 2728720"/>
              <a:gd name="connsiteX93" fmla="*/ 2825261 w 4484453"/>
              <a:gd name="connsiteY93" fmla="*/ 2602523 h 2728720"/>
              <a:gd name="connsiteX94" fmla="*/ 2790092 w 4484453"/>
              <a:gd name="connsiteY94" fmla="*/ 2579076 h 2728720"/>
              <a:gd name="connsiteX95" fmla="*/ 2754923 w 4484453"/>
              <a:gd name="connsiteY95" fmla="*/ 2573215 h 2728720"/>
              <a:gd name="connsiteX96" fmla="*/ 2731477 w 4484453"/>
              <a:gd name="connsiteY96" fmla="*/ 2561492 h 2728720"/>
              <a:gd name="connsiteX97" fmla="*/ 2702169 w 4484453"/>
              <a:gd name="connsiteY97" fmla="*/ 2538046 h 2728720"/>
              <a:gd name="connsiteX98" fmla="*/ 2555630 w 4484453"/>
              <a:gd name="connsiteY98" fmla="*/ 2467707 h 2728720"/>
              <a:gd name="connsiteX99" fmla="*/ 2508738 w 4484453"/>
              <a:gd name="connsiteY99" fmla="*/ 2432538 h 2728720"/>
              <a:gd name="connsiteX100" fmla="*/ 2479430 w 4484453"/>
              <a:gd name="connsiteY100" fmla="*/ 2420815 h 2728720"/>
              <a:gd name="connsiteX101" fmla="*/ 2444261 w 4484453"/>
              <a:gd name="connsiteY101" fmla="*/ 2397369 h 2728720"/>
              <a:gd name="connsiteX102" fmla="*/ 2432538 w 4484453"/>
              <a:gd name="connsiteY102" fmla="*/ 2379784 h 2728720"/>
              <a:gd name="connsiteX103" fmla="*/ 2391507 w 4484453"/>
              <a:gd name="connsiteY103" fmla="*/ 2362200 h 2728720"/>
              <a:gd name="connsiteX104" fmla="*/ 2373923 w 4484453"/>
              <a:gd name="connsiteY104" fmla="*/ 2350476 h 2728720"/>
              <a:gd name="connsiteX105" fmla="*/ 2362200 w 4484453"/>
              <a:gd name="connsiteY105" fmla="*/ 2327030 h 2728720"/>
              <a:gd name="connsiteX106" fmla="*/ 2344615 w 4484453"/>
              <a:gd name="connsiteY106" fmla="*/ 2315307 h 2728720"/>
              <a:gd name="connsiteX107" fmla="*/ 2268415 w 4484453"/>
              <a:gd name="connsiteY107" fmla="*/ 2256692 h 2728720"/>
              <a:gd name="connsiteX108" fmla="*/ 2221523 w 4484453"/>
              <a:gd name="connsiteY108" fmla="*/ 2215661 h 2728720"/>
              <a:gd name="connsiteX109" fmla="*/ 2174630 w 4484453"/>
              <a:gd name="connsiteY109" fmla="*/ 2186353 h 2728720"/>
              <a:gd name="connsiteX110" fmla="*/ 2151184 w 4484453"/>
              <a:gd name="connsiteY110" fmla="*/ 2162907 h 2728720"/>
              <a:gd name="connsiteX111" fmla="*/ 2086707 w 4484453"/>
              <a:gd name="connsiteY111" fmla="*/ 2121876 h 2728720"/>
              <a:gd name="connsiteX112" fmla="*/ 2063261 w 4484453"/>
              <a:gd name="connsiteY112" fmla="*/ 2104292 h 2728720"/>
              <a:gd name="connsiteX113" fmla="*/ 2045677 w 4484453"/>
              <a:gd name="connsiteY113" fmla="*/ 2092569 h 2728720"/>
              <a:gd name="connsiteX114" fmla="*/ 2016369 w 4484453"/>
              <a:gd name="connsiteY114" fmla="*/ 2069123 h 2728720"/>
              <a:gd name="connsiteX115" fmla="*/ 1992923 w 4484453"/>
              <a:gd name="connsiteY115" fmla="*/ 2057400 h 2728720"/>
              <a:gd name="connsiteX116" fmla="*/ 1963615 w 4484453"/>
              <a:gd name="connsiteY116" fmla="*/ 2033953 h 2728720"/>
              <a:gd name="connsiteX117" fmla="*/ 1910861 w 4484453"/>
              <a:gd name="connsiteY117" fmla="*/ 2010507 h 2728720"/>
              <a:gd name="connsiteX118" fmla="*/ 1893277 w 4484453"/>
              <a:gd name="connsiteY118" fmla="*/ 1998784 h 2728720"/>
              <a:gd name="connsiteX119" fmla="*/ 1858107 w 4484453"/>
              <a:gd name="connsiteY119" fmla="*/ 1987061 h 2728720"/>
              <a:gd name="connsiteX120" fmla="*/ 1805353 w 4484453"/>
              <a:gd name="connsiteY120" fmla="*/ 1951892 h 2728720"/>
              <a:gd name="connsiteX121" fmla="*/ 1776046 w 4484453"/>
              <a:gd name="connsiteY121" fmla="*/ 1928446 h 2728720"/>
              <a:gd name="connsiteX122" fmla="*/ 1746738 w 4484453"/>
              <a:gd name="connsiteY122" fmla="*/ 1916723 h 2728720"/>
              <a:gd name="connsiteX123" fmla="*/ 1676400 w 4484453"/>
              <a:gd name="connsiteY123" fmla="*/ 1875692 h 2728720"/>
              <a:gd name="connsiteX124" fmla="*/ 1623646 w 4484453"/>
              <a:gd name="connsiteY124" fmla="*/ 1858107 h 2728720"/>
              <a:gd name="connsiteX125" fmla="*/ 1559169 w 4484453"/>
              <a:gd name="connsiteY125" fmla="*/ 1828800 h 2728720"/>
              <a:gd name="connsiteX126" fmla="*/ 1482969 w 4484453"/>
              <a:gd name="connsiteY126" fmla="*/ 1793630 h 2728720"/>
              <a:gd name="connsiteX127" fmla="*/ 1465384 w 4484453"/>
              <a:gd name="connsiteY127" fmla="*/ 1781907 h 2728720"/>
              <a:gd name="connsiteX128" fmla="*/ 1412630 w 4484453"/>
              <a:gd name="connsiteY128" fmla="*/ 1770184 h 2728720"/>
              <a:gd name="connsiteX129" fmla="*/ 1389184 w 4484453"/>
              <a:gd name="connsiteY129" fmla="*/ 1764323 h 2728720"/>
              <a:gd name="connsiteX130" fmla="*/ 1324707 w 4484453"/>
              <a:gd name="connsiteY130" fmla="*/ 1723292 h 2728720"/>
              <a:gd name="connsiteX131" fmla="*/ 1260230 w 4484453"/>
              <a:gd name="connsiteY131" fmla="*/ 1693984 h 2728720"/>
              <a:gd name="connsiteX132" fmla="*/ 1230923 w 4484453"/>
              <a:gd name="connsiteY132" fmla="*/ 1676400 h 2728720"/>
              <a:gd name="connsiteX133" fmla="*/ 1189892 w 4484453"/>
              <a:gd name="connsiteY133" fmla="*/ 1658815 h 2728720"/>
              <a:gd name="connsiteX134" fmla="*/ 1154723 w 4484453"/>
              <a:gd name="connsiteY134" fmla="*/ 1635369 h 2728720"/>
              <a:gd name="connsiteX135" fmla="*/ 1072661 w 4484453"/>
              <a:gd name="connsiteY135" fmla="*/ 1600200 h 2728720"/>
              <a:gd name="connsiteX136" fmla="*/ 1019907 w 4484453"/>
              <a:gd name="connsiteY136" fmla="*/ 1570892 h 2728720"/>
              <a:gd name="connsiteX137" fmla="*/ 949569 w 4484453"/>
              <a:gd name="connsiteY137" fmla="*/ 1535723 h 2728720"/>
              <a:gd name="connsiteX138" fmla="*/ 890953 w 4484453"/>
              <a:gd name="connsiteY138" fmla="*/ 1494692 h 2728720"/>
              <a:gd name="connsiteX139" fmla="*/ 867507 w 4484453"/>
              <a:gd name="connsiteY139" fmla="*/ 1488830 h 2728720"/>
              <a:gd name="connsiteX140" fmla="*/ 814753 w 4484453"/>
              <a:gd name="connsiteY140" fmla="*/ 1436076 h 2728720"/>
              <a:gd name="connsiteX141" fmla="*/ 791307 w 4484453"/>
              <a:gd name="connsiteY141" fmla="*/ 1424353 h 2728720"/>
              <a:gd name="connsiteX142" fmla="*/ 732692 w 4484453"/>
              <a:gd name="connsiteY142" fmla="*/ 1395046 h 2728720"/>
              <a:gd name="connsiteX143" fmla="*/ 662353 w 4484453"/>
              <a:gd name="connsiteY143" fmla="*/ 1348153 h 2728720"/>
              <a:gd name="connsiteX144" fmla="*/ 568569 w 4484453"/>
              <a:gd name="connsiteY144" fmla="*/ 1277815 h 2728720"/>
              <a:gd name="connsiteX145" fmla="*/ 515815 w 4484453"/>
              <a:gd name="connsiteY145" fmla="*/ 1248507 h 2728720"/>
              <a:gd name="connsiteX146" fmla="*/ 498230 w 4484453"/>
              <a:gd name="connsiteY146" fmla="*/ 1230923 h 2728720"/>
              <a:gd name="connsiteX147" fmla="*/ 457200 w 4484453"/>
              <a:gd name="connsiteY147" fmla="*/ 1195753 h 2728720"/>
              <a:gd name="connsiteX148" fmla="*/ 404446 w 4484453"/>
              <a:gd name="connsiteY148" fmla="*/ 1160584 h 2728720"/>
              <a:gd name="connsiteX149" fmla="*/ 375138 w 4484453"/>
              <a:gd name="connsiteY149" fmla="*/ 1143000 h 2728720"/>
              <a:gd name="connsiteX150" fmla="*/ 357553 w 4484453"/>
              <a:gd name="connsiteY150" fmla="*/ 1125415 h 2728720"/>
              <a:gd name="connsiteX151" fmla="*/ 298938 w 4484453"/>
              <a:gd name="connsiteY151" fmla="*/ 1090246 h 2728720"/>
              <a:gd name="connsiteX152" fmla="*/ 281353 w 4484453"/>
              <a:gd name="connsiteY152" fmla="*/ 1066800 h 2728720"/>
              <a:gd name="connsiteX153" fmla="*/ 222738 w 4484453"/>
              <a:gd name="connsiteY153" fmla="*/ 1025769 h 2728720"/>
              <a:gd name="connsiteX154" fmla="*/ 216877 w 4484453"/>
              <a:gd name="connsiteY154" fmla="*/ 1002323 h 2728720"/>
              <a:gd name="connsiteX155" fmla="*/ 181707 w 4484453"/>
              <a:gd name="connsiteY155" fmla="*/ 973015 h 2728720"/>
              <a:gd name="connsiteX156" fmla="*/ 128953 w 4484453"/>
              <a:gd name="connsiteY156" fmla="*/ 920261 h 2728720"/>
              <a:gd name="connsiteX157" fmla="*/ 105507 w 4484453"/>
              <a:gd name="connsiteY157" fmla="*/ 885092 h 2728720"/>
              <a:gd name="connsiteX158" fmla="*/ 76200 w 4484453"/>
              <a:gd name="connsiteY158" fmla="*/ 838200 h 2728720"/>
              <a:gd name="connsiteX159" fmla="*/ 70338 w 4484453"/>
              <a:gd name="connsiteY159" fmla="*/ 814753 h 2728720"/>
              <a:gd name="connsiteX160" fmla="*/ 52753 w 4484453"/>
              <a:gd name="connsiteY160" fmla="*/ 785446 h 2728720"/>
              <a:gd name="connsiteX161" fmla="*/ 46892 w 4484453"/>
              <a:gd name="connsiteY161" fmla="*/ 738553 h 2728720"/>
              <a:gd name="connsiteX162" fmla="*/ 35169 w 4484453"/>
              <a:gd name="connsiteY162" fmla="*/ 703384 h 2728720"/>
              <a:gd name="connsiteX163" fmla="*/ 29307 w 4484453"/>
              <a:gd name="connsiteY163" fmla="*/ 662353 h 2728720"/>
              <a:gd name="connsiteX164" fmla="*/ 17584 w 4484453"/>
              <a:gd name="connsiteY164" fmla="*/ 644769 h 2728720"/>
              <a:gd name="connsiteX165" fmla="*/ 11723 w 4484453"/>
              <a:gd name="connsiteY165" fmla="*/ 592015 h 2728720"/>
              <a:gd name="connsiteX166" fmla="*/ 5861 w 4484453"/>
              <a:gd name="connsiteY166" fmla="*/ 562707 h 2728720"/>
              <a:gd name="connsiteX167" fmla="*/ 0 w 4484453"/>
              <a:gd name="connsiteY167" fmla="*/ 527538 h 2728720"/>
              <a:gd name="connsiteX168" fmla="*/ 11723 w 4484453"/>
              <a:gd name="connsiteY168" fmla="*/ 287215 h 2728720"/>
              <a:gd name="connsiteX169" fmla="*/ 23446 w 4484453"/>
              <a:gd name="connsiteY169" fmla="*/ 240323 h 2728720"/>
              <a:gd name="connsiteX170" fmla="*/ 46892 w 4484453"/>
              <a:gd name="connsiteY170" fmla="*/ 199292 h 2728720"/>
              <a:gd name="connsiteX171" fmla="*/ 58615 w 4484453"/>
              <a:gd name="connsiteY171" fmla="*/ 181707 h 2728720"/>
              <a:gd name="connsiteX172" fmla="*/ 76200 w 4484453"/>
              <a:gd name="connsiteY172" fmla="*/ 123092 h 2728720"/>
              <a:gd name="connsiteX173" fmla="*/ 87923 w 4484453"/>
              <a:gd name="connsiteY173" fmla="*/ 105507 h 2728720"/>
              <a:gd name="connsiteX174" fmla="*/ 111369 w 4484453"/>
              <a:gd name="connsiteY174" fmla="*/ 76200 h 2728720"/>
              <a:gd name="connsiteX175" fmla="*/ 128953 w 4484453"/>
              <a:gd name="connsiteY175" fmla="*/ 52753 h 2728720"/>
              <a:gd name="connsiteX176" fmla="*/ 158261 w 4484453"/>
              <a:gd name="connsiteY176" fmla="*/ 23446 h 2728720"/>
              <a:gd name="connsiteX177" fmla="*/ 187569 w 4484453"/>
              <a:gd name="connsiteY177" fmla="*/ 17584 h 2728720"/>
              <a:gd name="connsiteX178" fmla="*/ 257907 w 4484453"/>
              <a:gd name="connsiteY178" fmla="*/ 0 h 272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4484453" h="2728720">
                <a:moveTo>
                  <a:pt x="257907" y="0"/>
                </a:moveTo>
                <a:lnTo>
                  <a:pt x="257907" y="0"/>
                </a:lnTo>
                <a:cubicBezTo>
                  <a:pt x="363415" y="5861"/>
                  <a:pt x="469522" y="4911"/>
                  <a:pt x="574430" y="17584"/>
                </a:cubicBezTo>
                <a:cubicBezTo>
                  <a:pt x="760989" y="40121"/>
                  <a:pt x="944813" y="82199"/>
                  <a:pt x="1131277" y="105507"/>
                </a:cubicBezTo>
                <a:lnTo>
                  <a:pt x="1225061" y="117230"/>
                </a:lnTo>
                <a:cubicBezTo>
                  <a:pt x="1234536" y="123546"/>
                  <a:pt x="1255324" y="135744"/>
                  <a:pt x="1260230" y="146538"/>
                </a:cubicBezTo>
                <a:cubicBezTo>
                  <a:pt x="1266897" y="161206"/>
                  <a:pt x="1268045" y="177799"/>
                  <a:pt x="1271953" y="193430"/>
                </a:cubicBezTo>
                <a:cubicBezTo>
                  <a:pt x="1273662" y="200265"/>
                  <a:pt x="1279769" y="205153"/>
                  <a:pt x="1283677" y="211015"/>
                </a:cubicBezTo>
                <a:cubicBezTo>
                  <a:pt x="1285631" y="228600"/>
                  <a:pt x="1286068" y="246420"/>
                  <a:pt x="1289538" y="263769"/>
                </a:cubicBezTo>
                <a:cubicBezTo>
                  <a:pt x="1294827" y="290216"/>
                  <a:pt x="1306955" y="310326"/>
                  <a:pt x="1318846" y="334107"/>
                </a:cubicBezTo>
                <a:cubicBezTo>
                  <a:pt x="1337510" y="502096"/>
                  <a:pt x="1319662" y="329456"/>
                  <a:pt x="1336430" y="715107"/>
                </a:cubicBezTo>
                <a:cubicBezTo>
                  <a:pt x="1340044" y="798236"/>
                  <a:pt x="1334236" y="772511"/>
                  <a:pt x="1359877" y="832338"/>
                </a:cubicBezTo>
                <a:cubicBezTo>
                  <a:pt x="1379314" y="929531"/>
                  <a:pt x="1351589" y="810241"/>
                  <a:pt x="1377461" y="879230"/>
                </a:cubicBezTo>
                <a:cubicBezTo>
                  <a:pt x="1380959" y="888558"/>
                  <a:pt x="1380702" y="898926"/>
                  <a:pt x="1383323" y="908538"/>
                </a:cubicBezTo>
                <a:cubicBezTo>
                  <a:pt x="1386574" y="920460"/>
                  <a:pt x="1391495" y="931871"/>
                  <a:pt x="1395046" y="943707"/>
                </a:cubicBezTo>
                <a:cubicBezTo>
                  <a:pt x="1397361" y="951423"/>
                  <a:pt x="1398694" y="959407"/>
                  <a:pt x="1400907" y="967153"/>
                </a:cubicBezTo>
                <a:cubicBezTo>
                  <a:pt x="1409136" y="995954"/>
                  <a:pt x="1406110" y="976900"/>
                  <a:pt x="1418492" y="1014046"/>
                </a:cubicBezTo>
                <a:cubicBezTo>
                  <a:pt x="1421039" y="1021688"/>
                  <a:pt x="1422233" y="1029720"/>
                  <a:pt x="1424353" y="1037492"/>
                </a:cubicBezTo>
                <a:cubicBezTo>
                  <a:pt x="1428096" y="1051215"/>
                  <a:pt x="1432169" y="1064846"/>
                  <a:pt x="1436077" y="1078523"/>
                </a:cubicBezTo>
                <a:cubicBezTo>
                  <a:pt x="1438031" y="1094154"/>
                  <a:pt x="1436555" y="1110611"/>
                  <a:pt x="1441938" y="1125415"/>
                </a:cubicBezTo>
                <a:cubicBezTo>
                  <a:pt x="1444771" y="1133206"/>
                  <a:pt x="1454925" y="1136103"/>
                  <a:pt x="1459523" y="1143000"/>
                </a:cubicBezTo>
                <a:cubicBezTo>
                  <a:pt x="1462950" y="1148141"/>
                  <a:pt x="1462621" y="1155058"/>
                  <a:pt x="1465384" y="1160584"/>
                </a:cubicBezTo>
                <a:cubicBezTo>
                  <a:pt x="1468534" y="1166885"/>
                  <a:pt x="1473199" y="1172307"/>
                  <a:pt x="1477107" y="1178169"/>
                </a:cubicBezTo>
                <a:cubicBezTo>
                  <a:pt x="1490489" y="1231694"/>
                  <a:pt x="1472303" y="1166160"/>
                  <a:pt x="1500553" y="1236784"/>
                </a:cubicBezTo>
                <a:cubicBezTo>
                  <a:pt x="1503545" y="1244264"/>
                  <a:pt x="1503242" y="1252825"/>
                  <a:pt x="1506415" y="1260230"/>
                </a:cubicBezTo>
                <a:cubicBezTo>
                  <a:pt x="1509190" y="1266705"/>
                  <a:pt x="1515277" y="1271377"/>
                  <a:pt x="1518138" y="1277815"/>
                </a:cubicBezTo>
                <a:cubicBezTo>
                  <a:pt x="1523157" y="1289107"/>
                  <a:pt x="1524335" y="1301931"/>
                  <a:pt x="1529861" y="1312984"/>
                </a:cubicBezTo>
                <a:cubicBezTo>
                  <a:pt x="1533769" y="1320799"/>
                  <a:pt x="1538035" y="1328445"/>
                  <a:pt x="1541584" y="1336430"/>
                </a:cubicBezTo>
                <a:cubicBezTo>
                  <a:pt x="1545857" y="1346045"/>
                  <a:pt x="1548602" y="1356327"/>
                  <a:pt x="1553307" y="1365738"/>
                </a:cubicBezTo>
                <a:cubicBezTo>
                  <a:pt x="1582748" y="1424622"/>
                  <a:pt x="1545914" y="1334815"/>
                  <a:pt x="1576753" y="1406769"/>
                </a:cubicBezTo>
                <a:cubicBezTo>
                  <a:pt x="1579187" y="1412448"/>
                  <a:pt x="1580181" y="1418674"/>
                  <a:pt x="1582615" y="1424353"/>
                </a:cubicBezTo>
                <a:cubicBezTo>
                  <a:pt x="1586057" y="1432385"/>
                  <a:pt x="1590896" y="1439768"/>
                  <a:pt x="1594338" y="1447800"/>
                </a:cubicBezTo>
                <a:cubicBezTo>
                  <a:pt x="1606356" y="1475842"/>
                  <a:pt x="1592313" y="1460731"/>
                  <a:pt x="1617784" y="1494692"/>
                </a:cubicBezTo>
                <a:cubicBezTo>
                  <a:pt x="1622758" y="1501324"/>
                  <a:pt x="1629507" y="1506415"/>
                  <a:pt x="1635369" y="1512276"/>
                </a:cubicBezTo>
                <a:cubicBezTo>
                  <a:pt x="1660819" y="1563177"/>
                  <a:pt x="1631408" y="1510534"/>
                  <a:pt x="1664677" y="1553307"/>
                </a:cubicBezTo>
                <a:cubicBezTo>
                  <a:pt x="1673327" y="1564428"/>
                  <a:pt x="1688123" y="1588476"/>
                  <a:pt x="1688123" y="1588476"/>
                </a:cubicBezTo>
                <a:cubicBezTo>
                  <a:pt x="1690077" y="1596292"/>
                  <a:pt x="1688951" y="1605632"/>
                  <a:pt x="1693984" y="1611923"/>
                </a:cubicBezTo>
                <a:cubicBezTo>
                  <a:pt x="1697844" y="1616748"/>
                  <a:pt x="1706428" y="1614357"/>
                  <a:pt x="1711569" y="1617784"/>
                </a:cubicBezTo>
                <a:cubicBezTo>
                  <a:pt x="1755476" y="1647055"/>
                  <a:pt x="1704925" y="1627294"/>
                  <a:pt x="1746738" y="1641230"/>
                </a:cubicBezTo>
                <a:cubicBezTo>
                  <a:pt x="1754553" y="1649045"/>
                  <a:pt x="1761553" y="1657771"/>
                  <a:pt x="1770184" y="1664676"/>
                </a:cubicBezTo>
                <a:cubicBezTo>
                  <a:pt x="1770199" y="1664688"/>
                  <a:pt x="1814138" y="1693979"/>
                  <a:pt x="1822938" y="1699846"/>
                </a:cubicBezTo>
                <a:cubicBezTo>
                  <a:pt x="1844591" y="1714281"/>
                  <a:pt x="1854618" y="1721548"/>
                  <a:pt x="1881553" y="1735015"/>
                </a:cubicBezTo>
                <a:cubicBezTo>
                  <a:pt x="1887079" y="1737778"/>
                  <a:pt x="1893353" y="1738707"/>
                  <a:pt x="1899138" y="1740876"/>
                </a:cubicBezTo>
                <a:cubicBezTo>
                  <a:pt x="1943289" y="1757433"/>
                  <a:pt x="1912601" y="1748639"/>
                  <a:pt x="1951892" y="1758461"/>
                </a:cubicBezTo>
                <a:cubicBezTo>
                  <a:pt x="1963615" y="1766276"/>
                  <a:pt x="1974294" y="1775949"/>
                  <a:pt x="1987061" y="1781907"/>
                </a:cubicBezTo>
                <a:cubicBezTo>
                  <a:pt x="2034306" y="1803955"/>
                  <a:pt x="2051606" y="1800564"/>
                  <a:pt x="2104292" y="1805353"/>
                </a:cubicBezTo>
                <a:cubicBezTo>
                  <a:pt x="2112107" y="1813169"/>
                  <a:pt x="2118035" y="1823507"/>
                  <a:pt x="2127738" y="1828800"/>
                </a:cubicBezTo>
                <a:cubicBezTo>
                  <a:pt x="2133456" y="1831919"/>
                  <a:pt x="2212515" y="1851832"/>
                  <a:pt x="2215661" y="1852246"/>
                </a:cubicBezTo>
                <a:cubicBezTo>
                  <a:pt x="2274065" y="1859931"/>
                  <a:pt x="2391507" y="1869830"/>
                  <a:pt x="2391507" y="1869830"/>
                </a:cubicBezTo>
                <a:lnTo>
                  <a:pt x="3217984" y="1863969"/>
                </a:lnTo>
                <a:cubicBezTo>
                  <a:pt x="3247354" y="1863592"/>
                  <a:pt x="3276714" y="1861351"/>
                  <a:pt x="3305907" y="1858107"/>
                </a:cubicBezTo>
                <a:cubicBezTo>
                  <a:pt x="3312048" y="1857425"/>
                  <a:pt x="3317707" y="1854415"/>
                  <a:pt x="3323492" y="1852246"/>
                </a:cubicBezTo>
                <a:cubicBezTo>
                  <a:pt x="3333344" y="1848552"/>
                  <a:pt x="3342464" y="1842492"/>
                  <a:pt x="3352800" y="1840523"/>
                </a:cubicBezTo>
                <a:cubicBezTo>
                  <a:pt x="3383748" y="1834628"/>
                  <a:pt x="3415420" y="1833417"/>
                  <a:pt x="3446584" y="1828800"/>
                </a:cubicBezTo>
                <a:cubicBezTo>
                  <a:pt x="3608104" y="1804870"/>
                  <a:pt x="3404578" y="1830988"/>
                  <a:pt x="3587261" y="1799492"/>
                </a:cubicBezTo>
                <a:cubicBezTo>
                  <a:pt x="3618308" y="1794139"/>
                  <a:pt x="3649806" y="1791844"/>
                  <a:pt x="3681046" y="1787769"/>
                </a:cubicBezTo>
                <a:cubicBezTo>
                  <a:pt x="3763059" y="1777071"/>
                  <a:pt x="3677674" y="1785943"/>
                  <a:pt x="3786553" y="1776046"/>
                </a:cubicBezTo>
                <a:cubicBezTo>
                  <a:pt x="3825630" y="1778000"/>
                  <a:pt x="3865001" y="1776736"/>
                  <a:pt x="3903784" y="1781907"/>
                </a:cubicBezTo>
                <a:cubicBezTo>
                  <a:pt x="3924004" y="1784603"/>
                  <a:pt x="3942786" y="1793888"/>
                  <a:pt x="3962400" y="1799492"/>
                </a:cubicBezTo>
                <a:cubicBezTo>
                  <a:pt x="3970146" y="1801705"/>
                  <a:pt x="3978204" y="1802806"/>
                  <a:pt x="3985846" y="1805353"/>
                </a:cubicBezTo>
                <a:cubicBezTo>
                  <a:pt x="4001683" y="1810632"/>
                  <a:pt x="4016608" y="1818637"/>
                  <a:pt x="4032738" y="1822938"/>
                </a:cubicBezTo>
                <a:cubicBezTo>
                  <a:pt x="4046087" y="1826498"/>
                  <a:pt x="4060092" y="1826846"/>
                  <a:pt x="4073769" y="1828800"/>
                </a:cubicBezTo>
                <a:cubicBezTo>
                  <a:pt x="4087446" y="1834661"/>
                  <a:pt x="4100816" y="1841299"/>
                  <a:pt x="4114800" y="1846384"/>
                </a:cubicBezTo>
                <a:cubicBezTo>
                  <a:pt x="4122371" y="1849137"/>
                  <a:pt x="4130810" y="1849148"/>
                  <a:pt x="4138246" y="1852246"/>
                </a:cubicBezTo>
                <a:cubicBezTo>
                  <a:pt x="4154377" y="1858967"/>
                  <a:pt x="4168110" y="1871762"/>
                  <a:pt x="4185138" y="1875692"/>
                </a:cubicBezTo>
                <a:cubicBezTo>
                  <a:pt x="4219618" y="1883649"/>
                  <a:pt x="4255477" y="1883507"/>
                  <a:pt x="4290646" y="1887415"/>
                </a:cubicBezTo>
                <a:cubicBezTo>
                  <a:pt x="4331777" y="1918264"/>
                  <a:pt x="4307181" y="1898090"/>
                  <a:pt x="4360984" y="1951892"/>
                </a:cubicBezTo>
                <a:cubicBezTo>
                  <a:pt x="4366846" y="1957753"/>
                  <a:pt x="4374304" y="1962368"/>
                  <a:pt x="4378569" y="1969476"/>
                </a:cubicBezTo>
                <a:cubicBezTo>
                  <a:pt x="4384430" y="1979245"/>
                  <a:pt x="4388532" y="1990316"/>
                  <a:pt x="4396153" y="1998784"/>
                </a:cubicBezTo>
                <a:cubicBezTo>
                  <a:pt x="4406362" y="2010127"/>
                  <a:pt x="4421058" y="2016800"/>
                  <a:pt x="4431323" y="2028092"/>
                </a:cubicBezTo>
                <a:cubicBezTo>
                  <a:pt x="4440801" y="2038517"/>
                  <a:pt x="4446954" y="2051538"/>
                  <a:pt x="4454769" y="2063261"/>
                </a:cubicBezTo>
                <a:lnTo>
                  <a:pt x="4466492" y="2080846"/>
                </a:lnTo>
                <a:cubicBezTo>
                  <a:pt x="4468446" y="2088661"/>
                  <a:pt x="4470140" y="2096546"/>
                  <a:pt x="4472353" y="2104292"/>
                </a:cubicBezTo>
                <a:cubicBezTo>
                  <a:pt x="4489180" y="2163185"/>
                  <a:pt x="4465741" y="2071983"/>
                  <a:pt x="4484077" y="2145323"/>
                </a:cubicBezTo>
                <a:cubicBezTo>
                  <a:pt x="4482123" y="2213707"/>
                  <a:pt x="4488964" y="2282913"/>
                  <a:pt x="4478215" y="2350476"/>
                </a:cubicBezTo>
                <a:cubicBezTo>
                  <a:pt x="4474894" y="2371348"/>
                  <a:pt x="4455019" y="2385815"/>
                  <a:pt x="4443046" y="2403230"/>
                </a:cubicBezTo>
                <a:cubicBezTo>
                  <a:pt x="4433524" y="2417080"/>
                  <a:pt x="4422386" y="2429849"/>
                  <a:pt x="4413738" y="2444261"/>
                </a:cubicBezTo>
                <a:cubicBezTo>
                  <a:pt x="4407876" y="2454030"/>
                  <a:pt x="4402473" y="2464089"/>
                  <a:pt x="4396153" y="2473569"/>
                </a:cubicBezTo>
                <a:cubicBezTo>
                  <a:pt x="4380830" y="2496553"/>
                  <a:pt x="4358022" y="2521659"/>
                  <a:pt x="4337538" y="2538046"/>
                </a:cubicBezTo>
                <a:cubicBezTo>
                  <a:pt x="4332713" y="2541906"/>
                  <a:pt x="4325815" y="2541953"/>
                  <a:pt x="4319953" y="2543907"/>
                </a:cubicBezTo>
                <a:cubicBezTo>
                  <a:pt x="4316045" y="2551722"/>
                  <a:pt x="4313309" y="2560243"/>
                  <a:pt x="4308230" y="2567353"/>
                </a:cubicBezTo>
                <a:cubicBezTo>
                  <a:pt x="4303412" y="2574098"/>
                  <a:pt x="4297923" y="2580969"/>
                  <a:pt x="4290646" y="2584938"/>
                </a:cubicBezTo>
                <a:cubicBezTo>
                  <a:pt x="4262165" y="2600473"/>
                  <a:pt x="4243568" y="2602560"/>
                  <a:pt x="4214446" y="2608384"/>
                </a:cubicBezTo>
                <a:cubicBezTo>
                  <a:pt x="4208584" y="2616199"/>
                  <a:pt x="4204278" y="2625472"/>
                  <a:pt x="4196861" y="2631830"/>
                </a:cubicBezTo>
                <a:cubicBezTo>
                  <a:pt x="4180411" y="2645930"/>
                  <a:pt x="4158060" y="2646112"/>
                  <a:pt x="4138246" y="2649415"/>
                </a:cubicBezTo>
                <a:cubicBezTo>
                  <a:pt x="4126523" y="2655277"/>
                  <a:pt x="4115395" y="2662521"/>
                  <a:pt x="4103077" y="2667000"/>
                </a:cubicBezTo>
                <a:cubicBezTo>
                  <a:pt x="4093714" y="2670405"/>
                  <a:pt x="4083571" y="2671079"/>
                  <a:pt x="4073769" y="2672861"/>
                </a:cubicBezTo>
                <a:cubicBezTo>
                  <a:pt x="4040584" y="2678895"/>
                  <a:pt x="4007459" y="2685317"/>
                  <a:pt x="3974123" y="2690446"/>
                </a:cubicBezTo>
                <a:cubicBezTo>
                  <a:pt x="3909104" y="2700449"/>
                  <a:pt x="3829109" y="2699856"/>
                  <a:pt x="3768969" y="2702169"/>
                </a:cubicBezTo>
                <a:cubicBezTo>
                  <a:pt x="3539274" y="2748103"/>
                  <a:pt x="3651051" y="2728021"/>
                  <a:pt x="3112477" y="2690446"/>
                </a:cubicBezTo>
                <a:cubicBezTo>
                  <a:pt x="3068030" y="2687345"/>
                  <a:pt x="3025791" y="2669365"/>
                  <a:pt x="2983523" y="2655276"/>
                </a:cubicBezTo>
                <a:cubicBezTo>
                  <a:pt x="2966944" y="2649750"/>
                  <a:pt x="2954019" y="2633569"/>
                  <a:pt x="2936630" y="2631830"/>
                </a:cubicBezTo>
                <a:lnTo>
                  <a:pt x="2878015" y="2625969"/>
                </a:lnTo>
                <a:cubicBezTo>
                  <a:pt x="2860378" y="2618914"/>
                  <a:pt x="2841689" y="2612380"/>
                  <a:pt x="2825261" y="2602523"/>
                </a:cubicBezTo>
                <a:cubicBezTo>
                  <a:pt x="2813179" y="2595274"/>
                  <a:pt x="2803990" y="2581392"/>
                  <a:pt x="2790092" y="2579076"/>
                </a:cubicBezTo>
                <a:lnTo>
                  <a:pt x="2754923" y="2573215"/>
                </a:lnTo>
                <a:cubicBezTo>
                  <a:pt x="2747108" y="2569307"/>
                  <a:pt x="2738747" y="2566339"/>
                  <a:pt x="2731477" y="2561492"/>
                </a:cubicBezTo>
                <a:cubicBezTo>
                  <a:pt x="2721067" y="2554552"/>
                  <a:pt x="2713073" y="2544180"/>
                  <a:pt x="2702169" y="2538046"/>
                </a:cubicBezTo>
                <a:cubicBezTo>
                  <a:pt x="2662898" y="2515956"/>
                  <a:pt x="2590089" y="2493552"/>
                  <a:pt x="2555630" y="2467707"/>
                </a:cubicBezTo>
                <a:cubicBezTo>
                  <a:pt x="2539999" y="2455984"/>
                  <a:pt x="2525378" y="2442778"/>
                  <a:pt x="2508738" y="2432538"/>
                </a:cubicBezTo>
                <a:cubicBezTo>
                  <a:pt x="2499777" y="2427024"/>
                  <a:pt x="2488667" y="2425853"/>
                  <a:pt x="2479430" y="2420815"/>
                </a:cubicBezTo>
                <a:cubicBezTo>
                  <a:pt x="2467061" y="2414068"/>
                  <a:pt x="2455984" y="2405184"/>
                  <a:pt x="2444261" y="2397369"/>
                </a:cubicBezTo>
                <a:cubicBezTo>
                  <a:pt x="2440353" y="2391507"/>
                  <a:pt x="2438400" y="2383692"/>
                  <a:pt x="2432538" y="2379784"/>
                </a:cubicBezTo>
                <a:cubicBezTo>
                  <a:pt x="2420157" y="2371530"/>
                  <a:pt x="2404816" y="2368855"/>
                  <a:pt x="2391507" y="2362200"/>
                </a:cubicBezTo>
                <a:cubicBezTo>
                  <a:pt x="2385206" y="2359049"/>
                  <a:pt x="2379784" y="2354384"/>
                  <a:pt x="2373923" y="2350476"/>
                </a:cubicBezTo>
                <a:cubicBezTo>
                  <a:pt x="2370015" y="2342661"/>
                  <a:pt x="2367794" y="2333743"/>
                  <a:pt x="2362200" y="2327030"/>
                </a:cubicBezTo>
                <a:cubicBezTo>
                  <a:pt x="2357690" y="2321618"/>
                  <a:pt x="2350251" y="2319534"/>
                  <a:pt x="2344615" y="2315307"/>
                </a:cubicBezTo>
                <a:cubicBezTo>
                  <a:pt x="2318979" y="2296080"/>
                  <a:pt x="2293322" y="2276855"/>
                  <a:pt x="2268415" y="2256692"/>
                </a:cubicBezTo>
                <a:cubicBezTo>
                  <a:pt x="2252272" y="2243624"/>
                  <a:pt x="2238139" y="2228123"/>
                  <a:pt x="2221523" y="2215661"/>
                </a:cubicBezTo>
                <a:cubicBezTo>
                  <a:pt x="2206777" y="2204601"/>
                  <a:pt x="2189376" y="2197413"/>
                  <a:pt x="2174630" y="2186353"/>
                </a:cubicBezTo>
                <a:cubicBezTo>
                  <a:pt x="2165788" y="2179721"/>
                  <a:pt x="2159815" y="2169811"/>
                  <a:pt x="2151184" y="2162907"/>
                </a:cubicBezTo>
                <a:cubicBezTo>
                  <a:pt x="2072087" y="2099629"/>
                  <a:pt x="2155953" y="2173809"/>
                  <a:pt x="2086707" y="2121876"/>
                </a:cubicBezTo>
                <a:cubicBezTo>
                  <a:pt x="2078892" y="2116015"/>
                  <a:pt x="2071210" y="2109970"/>
                  <a:pt x="2063261" y="2104292"/>
                </a:cubicBezTo>
                <a:cubicBezTo>
                  <a:pt x="2057529" y="2100197"/>
                  <a:pt x="2051178" y="2096970"/>
                  <a:pt x="2045677" y="2092569"/>
                </a:cubicBezTo>
                <a:cubicBezTo>
                  <a:pt x="2021611" y="2073316"/>
                  <a:pt x="2047934" y="2087160"/>
                  <a:pt x="2016369" y="2069123"/>
                </a:cubicBezTo>
                <a:cubicBezTo>
                  <a:pt x="2008782" y="2064788"/>
                  <a:pt x="2000193" y="2062247"/>
                  <a:pt x="1992923" y="2057400"/>
                </a:cubicBezTo>
                <a:cubicBezTo>
                  <a:pt x="1982513" y="2050460"/>
                  <a:pt x="1974478" y="2040160"/>
                  <a:pt x="1963615" y="2033953"/>
                </a:cubicBezTo>
                <a:cubicBezTo>
                  <a:pt x="1946907" y="2024406"/>
                  <a:pt x="1928073" y="2019113"/>
                  <a:pt x="1910861" y="2010507"/>
                </a:cubicBezTo>
                <a:cubicBezTo>
                  <a:pt x="1904560" y="2007357"/>
                  <a:pt x="1899714" y="2001645"/>
                  <a:pt x="1893277" y="1998784"/>
                </a:cubicBezTo>
                <a:cubicBezTo>
                  <a:pt x="1881985" y="1993765"/>
                  <a:pt x="1868389" y="1993916"/>
                  <a:pt x="1858107" y="1987061"/>
                </a:cubicBezTo>
                <a:cubicBezTo>
                  <a:pt x="1840522" y="1975338"/>
                  <a:pt x="1821856" y="1965094"/>
                  <a:pt x="1805353" y="1951892"/>
                </a:cubicBezTo>
                <a:cubicBezTo>
                  <a:pt x="1795584" y="1944077"/>
                  <a:pt x="1786774" y="1934883"/>
                  <a:pt x="1776046" y="1928446"/>
                </a:cubicBezTo>
                <a:cubicBezTo>
                  <a:pt x="1767024" y="1923033"/>
                  <a:pt x="1756037" y="1921646"/>
                  <a:pt x="1746738" y="1916723"/>
                </a:cubicBezTo>
                <a:cubicBezTo>
                  <a:pt x="1722749" y="1904023"/>
                  <a:pt x="1702151" y="1884276"/>
                  <a:pt x="1676400" y="1875692"/>
                </a:cubicBezTo>
                <a:cubicBezTo>
                  <a:pt x="1658815" y="1869830"/>
                  <a:pt x="1639740" y="1867303"/>
                  <a:pt x="1623646" y="1858107"/>
                </a:cubicBezTo>
                <a:cubicBezTo>
                  <a:pt x="1575621" y="1830664"/>
                  <a:pt x="1597897" y="1838481"/>
                  <a:pt x="1559169" y="1828800"/>
                </a:cubicBezTo>
                <a:cubicBezTo>
                  <a:pt x="1451523" y="1767286"/>
                  <a:pt x="1576922" y="1835387"/>
                  <a:pt x="1482969" y="1793630"/>
                </a:cubicBezTo>
                <a:cubicBezTo>
                  <a:pt x="1476531" y="1790769"/>
                  <a:pt x="1472067" y="1784135"/>
                  <a:pt x="1465384" y="1781907"/>
                </a:cubicBezTo>
                <a:cubicBezTo>
                  <a:pt x="1448295" y="1776211"/>
                  <a:pt x="1430182" y="1774234"/>
                  <a:pt x="1412630" y="1770184"/>
                </a:cubicBezTo>
                <a:cubicBezTo>
                  <a:pt x="1404780" y="1768373"/>
                  <a:pt x="1396999" y="1766277"/>
                  <a:pt x="1389184" y="1764323"/>
                </a:cubicBezTo>
                <a:cubicBezTo>
                  <a:pt x="1351516" y="1726653"/>
                  <a:pt x="1395305" y="1766737"/>
                  <a:pt x="1324707" y="1723292"/>
                </a:cubicBezTo>
                <a:cubicBezTo>
                  <a:pt x="1270241" y="1689775"/>
                  <a:pt x="1322825" y="1704417"/>
                  <a:pt x="1260230" y="1693984"/>
                </a:cubicBezTo>
                <a:cubicBezTo>
                  <a:pt x="1250461" y="1688123"/>
                  <a:pt x="1241113" y="1681495"/>
                  <a:pt x="1230923" y="1676400"/>
                </a:cubicBezTo>
                <a:cubicBezTo>
                  <a:pt x="1217614" y="1669745"/>
                  <a:pt x="1202994" y="1665870"/>
                  <a:pt x="1189892" y="1658815"/>
                </a:cubicBezTo>
                <a:cubicBezTo>
                  <a:pt x="1177487" y="1652135"/>
                  <a:pt x="1167325" y="1641670"/>
                  <a:pt x="1154723" y="1635369"/>
                </a:cubicBezTo>
                <a:cubicBezTo>
                  <a:pt x="1128105" y="1622060"/>
                  <a:pt x="1098676" y="1614653"/>
                  <a:pt x="1072661" y="1600200"/>
                </a:cubicBezTo>
                <a:cubicBezTo>
                  <a:pt x="1055076" y="1590431"/>
                  <a:pt x="1037727" y="1580226"/>
                  <a:pt x="1019907" y="1570892"/>
                </a:cubicBezTo>
                <a:cubicBezTo>
                  <a:pt x="996686" y="1558729"/>
                  <a:pt x="970540" y="1551451"/>
                  <a:pt x="949569" y="1535723"/>
                </a:cubicBezTo>
                <a:cubicBezTo>
                  <a:pt x="939867" y="1528447"/>
                  <a:pt x="898173" y="1496497"/>
                  <a:pt x="890953" y="1494692"/>
                </a:cubicBezTo>
                <a:lnTo>
                  <a:pt x="867507" y="1488830"/>
                </a:lnTo>
                <a:cubicBezTo>
                  <a:pt x="780869" y="1423854"/>
                  <a:pt x="929956" y="1538480"/>
                  <a:pt x="814753" y="1436076"/>
                </a:cubicBezTo>
                <a:cubicBezTo>
                  <a:pt x="808222" y="1430271"/>
                  <a:pt x="799292" y="1427902"/>
                  <a:pt x="791307" y="1424353"/>
                </a:cubicBezTo>
                <a:cubicBezTo>
                  <a:pt x="764412" y="1412400"/>
                  <a:pt x="756957" y="1413711"/>
                  <a:pt x="732692" y="1395046"/>
                </a:cubicBezTo>
                <a:cubicBezTo>
                  <a:pt x="668948" y="1346013"/>
                  <a:pt x="710134" y="1360099"/>
                  <a:pt x="662353" y="1348153"/>
                </a:cubicBezTo>
                <a:cubicBezTo>
                  <a:pt x="499877" y="1239835"/>
                  <a:pt x="644473" y="1342875"/>
                  <a:pt x="568569" y="1277815"/>
                </a:cubicBezTo>
                <a:cubicBezTo>
                  <a:pt x="549069" y="1261101"/>
                  <a:pt x="540557" y="1265002"/>
                  <a:pt x="515815" y="1248507"/>
                </a:cubicBezTo>
                <a:cubicBezTo>
                  <a:pt x="508918" y="1243909"/>
                  <a:pt x="504391" y="1236468"/>
                  <a:pt x="498230" y="1230923"/>
                </a:cubicBezTo>
                <a:cubicBezTo>
                  <a:pt x="484841" y="1218873"/>
                  <a:pt x="471611" y="1206561"/>
                  <a:pt x="457200" y="1195753"/>
                </a:cubicBezTo>
                <a:cubicBezTo>
                  <a:pt x="440293" y="1183072"/>
                  <a:pt x="422569" y="1171457"/>
                  <a:pt x="404446" y="1160584"/>
                </a:cubicBezTo>
                <a:cubicBezTo>
                  <a:pt x="394677" y="1154723"/>
                  <a:pt x="384252" y="1149836"/>
                  <a:pt x="375138" y="1143000"/>
                </a:cubicBezTo>
                <a:cubicBezTo>
                  <a:pt x="368506" y="1138026"/>
                  <a:pt x="364369" y="1130134"/>
                  <a:pt x="357553" y="1125415"/>
                </a:cubicBezTo>
                <a:cubicBezTo>
                  <a:pt x="338819" y="1112445"/>
                  <a:pt x="318476" y="1101969"/>
                  <a:pt x="298938" y="1090246"/>
                </a:cubicBezTo>
                <a:cubicBezTo>
                  <a:pt x="293076" y="1082431"/>
                  <a:pt x="288261" y="1073708"/>
                  <a:pt x="281353" y="1066800"/>
                </a:cubicBezTo>
                <a:cubicBezTo>
                  <a:pt x="272671" y="1058118"/>
                  <a:pt x="228487" y="1029601"/>
                  <a:pt x="222738" y="1025769"/>
                </a:cubicBezTo>
                <a:cubicBezTo>
                  <a:pt x="220784" y="1017954"/>
                  <a:pt x="220480" y="1009528"/>
                  <a:pt x="216877" y="1002323"/>
                </a:cubicBezTo>
                <a:cubicBezTo>
                  <a:pt x="213014" y="994597"/>
                  <a:pt x="183466" y="974639"/>
                  <a:pt x="181707" y="973015"/>
                </a:cubicBezTo>
                <a:cubicBezTo>
                  <a:pt x="163434" y="956147"/>
                  <a:pt x="142748" y="940953"/>
                  <a:pt x="128953" y="920261"/>
                </a:cubicBezTo>
                <a:cubicBezTo>
                  <a:pt x="121138" y="908538"/>
                  <a:pt x="113071" y="896979"/>
                  <a:pt x="105507" y="885092"/>
                </a:cubicBezTo>
                <a:cubicBezTo>
                  <a:pt x="56037" y="807352"/>
                  <a:pt x="111718" y="891475"/>
                  <a:pt x="76200" y="838200"/>
                </a:cubicBezTo>
                <a:cubicBezTo>
                  <a:pt x="74246" y="830384"/>
                  <a:pt x="73610" y="822115"/>
                  <a:pt x="70338" y="814753"/>
                </a:cubicBezTo>
                <a:cubicBezTo>
                  <a:pt x="65711" y="804342"/>
                  <a:pt x="56103" y="796335"/>
                  <a:pt x="52753" y="785446"/>
                </a:cubicBezTo>
                <a:cubicBezTo>
                  <a:pt x="48120" y="770390"/>
                  <a:pt x="50193" y="753956"/>
                  <a:pt x="46892" y="738553"/>
                </a:cubicBezTo>
                <a:cubicBezTo>
                  <a:pt x="44303" y="726470"/>
                  <a:pt x="35169" y="703384"/>
                  <a:pt x="35169" y="703384"/>
                </a:cubicBezTo>
                <a:cubicBezTo>
                  <a:pt x="33215" y="689707"/>
                  <a:pt x="33277" y="675586"/>
                  <a:pt x="29307" y="662353"/>
                </a:cubicBezTo>
                <a:cubicBezTo>
                  <a:pt x="27283" y="655606"/>
                  <a:pt x="19292" y="651603"/>
                  <a:pt x="17584" y="644769"/>
                </a:cubicBezTo>
                <a:cubicBezTo>
                  <a:pt x="13293" y="627604"/>
                  <a:pt x="14225" y="609530"/>
                  <a:pt x="11723" y="592015"/>
                </a:cubicBezTo>
                <a:cubicBezTo>
                  <a:pt x="10314" y="582152"/>
                  <a:pt x="7643" y="572509"/>
                  <a:pt x="5861" y="562707"/>
                </a:cubicBezTo>
                <a:cubicBezTo>
                  <a:pt x="3735" y="551014"/>
                  <a:pt x="1954" y="539261"/>
                  <a:pt x="0" y="527538"/>
                </a:cubicBezTo>
                <a:cubicBezTo>
                  <a:pt x="3908" y="447430"/>
                  <a:pt x="5198" y="367152"/>
                  <a:pt x="11723" y="287215"/>
                </a:cubicBezTo>
                <a:cubicBezTo>
                  <a:pt x="13034" y="271157"/>
                  <a:pt x="14509" y="253729"/>
                  <a:pt x="23446" y="240323"/>
                </a:cubicBezTo>
                <a:cubicBezTo>
                  <a:pt x="52007" y="197480"/>
                  <a:pt x="17145" y="251350"/>
                  <a:pt x="46892" y="199292"/>
                </a:cubicBezTo>
                <a:cubicBezTo>
                  <a:pt x="50387" y="193175"/>
                  <a:pt x="54707" y="187569"/>
                  <a:pt x="58615" y="181707"/>
                </a:cubicBezTo>
                <a:cubicBezTo>
                  <a:pt x="61892" y="168602"/>
                  <a:pt x="70493" y="131653"/>
                  <a:pt x="76200" y="123092"/>
                </a:cubicBezTo>
                <a:lnTo>
                  <a:pt x="87923" y="105507"/>
                </a:lnTo>
                <a:cubicBezTo>
                  <a:pt x="99334" y="71273"/>
                  <a:pt x="84855" y="102714"/>
                  <a:pt x="111369" y="76200"/>
                </a:cubicBezTo>
                <a:cubicBezTo>
                  <a:pt x="118277" y="69292"/>
                  <a:pt x="123275" y="60703"/>
                  <a:pt x="128953" y="52753"/>
                </a:cubicBezTo>
                <a:cubicBezTo>
                  <a:pt x="139436" y="38078"/>
                  <a:pt x="139965" y="30307"/>
                  <a:pt x="158261" y="23446"/>
                </a:cubicBezTo>
                <a:cubicBezTo>
                  <a:pt x="167589" y="19948"/>
                  <a:pt x="177656" y="18575"/>
                  <a:pt x="187569" y="17584"/>
                </a:cubicBezTo>
                <a:cubicBezTo>
                  <a:pt x="277442" y="8597"/>
                  <a:pt x="246184" y="2931"/>
                  <a:pt x="257907" y="0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7869901" y="2926858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b="1" dirty="0" err="1" smtClean="0">
                <a:solidFill>
                  <a:srgbClr val="C00000"/>
                </a:solidFill>
              </a:rPr>
              <a:t>new</a:t>
            </a:r>
            <a:r>
              <a:rPr lang="de-AT" sz="1200" dirty="0" smtClean="0"/>
              <a:t> </a:t>
            </a:r>
            <a:r>
              <a:rPr lang="de-AT" sz="1200" b="1" dirty="0" err="1" smtClean="0"/>
              <a:t>diagnosis</a:t>
            </a:r>
            <a:endParaRPr lang="en-US" sz="1200" b="1" dirty="0"/>
          </a:p>
        </p:txBody>
      </p:sp>
      <p:cxnSp>
        <p:nvCxnSpPr>
          <p:cNvPr id="61" name="Gerader Verbinder 60"/>
          <p:cNvCxnSpPr>
            <a:stCxn id="59" idx="2"/>
          </p:cNvCxnSpPr>
          <p:nvPr/>
        </p:nvCxnSpPr>
        <p:spPr bwMode="auto">
          <a:xfrm flipH="1">
            <a:off x="5913989" y="3203857"/>
            <a:ext cx="2546779" cy="5539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feld 62"/>
              <p:cNvSpPr txBox="1"/>
              <p:nvPr/>
            </p:nvSpPr>
            <p:spPr>
              <a:xfrm>
                <a:off x="3147647" y="260648"/>
                <a:ext cx="2563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𝑆𝐷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𝐶𝑂𝑀𝑃𝑆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𝑀𝐸𝐴𝑆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feld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647" y="260648"/>
                <a:ext cx="2563202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/>
              <p:nvPr/>
            </p:nvSpPr>
            <p:spPr>
              <a:xfrm>
                <a:off x="3141785" y="260648"/>
                <a:ext cx="4230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𝑆𝐷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𝐶𝑂𝑀𝑃𝑆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𝑀𝐸𝐴𝑆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∪{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𝑜𝑢𝑡</m:t>
                      </m:r>
                      <m:d>
                        <m:d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}&gt;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785" y="260648"/>
                <a:ext cx="4230325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feld 64"/>
              <p:cNvSpPr txBox="1"/>
              <p:nvPr/>
            </p:nvSpPr>
            <p:spPr>
              <a:xfrm>
                <a:off x="3141785" y="259861"/>
                <a:ext cx="4230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𝑆𝐷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𝐶𝑂𝑀𝑃𝑆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𝑀𝐸𝐴𝑆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∪{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𝑜𝑢𝑡</m:t>
                      </m:r>
                      <m:d>
                        <m:d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}&gt;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feld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785" y="259861"/>
                <a:ext cx="4230325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Gerade Verbindung mit Pfeil 66"/>
          <p:cNvCxnSpPr>
            <a:stCxn id="45" idx="0"/>
            <a:endCxn id="65" idx="2"/>
          </p:cNvCxnSpPr>
          <p:nvPr/>
        </p:nvCxnSpPr>
        <p:spPr bwMode="auto">
          <a:xfrm flipH="1" flipV="1">
            <a:off x="5256948" y="629193"/>
            <a:ext cx="910120" cy="21749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feld 67"/>
              <p:cNvSpPr txBox="1"/>
              <p:nvPr/>
            </p:nvSpPr>
            <p:spPr>
              <a:xfrm>
                <a:off x="3151600" y="260959"/>
                <a:ext cx="2563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𝑆𝐷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𝐶𝑂𝑀𝑃𝑆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𝑀𝐸𝐴𝑆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feld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600" y="260959"/>
                <a:ext cx="2563202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Gerade Verbindung mit Pfeil 68"/>
          <p:cNvCxnSpPr/>
          <p:nvPr/>
        </p:nvCxnSpPr>
        <p:spPr bwMode="auto">
          <a:xfrm flipH="1" flipV="1">
            <a:off x="5256771" y="626871"/>
            <a:ext cx="910120" cy="21749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5500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7" grpId="1" animBg="1"/>
      <p:bldP spid="47" grpId="2" animBg="1"/>
      <p:bldP spid="15" grpId="0" animBg="1"/>
      <p:bldP spid="8" grpId="0"/>
      <p:bldP spid="9" grpId="0"/>
      <p:bldP spid="10" grpId="0"/>
      <p:bldP spid="11" grpId="0"/>
      <p:bldP spid="12" grpId="0"/>
      <p:bldP spid="16" grpId="0" animBg="1"/>
      <p:bldP spid="16" grpId="1" animBg="1"/>
      <p:bldP spid="17" grpId="0"/>
      <p:bldP spid="18" grpId="0"/>
      <p:bldP spid="18" grpId="1"/>
      <p:bldP spid="19" grpId="0" animBg="1"/>
      <p:bldP spid="19" grpId="1" animBg="1"/>
      <p:bldP spid="20" grpId="0"/>
      <p:bldP spid="20" grpId="1"/>
      <p:bldP spid="21" grpId="0"/>
      <p:bldP spid="21" grpId="1"/>
      <p:bldP spid="22" grpId="0"/>
      <p:bldP spid="22" grpId="1"/>
      <p:bldP spid="24" grpId="0" animBg="1"/>
      <p:bldP spid="24" grpId="1" animBg="1"/>
      <p:bldP spid="23" grpId="0" animBg="1"/>
      <p:bldP spid="23" grpId="1" animBg="1"/>
      <p:bldP spid="14" grpId="0" animBg="1"/>
      <p:bldP spid="27" grpId="0" animBg="1"/>
      <p:bldP spid="7" grpId="0"/>
      <p:bldP spid="7" grpId="1"/>
      <p:bldP spid="39" grpId="0" animBg="1"/>
      <p:bldP spid="39" grpId="1" animBg="1"/>
      <p:bldP spid="40" grpId="0"/>
      <p:bldP spid="40" grpId="1"/>
      <p:bldP spid="41" grpId="0"/>
      <p:bldP spid="41" grpId="1"/>
      <p:bldP spid="42" grpId="0"/>
      <p:bldP spid="43" grpId="0"/>
      <p:bldP spid="44" grpId="0" animBg="1"/>
      <p:bldP spid="45" grpId="0"/>
      <p:bldP spid="45" grpId="1"/>
      <p:bldP spid="46" grpId="0" animBg="1"/>
      <p:bldP spid="46" grpId="1" animBg="1"/>
      <p:bldP spid="48" grpId="0" animBg="1"/>
      <p:bldP spid="48" grpId="1" animBg="1"/>
      <p:bldP spid="52" grpId="0" animBg="1"/>
      <p:bldP spid="52" grpId="1" animBg="1"/>
      <p:bldP spid="53" grpId="0"/>
      <p:bldP spid="53" grpId="1"/>
      <p:bldP spid="54" grpId="0" animBg="1"/>
      <p:bldP spid="55" grpId="0"/>
      <p:bldP spid="56" grpId="0"/>
      <p:bldP spid="58" grpId="0" animBg="1"/>
      <p:bldP spid="59" grpId="0"/>
      <p:bldP spid="63" grpId="0"/>
      <p:bldP spid="63" grpId="1"/>
      <p:bldP spid="64" grpId="0"/>
      <p:bldP spid="64" grpId="1"/>
      <p:bldP spid="65" grpId="0"/>
      <p:bldP spid="68" grpId="0"/>
      <p:bldP spid="6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40768"/>
                <a:ext cx="8551693" cy="50405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AT" sz="1600" dirty="0" smtClean="0"/>
                  <a:t>Example (</a:t>
                </a:r>
                <a:r>
                  <a:rPr lang="de-AT" sz="1600" dirty="0" err="1" smtClean="0"/>
                  <a:t>cont‘d</a:t>
                </a:r>
                <a:r>
                  <a:rPr lang="de-AT" sz="1600" dirty="0" smtClean="0"/>
                  <a:t>):</a:t>
                </a:r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endParaRPr lang="de-AT" sz="1600" dirty="0" smtClean="0"/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endParaRPr lang="de-AT" sz="1600" dirty="0" smtClean="0"/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endParaRPr lang="de-AT" sz="1600" dirty="0" smtClean="0"/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endParaRPr lang="de-AT" sz="1600" dirty="0" smtClean="0"/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endParaRPr lang="de-AT" sz="1600" dirty="0" smtClean="0"/>
              </a:p>
              <a:p>
                <a:pPr marL="0" indent="0">
                  <a:buNone/>
                </a:pPr>
                <a:r>
                  <a:rPr lang="de-AT" sz="1600" dirty="0" err="1" smtClean="0"/>
                  <a:t>Which</a:t>
                </a:r>
                <a:r>
                  <a:rPr lang="en-US" sz="1600" dirty="0" smtClean="0"/>
                  <a:t> diagnosis among </a:t>
                </a:r>
                <a14:m>
                  <m:oMath xmlns:m="http://schemas.openxmlformats.org/officeDocument/2006/math">
                    <m:r>
                      <a:rPr lang="de-AT" sz="16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 smtClean="0"/>
                  <a:t> pinpoints the actually faulty components? </a:t>
                </a:r>
              </a:p>
              <a:p>
                <a:pPr marL="0" indent="0">
                  <a:buNone/>
                </a:pPr>
                <a:endParaRPr lang="de-AT" sz="1000" dirty="0" smtClean="0"/>
              </a:p>
              <a:p>
                <a:pPr marL="0" indent="0">
                  <a:buNone/>
                </a:pPr>
                <a:r>
                  <a:rPr lang="de-AT" sz="1600" dirty="0" err="1" smtClean="0"/>
                  <a:t>Collect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further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information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about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system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to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rule</a:t>
                </a:r>
                <a:r>
                  <a:rPr lang="de-AT" sz="1600" dirty="0" smtClean="0"/>
                  <a:t> out </a:t>
                </a:r>
                <a:r>
                  <a:rPr lang="de-AT" sz="1600" dirty="0" err="1" smtClean="0"/>
                  <a:t>diagnoses</a:t>
                </a:r>
                <a:r>
                  <a:rPr lang="de-AT" sz="1600" dirty="0" smtClean="0"/>
                  <a:t> </a:t>
                </a:r>
                <a:r>
                  <a:rPr lang="de-AT" sz="1600" dirty="0" smtClean="0">
                    <a:sym typeface="Wingdings" panose="05000000000000000000" pitchFamily="2" charset="2"/>
                  </a:rPr>
                  <a:t> </a:t>
                </a:r>
                <a:r>
                  <a:rPr lang="de-AT" sz="1600" dirty="0" err="1" smtClean="0">
                    <a:sym typeface="Wingdings" panose="05000000000000000000" pitchFamily="2" charset="2"/>
                  </a:rPr>
                  <a:t>make</a:t>
                </a:r>
                <a:r>
                  <a:rPr lang="de-AT" sz="16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1600" dirty="0" err="1" smtClean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measurements</a:t>
                </a:r>
                <a:endParaRPr lang="en-US" sz="1600" dirty="0" smtClean="0">
                  <a:solidFill>
                    <a:srgbClr val="4699C2"/>
                  </a:solidFill>
                </a:endParaRPr>
              </a:p>
              <a:p>
                <a:pPr marL="0" indent="0">
                  <a:buNone/>
                </a:pPr>
                <a:endParaRPr lang="de-AT" sz="1000" dirty="0" smtClean="0"/>
              </a:p>
              <a:p>
                <a:pPr marL="0" indent="0">
                  <a:buNone/>
                </a:pPr>
                <a:r>
                  <a:rPr lang="de-AT" sz="1600" dirty="0" smtClean="0"/>
                  <a:t>E.g.: Measurement </a:t>
                </a:r>
                <a:r>
                  <a:rPr lang="de-AT" sz="1600" dirty="0" err="1" smtClean="0"/>
                  <a:t>point</a:t>
                </a:r>
                <a:r>
                  <a:rPr lang="de-AT" sz="1600" dirty="0" smtClean="0"/>
                  <a:t> </a:t>
                </a:r>
                <a14:m>
                  <m:oMath xmlns:m="http://schemas.openxmlformats.org/officeDocument/2006/math">
                    <m:r>
                      <a:rPr lang="de-AT" sz="1600" i="1">
                        <a:latin typeface="Cambria Math" panose="02040503050406030204" pitchFamily="18" charset="0"/>
                      </a:rPr>
                      <m:t>𝑜𝑢𝑡</m:t>
                    </m:r>
                    <m:d>
                      <m:dPr>
                        <m:ctrlPr>
                          <a:rPr lang="de-A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de-AT" sz="1600" dirty="0" smtClean="0"/>
                  <a:t> </a:t>
                </a:r>
                <a:r>
                  <a:rPr lang="en-US" sz="1600" dirty="0" smtClean="0"/>
                  <a:t>is </a:t>
                </a:r>
                <a:r>
                  <a:rPr lang="en-US" sz="1600" dirty="0" smtClean="0">
                    <a:solidFill>
                      <a:srgbClr val="4699C2"/>
                    </a:solidFill>
                  </a:rPr>
                  <a:t>not discriminating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wrt</a:t>
                </a:r>
                <a:r>
                  <a:rPr lang="en-US" sz="1600" dirty="0" smtClean="0"/>
                  <a:t>. </a:t>
                </a:r>
                <a14:m>
                  <m:oMath xmlns:m="http://schemas.openxmlformats.org/officeDocument/2006/math">
                    <m:r>
                      <a:rPr lang="de-AT" sz="16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1600" dirty="0" smtClean="0"/>
                  <a:t> 	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sym typeface="Wingdings" panose="05000000000000000000" pitchFamily="2" charset="2"/>
                  </a:rPr>
                  <a:t>if outcome is </a:t>
                </a:r>
                <a:r>
                  <a:rPr lang="en-US" sz="16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0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, then all diagnoses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 remain	</a:t>
                </a:r>
                <a:endParaRPr lang="en-US" sz="16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1600" dirty="0" smtClean="0">
                    <a:sym typeface="Wingdings" panose="05000000000000000000" pitchFamily="2" charset="2"/>
                  </a:rPr>
                  <a:t>    (since it gives no information about the relevant 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de-AT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de-AT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e>
                      <m:sub>
                        <m:r>
                          <a:rPr lang="de-AT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 or</a:t>
                </a:r>
                <a:r>
                  <a:rPr lang="de-AT" sz="16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e>
                      <m:sub>
                        <m:r>
                          <a:rPr lang="de-AT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40768"/>
                <a:ext cx="8551693" cy="5040560"/>
              </a:xfrm>
              <a:blipFill rotWithShape="0">
                <a:blip r:embed="rId3"/>
                <a:stretch>
                  <a:fillRect l="-428" t="-484" b="-2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502" y="1792927"/>
            <a:ext cx="6433013" cy="2476765"/>
          </a:xfrm>
          <a:prstGeom prst="rect">
            <a:avLst/>
          </a:prstGeom>
        </p:spPr>
      </p:pic>
      <p:sp>
        <p:nvSpPr>
          <p:cNvPr id="15" name="Abgerundetes Rechteck 14"/>
          <p:cNvSpPr/>
          <p:nvPr/>
        </p:nvSpPr>
        <p:spPr bwMode="auto">
          <a:xfrm>
            <a:off x="3163936" y="1739043"/>
            <a:ext cx="4106385" cy="959278"/>
          </a:xfrm>
          <a:prstGeom prst="roundRect">
            <a:avLst>
              <a:gd name="adj" fmla="val 50000"/>
            </a:avLst>
          </a:prstGeom>
          <a:solidFill>
            <a:srgbClr val="00B0F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2400" dirty="0">
                <a:latin typeface="Arial" charset="0"/>
                <a:ea typeface="ＭＳ Ｐゴシック" pitchFamily="-112" charset="-128"/>
              </a:rPr>
              <a:t>	</a:t>
            </a:r>
            <a:r>
              <a:rPr lang="de-AT" sz="2400" dirty="0" smtClean="0">
                <a:latin typeface="Arial" charset="0"/>
                <a:ea typeface="ＭＳ Ｐゴシック" pitchFamily="-112" charset="-128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Measurements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SoCS‘18                                                                                                        StaticHS</a:t>
            </a:r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1296785" y="17798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298399" y="26510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02120" y="2065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685256" y="20590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941637" y="36301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 rot="1540895">
            <a:off x="2980036" y="2552994"/>
            <a:ext cx="4779857" cy="970824"/>
          </a:xfrm>
          <a:prstGeom prst="roundRect">
            <a:avLst>
              <a:gd name="adj" fmla="val 50000"/>
            </a:avLst>
          </a:prstGeom>
          <a:solidFill>
            <a:srgbClr val="00B0F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080237" y="1655136"/>
                <a:ext cx="5794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4699C2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237" y="1655136"/>
                <a:ext cx="57945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959063" y="3447597"/>
                <a:ext cx="586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4699C2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63" y="3447597"/>
                <a:ext cx="586571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bgerundetes Rechteck 18"/>
          <p:cNvSpPr/>
          <p:nvPr/>
        </p:nvSpPr>
        <p:spPr bwMode="auto">
          <a:xfrm>
            <a:off x="3163936" y="1691986"/>
            <a:ext cx="1138793" cy="951250"/>
          </a:xfrm>
          <a:prstGeom prst="roundRect">
            <a:avLst/>
          </a:prstGeom>
          <a:solidFill>
            <a:srgbClr val="7030A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785093" y="2177796"/>
                <a:ext cx="6083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093" y="2177796"/>
                <a:ext cx="608308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6995581" y="2746885"/>
                <a:ext cx="615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581" y="2746885"/>
                <a:ext cx="615425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5468390" y="3166401"/>
                <a:ext cx="615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390" y="3166401"/>
                <a:ext cx="615425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bgerundetes Rechteck 22"/>
          <p:cNvSpPr/>
          <p:nvPr/>
        </p:nvSpPr>
        <p:spPr bwMode="auto">
          <a:xfrm rot="2586448">
            <a:off x="5544381" y="1552505"/>
            <a:ext cx="1138793" cy="2178793"/>
          </a:xfrm>
          <a:prstGeom prst="roundRect">
            <a:avLst/>
          </a:prstGeom>
          <a:solidFill>
            <a:srgbClr val="7030A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4" name="Abgerundetes Rechteck 23"/>
          <p:cNvSpPr/>
          <p:nvPr/>
        </p:nvSpPr>
        <p:spPr bwMode="auto">
          <a:xfrm rot="20983018">
            <a:off x="6381505" y="1758995"/>
            <a:ext cx="1138793" cy="2437446"/>
          </a:xfrm>
          <a:prstGeom prst="roundRect">
            <a:avLst/>
          </a:prstGeom>
          <a:solidFill>
            <a:srgbClr val="7030A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4443810" y="3789301"/>
            <a:ext cx="330787" cy="330787"/>
          </a:xfrm>
          <a:prstGeom prst="ellipse">
            <a:avLst/>
          </a:prstGeom>
          <a:solidFill>
            <a:schemeClr val="accent3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7" name="Abgerundetes Rechteck 26"/>
          <p:cNvSpPr/>
          <p:nvPr/>
        </p:nvSpPr>
        <p:spPr bwMode="auto">
          <a:xfrm>
            <a:off x="2919961" y="5530471"/>
            <a:ext cx="724219" cy="314149"/>
          </a:xfrm>
          <a:prstGeom prst="roundRect">
            <a:avLst/>
          </a:prstGeom>
          <a:solidFill>
            <a:schemeClr val="accent3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455956" y="37792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C00000"/>
                </a:solidFill>
              </a:rPr>
              <a:t>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4481736" y="3779285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/>
              <p:cNvSpPr txBox="1"/>
              <p:nvPr/>
            </p:nvSpPr>
            <p:spPr>
              <a:xfrm>
                <a:off x="4089247" y="907335"/>
                <a:ext cx="1420582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Initial DPI </a:t>
                </a:r>
                <a14:m>
                  <m:oMath xmlns:m="http://schemas.openxmlformats.org/officeDocument/2006/math">
                    <m:r>
                      <a:rPr lang="de-AT" sz="1400" i="1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AT" sz="1400" dirty="0" smtClean="0"/>
                  <a:t> </a:t>
                </a:r>
              </a:p>
            </p:txBody>
          </p:sp>
        </mc:Choice>
        <mc:Fallback xmlns=""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247" y="907335"/>
                <a:ext cx="1420582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288" t="-6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5418402" y="907335"/>
                <a:ext cx="1287532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New DPI </a:t>
                </a:r>
                <a14:m>
                  <m:oMath xmlns:m="http://schemas.openxmlformats.org/officeDocument/2006/math">
                    <m:r>
                      <a:rPr lang="de-AT" sz="1400" i="1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AT" sz="1400" dirty="0" smtClean="0"/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402" y="907335"/>
                <a:ext cx="1287532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422" t="-6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5953599" y="3449817"/>
                <a:ext cx="586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4699C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4699C2"/>
                  </a:solidFill>
                </a:endParaRPr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599" y="3449817"/>
                <a:ext cx="586571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49"/>
              <p:cNvSpPr txBox="1"/>
              <p:nvPr/>
            </p:nvSpPr>
            <p:spPr>
              <a:xfrm>
                <a:off x="3785093" y="242407"/>
                <a:ext cx="3915046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>
                    <a:solidFill>
                      <a:srgbClr val="C00000"/>
                    </a:solidFill>
                  </a:rPr>
                  <a:t>For </a:t>
                </a:r>
                <a:r>
                  <a:rPr lang="de-AT" sz="1400" dirty="0" err="1" smtClean="0">
                    <a:solidFill>
                      <a:srgbClr val="C00000"/>
                    </a:solidFill>
                  </a:rPr>
                  <a:t>any</a:t>
                </a:r>
                <a:r>
                  <a:rPr lang="de-AT" sz="1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AT" sz="1400" dirty="0" err="1" smtClean="0">
                    <a:solidFill>
                      <a:srgbClr val="C00000"/>
                    </a:solidFill>
                  </a:rPr>
                  <a:t>set</a:t>
                </a:r>
                <a:r>
                  <a:rPr lang="de-AT" sz="1400" dirty="0" smtClean="0">
                    <a:solidFill>
                      <a:srgbClr val="C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de-AT" sz="1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AT" sz="1400" dirty="0" err="1" smtClean="0">
                    <a:solidFill>
                      <a:srgbClr val="C00000"/>
                    </a:solidFill>
                  </a:rPr>
                  <a:t>diagnoses</a:t>
                </a:r>
                <a:r>
                  <a:rPr lang="de-AT" sz="1400" dirty="0" smtClean="0">
                    <a:solidFill>
                      <a:srgbClr val="C00000"/>
                    </a:solidFill>
                  </a:rPr>
                  <a:t>, a </a:t>
                </a:r>
                <a:r>
                  <a:rPr lang="de-AT" sz="1400" dirty="0" err="1" smtClean="0">
                    <a:solidFill>
                      <a:srgbClr val="C00000"/>
                    </a:solidFill>
                  </a:rPr>
                  <a:t>discriminating</a:t>
                </a:r>
                <a:r>
                  <a:rPr lang="de-AT" sz="1400" dirty="0" smtClean="0">
                    <a:solidFill>
                      <a:srgbClr val="C00000"/>
                    </a:solidFill>
                  </a:rPr>
                  <a:t> </a:t>
                </a:r>
                <a:br>
                  <a:rPr lang="de-AT" sz="1400" dirty="0" smtClean="0">
                    <a:solidFill>
                      <a:srgbClr val="C00000"/>
                    </a:solidFill>
                  </a:rPr>
                </a:br>
                <a:r>
                  <a:rPr lang="de-AT" sz="1400" dirty="0" err="1" smtClean="0">
                    <a:solidFill>
                      <a:srgbClr val="C00000"/>
                    </a:solidFill>
                  </a:rPr>
                  <a:t>measurement</a:t>
                </a:r>
                <a:r>
                  <a:rPr lang="de-AT" sz="1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AT" sz="1400" dirty="0" err="1" smtClean="0">
                    <a:solidFill>
                      <a:srgbClr val="C00000"/>
                    </a:solidFill>
                  </a:rPr>
                  <a:t>exists</a:t>
                </a:r>
                <a:r>
                  <a:rPr lang="de-AT" sz="1400" dirty="0" smtClean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0" name="Textfeld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093" y="242407"/>
                <a:ext cx="3915046" cy="523220"/>
              </a:xfrm>
              <a:prstGeom prst="rect">
                <a:avLst/>
              </a:prstGeom>
              <a:blipFill rotWithShape="0">
                <a:blip r:embed="rId13"/>
                <a:stretch>
                  <a:fillRect l="-467" t="-3488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3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3" grpId="0" animBg="1"/>
      <p:bldP spid="24" grpId="0" animBg="1"/>
      <p:bldP spid="14" grpId="0" animBg="1"/>
      <p:bldP spid="27" grpId="0" animBg="1"/>
      <p:bldP spid="7" grpId="0"/>
      <p:bldP spid="41" grpId="0"/>
      <p:bldP spid="41" grpId="1"/>
      <p:bldP spid="46" grpId="0" animBg="1"/>
      <p:bldP spid="48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/>
        </p:nvSpPr>
        <p:spPr bwMode="auto">
          <a:xfrm>
            <a:off x="539553" y="1898927"/>
            <a:ext cx="2029476" cy="12891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Computation</a:t>
            </a:r>
            <a:r>
              <a:rPr lang="de-AT" dirty="0" smtClean="0"/>
              <a:t> of </a:t>
            </a:r>
            <a:r>
              <a:rPr lang="de-AT" dirty="0" err="1" smtClean="0"/>
              <a:t>Diagnoses</a:t>
            </a:r>
            <a:r>
              <a:rPr lang="de-AT" dirty="0" smtClean="0"/>
              <a:t> (</a:t>
            </a:r>
            <a:r>
              <a:rPr lang="de-AT" dirty="0" err="1" smtClean="0"/>
              <a:t>Reiter‘s</a:t>
            </a:r>
            <a:r>
              <a:rPr lang="de-AT" dirty="0" smtClean="0"/>
              <a:t> HS-</a:t>
            </a:r>
            <a:r>
              <a:rPr lang="de-AT" dirty="0" err="1" smtClean="0"/>
              <a:t>Tree</a:t>
            </a:r>
            <a:r>
              <a:rPr lang="de-AT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dirty="0" smtClean="0"/>
                  <a:t>Example (</a:t>
                </a:r>
                <a:r>
                  <a:rPr lang="de-AT" dirty="0" err="1" smtClean="0"/>
                  <a:t>cont‘d</a:t>
                </a:r>
                <a:r>
                  <a:rPr lang="de-AT" dirty="0" smtClean="0"/>
                  <a:t>):</a:t>
                </a:r>
              </a:p>
              <a:p>
                <a:pPr marL="0" indent="0">
                  <a:buNone/>
                </a:pPr>
                <a:r>
                  <a:rPr lang="de-AT" dirty="0" smtClean="0"/>
                  <a:t/>
                </a:r>
                <a:br>
                  <a:rPr lang="de-AT" dirty="0" smtClean="0"/>
                </a:br>
                <a:r>
                  <a:rPr lang="de-AT" b="1" dirty="0" smtClean="0"/>
                  <a:t>Key:</a:t>
                </a:r>
                <a:endParaRPr lang="de-AT" b="1" dirty="0"/>
              </a:p>
              <a:p>
                <a:pPr marL="0" indent="0">
                  <a:buNone/>
                </a:pPr>
                <a:r>
                  <a:rPr lang="de-AT" sz="1200" dirty="0" err="1" smtClean="0">
                    <a:solidFill>
                      <a:srgbClr val="0070C0"/>
                    </a:solidFill>
                  </a:rPr>
                  <a:t>Conflicts</a:t>
                </a:r>
                <a:endParaRPr lang="de-AT" sz="12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de-AT" sz="1200" dirty="0" err="1" smtClean="0">
                    <a:solidFill>
                      <a:srgbClr val="269926"/>
                    </a:solidFill>
                  </a:rPr>
                  <a:t>Paths</a:t>
                </a:r>
                <a:r>
                  <a:rPr lang="de-AT" sz="1200" dirty="0" smtClean="0">
                    <a:solidFill>
                      <a:srgbClr val="269926"/>
                    </a:solidFill>
                  </a:rPr>
                  <a:t> </a:t>
                </a:r>
                <a:r>
                  <a:rPr lang="de-AT" sz="1200" dirty="0" err="1" smtClean="0">
                    <a:solidFill>
                      <a:srgbClr val="269926"/>
                    </a:solidFill>
                  </a:rPr>
                  <a:t>that</a:t>
                </a:r>
                <a:r>
                  <a:rPr lang="de-AT" sz="1200" dirty="0" smtClean="0">
                    <a:solidFill>
                      <a:srgbClr val="269926"/>
                    </a:solidFill>
                  </a:rPr>
                  <a:t> </a:t>
                </a:r>
                <a:r>
                  <a:rPr lang="de-AT" sz="1200" dirty="0" err="1">
                    <a:solidFill>
                      <a:srgbClr val="269926"/>
                    </a:solidFill>
                  </a:rPr>
                  <a:t>a</a:t>
                </a:r>
                <a:r>
                  <a:rPr lang="de-AT" sz="1200" dirty="0" err="1" smtClean="0">
                    <a:solidFill>
                      <a:srgbClr val="269926"/>
                    </a:solidFill>
                  </a:rPr>
                  <a:t>re</a:t>
                </a:r>
                <a:r>
                  <a:rPr lang="de-AT" sz="1200" dirty="0" smtClean="0">
                    <a:solidFill>
                      <a:srgbClr val="269926"/>
                    </a:solidFill>
                  </a:rPr>
                  <a:t> </a:t>
                </a:r>
                <a:r>
                  <a:rPr lang="de-AT" sz="1200" dirty="0" err="1" smtClean="0">
                    <a:solidFill>
                      <a:srgbClr val="269926"/>
                    </a:solidFill>
                  </a:rPr>
                  <a:t>Diagnoses</a:t>
                </a:r>
                <a:endParaRPr lang="de-AT" sz="1200" dirty="0" smtClean="0">
                  <a:solidFill>
                    <a:srgbClr val="269926"/>
                  </a:solidFill>
                </a:endParaRPr>
              </a:p>
              <a:p>
                <a:pPr marL="0" indent="0">
                  <a:buNone/>
                </a:pPr>
                <a:r>
                  <a:rPr lang="de-AT" sz="1200" dirty="0" err="1" smtClean="0">
                    <a:solidFill>
                      <a:srgbClr val="C00000"/>
                    </a:solidFill>
                  </a:rPr>
                  <a:t>Paths</a:t>
                </a:r>
                <a:r>
                  <a:rPr lang="de-AT" sz="12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AT" sz="1200" dirty="0" err="1" smtClean="0">
                    <a:solidFill>
                      <a:srgbClr val="C00000"/>
                    </a:solidFill>
                  </a:rPr>
                  <a:t>that</a:t>
                </a:r>
                <a:r>
                  <a:rPr lang="de-AT" sz="12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AT" sz="1200" dirty="0" err="1" smtClean="0">
                    <a:solidFill>
                      <a:srgbClr val="C00000"/>
                    </a:solidFill>
                  </a:rPr>
                  <a:t>are</a:t>
                </a:r>
                <a:r>
                  <a:rPr lang="de-AT" sz="12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AT" sz="1200" dirty="0" err="1" smtClean="0">
                    <a:solidFill>
                      <a:srgbClr val="C00000"/>
                    </a:solidFill>
                  </a:rPr>
                  <a:t>no</a:t>
                </a:r>
                <a:r>
                  <a:rPr lang="de-AT" sz="12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AT" sz="1200" dirty="0" err="1" smtClean="0">
                    <a:solidFill>
                      <a:srgbClr val="C00000"/>
                    </a:solidFill>
                  </a:rPr>
                  <a:t>Diagnoses</a:t>
                </a:r>
                <a:endParaRPr lang="de-AT" sz="120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AT" sz="1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AT" sz="1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200" dirty="0" smtClean="0">
                    <a:solidFill>
                      <a:schemeClr val="accent3"/>
                    </a:solidFill>
                  </a:rPr>
                  <a:t> computed</a:t>
                </a:r>
                <a:r>
                  <a:rPr lang="en-US" sz="1200" dirty="0" smtClean="0">
                    <a:solidFill>
                      <a:srgbClr val="269926"/>
                    </a:solidFill>
                  </a:rPr>
                  <a:t> </a:t>
                </a:r>
                <a:br>
                  <a:rPr lang="en-US" sz="1200" dirty="0" smtClean="0">
                    <a:solidFill>
                      <a:srgbClr val="269926"/>
                    </a:solidFill>
                  </a:rPr>
                </a:br>
                <a14:m>
                  <m:oMath xmlns:m="http://schemas.openxmlformats.org/officeDocument/2006/math">
                    <m:r>
                      <a:rPr lang="de-AT" sz="1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AT" sz="1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200" dirty="0" smtClean="0">
                    <a:solidFill>
                      <a:schemeClr val="accent3"/>
                    </a:solidFill>
                  </a:rPr>
                  <a:t> reused</a:t>
                </a:r>
                <a:endParaRPr lang="en-US" sz="1200" dirty="0">
                  <a:solidFill>
                    <a:srgbClr val="269926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5" t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SoCS‘18                                                                                                        StaticHS</a:t>
            </a:r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388979" y="2639706"/>
                <a:ext cx="1112869" cy="370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de-A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A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AT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979" y="2639706"/>
                <a:ext cx="1112869" cy="370230"/>
              </a:xfrm>
              <a:prstGeom prst="rect">
                <a:avLst/>
              </a:prstGeom>
              <a:blipFill rotWithShape="0"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218548" y="1443668"/>
                <a:ext cx="1453731" cy="370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de-A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A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A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AT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548" y="1443668"/>
                <a:ext cx="1453731" cy="370230"/>
              </a:xfrm>
              <a:prstGeom prst="rect">
                <a:avLst/>
              </a:prstGeom>
              <a:blipFill rotWithShape="0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r Verbinder 8"/>
          <p:cNvCxnSpPr/>
          <p:nvPr/>
        </p:nvCxnSpPr>
        <p:spPr bwMode="auto">
          <a:xfrm flipH="1">
            <a:off x="3574856" y="1813000"/>
            <a:ext cx="950515" cy="7639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r Verbinder 10"/>
          <p:cNvCxnSpPr>
            <a:stCxn id="7" idx="2"/>
          </p:cNvCxnSpPr>
          <p:nvPr/>
        </p:nvCxnSpPr>
        <p:spPr bwMode="auto">
          <a:xfrm flipH="1">
            <a:off x="4886039" y="1813898"/>
            <a:ext cx="59375" cy="763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r Verbinder 12"/>
          <p:cNvCxnSpPr/>
          <p:nvPr/>
        </p:nvCxnSpPr>
        <p:spPr bwMode="auto">
          <a:xfrm>
            <a:off x="5316940" y="1813000"/>
            <a:ext cx="1098599" cy="7639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3297072" y="2639706"/>
                <a:ext cx="659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b="0" dirty="0" smtClean="0">
                    <a:solidFill>
                      <a:schemeClr val="accent1">
                        <a:lumMod val="75000"/>
                      </a:schemeClr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✔</a:t>
                </a:r>
                <a14:m>
                  <m:oMath xmlns:m="http://schemas.openxmlformats.org/officeDocument/2006/math">
                    <m:r>
                      <a:rPr lang="de-AT" b="0" i="0" baseline="-25000" smtClean="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(</m:t>
                    </m:r>
                    <m:sSub>
                      <m:sSubPr>
                        <m:ctrlPr>
                          <a:rPr lang="de-AT" b="0" i="1" baseline="-25000" smtClean="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de-AT" b="0" i="1" baseline="-25000" smtClean="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𝐷</m:t>
                        </m:r>
                      </m:e>
                      <m:sub>
                        <m:r>
                          <a:rPr lang="de-AT" b="0" i="1" baseline="-25000" smtClean="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1</m:t>
                        </m:r>
                      </m:sub>
                    </m:sSub>
                    <m:r>
                      <a:rPr lang="de-AT" b="0" i="1" baseline="-25000" smtClean="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)</m:t>
                    </m:r>
                  </m:oMath>
                </a14:m>
                <a:endParaRPr lang="de-AT" b="0" dirty="0" smtClean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072" y="2639706"/>
                <a:ext cx="65947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8333" t="-8197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erader Verbinder 18"/>
          <p:cNvCxnSpPr/>
          <p:nvPr/>
        </p:nvCxnSpPr>
        <p:spPr bwMode="auto">
          <a:xfrm flipH="1">
            <a:off x="4050113" y="3085118"/>
            <a:ext cx="659502" cy="7506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r Verbinder 20"/>
          <p:cNvCxnSpPr/>
          <p:nvPr/>
        </p:nvCxnSpPr>
        <p:spPr bwMode="auto">
          <a:xfrm>
            <a:off x="5071281" y="3099815"/>
            <a:ext cx="368489" cy="7537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6028427" y="2639706"/>
                <a:ext cx="11185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de-A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A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AT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427" y="2639706"/>
                <a:ext cx="111857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Gerader Verbinder 24"/>
          <p:cNvCxnSpPr/>
          <p:nvPr/>
        </p:nvCxnSpPr>
        <p:spPr bwMode="auto">
          <a:xfrm flipH="1">
            <a:off x="6217693" y="3071754"/>
            <a:ext cx="197846" cy="7639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Gerader Verbinder 26"/>
          <p:cNvCxnSpPr/>
          <p:nvPr/>
        </p:nvCxnSpPr>
        <p:spPr bwMode="auto">
          <a:xfrm>
            <a:off x="6756779" y="3071754"/>
            <a:ext cx="652878" cy="760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5258550" y="3916249"/>
                <a:ext cx="66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b="0" dirty="0" smtClean="0">
                    <a:solidFill>
                      <a:schemeClr val="accent1">
                        <a:lumMod val="75000"/>
                      </a:schemeClr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✔</a:t>
                </a:r>
                <a14:m>
                  <m:oMath xmlns:m="http://schemas.openxmlformats.org/officeDocument/2006/math">
                    <m:r>
                      <a:rPr lang="de-AT" baseline="-2500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(</m:t>
                    </m:r>
                    <m:sSub>
                      <m:sSubPr>
                        <m:ctrlP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𝐷</m:t>
                        </m:r>
                      </m:e>
                      <m:sub>
                        <m:r>
                          <a:rPr lang="de-AT" b="0" i="1" baseline="-25000" smtClean="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2</m:t>
                        </m:r>
                      </m:sub>
                    </m:sSub>
                    <m:r>
                      <a:rPr lang="de-AT" i="1" baseline="-2500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)</m:t>
                    </m:r>
                  </m:oMath>
                </a14:m>
                <a:endParaRPr lang="de-AT" b="0" dirty="0" smtClean="0"/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550" y="3916249"/>
                <a:ext cx="664797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8257" t="-8197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7305095" y="3916249"/>
                <a:ext cx="66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b="0" dirty="0" smtClean="0">
                    <a:solidFill>
                      <a:schemeClr val="accent1">
                        <a:lumMod val="75000"/>
                      </a:schemeClr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✔</a:t>
                </a:r>
                <a14:m>
                  <m:oMath xmlns:m="http://schemas.openxmlformats.org/officeDocument/2006/math">
                    <m:r>
                      <a:rPr lang="de-AT" baseline="-2500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(</m:t>
                    </m:r>
                    <m:sSub>
                      <m:sSubPr>
                        <m:ctrlP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𝐷</m:t>
                        </m:r>
                      </m:e>
                      <m:sub>
                        <m:r>
                          <a:rPr lang="de-AT" b="0" i="1" baseline="-25000" smtClean="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3</m:t>
                        </m:r>
                      </m:sub>
                    </m:sSub>
                    <m:r>
                      <a:rPr lang="de-AT" i="1" baseline="-2500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)</m:t>
                    </m:r>
                  </m:oMath>
                </a14:m>
                <a:endParaRPr lang="de-AT" b="0" dirty="0" smtClean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5" y="3916249"/>
                <a:ext cx="66479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7339" t="-8197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3777728" y="3887196"/>
                <a:ext cx="843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b="0" dirty="0" smtClean="0">
                    <a:solidFill>
                      <a:srgbClr val="C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✖</a:t>
                </a:r>
                <a14:m>
                  <m:oMath xmlns:m="http://schemas.openxmlformats.org/officeDocument/2006/math">
                    <m:r>
                      <a:rPr lang="de-AT" baseline="-2500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(</m:t>
                    </m:r>
                    <m:r>
                      <a:rPr lang="de-AT" baseline="-25000" smtClean="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⊃</m:t>
                    </m:r>
                    <m:sSub>
                      <m:sSubPr>
                        <m:ctrlP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𝐷</m:t>
                        </m:r>
                      </m:e>
                      <m:sub>
                        <m: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1</m:t>
                        </m:r>
                      </m:sub>
                    </m:sSub>
                    <m:r>
                      <a:rPr lang="de-AT" i="1" baseline="-2500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)</m:t>
                    </m:r>
                  </m:oMath>
                </a14:m>
                <a:endParaRPr lang="de-AT" b="0" dirty="0" smtClean="0"/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728" y="3887196"/>
                <a:ext cx="84382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6522" t="-10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6028427" y="3898460"/>
                <a:ext cx="938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b="0" dirty="0" smtClean="0">
                    <a:solidFill>
                      <a:srgbClr val="C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✖</a:t>
                </a:r>
                <a:r>
                  <a:rPr lang="de-AT" baseline="-25000" dirty="0">
                    <a:ea typeface="Segoe UI Symbol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baseline="-2500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(⊃</m:t>
                    </m:r>
                    <m:sSub>
                      <m:sSubPr>
                        <m:ctrlP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𝐷</m:t>
                        </m:r>
                      </m:e>
                      <m:sub>
                        <m: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1</m:t>
                        </m:r>
                      </m:sub>
                    </m:sSub>
                    <m:r>
                      <a:rPr lang="de-AT" i="1" baseline="-2500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)</m:t>
                    </m:r>
                  </m:oMath>
                </a14:m>
                <a:endParaRPr lang="de-AT" b="0" dirty="0" smtClean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427" y="3898460"/>
                <a:ext cx="938430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5844" t="-10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5912483" y="3128438"/>
                <a:ext cx="4945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483" y="3128438"/>
                <a:ext cx="494559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3699125" y="1813000"/>
                <a:ext cx="4945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125" y="1813000"/>
                <a:ext cx="494559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3956548" y="3174865"/>
                <a:ext cx="4945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548" y="3174865"/>
                <a:ext cx="494559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4848087" y="1978827"/>
                <a:ext cx="506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87" y="1978827"/>
                <a:ext cx="506805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5847284" y="1898927"/>
                <a:ext cx="500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284" y="1898927"/>
                <a:ext cx="500971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6998385" y="3114869"/>
                <a:ext cx="499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385" y="3114869"/>
                <a:ext cx="49988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5169338" y="3162531"/>
                <a:ext cx="499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338" y="3162531"/>
                <a:ext cx="499880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474143" y="3544197"/>
                <a:ext cx="2437334" cy="4308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1100" dirty="0" smtClean="0"/>
                  <a:t>Since </a:t>
                </a:r>
                <a:r>
                  <a:rPr lang="de-AT" sz="1100" dirty="0" err="1" smtClean="0"/>
                  <a:t>assuming</a:t>
                </a:r>
                <a:r>
                  <a:rPr lang="de-AT" sz="1100" dirty="0" smtClean="0"/>
                  <a:t>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𝑛𝑜𝑘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AT" sz="1100" dirty="0" smtClean="0"/>
                  <a:t> </a:t>
                </a:r>
                <a:r>
                  <a:rPr lang="de-AT" sz="1100" dirty="0" err="1" smtClean="0"/>
                  <a:t>explains</a:t>
                </a:r>
                <a:r>
                  <a:rPr lang="de-AT" sz="1100" dirty="0" smtClean="0"/>
                  <a:t> all</a:t>
                </a:r>
                <a:br>
                  <a:rPr lang="de-AT" sz="1100" dirty="0" smtClean="0"/>
                </a:br>
                <a:r>
                  <a:rPr lang="de-AT" sz="1100" dirty="0" err="1" smtClean="0"/>
                  <a:t>observed</a:t>
                </a:r>
                <a:r>
                  <a:rPr lang="de-AT" sz="1100" dirty="0" smtClean="0"/>
                  <a:t> </a:t>
                </a:r>
                <a:r>
                  <a:rPr lang="de-AT" sz="1100" dirty="0" err="1" smtClean="0"/>
                  <a:t>system</a:t>
                </a:r>
                <a:r>
                  <a:rPr lang="de-AT" sz="1100" dirty="0" smtClean="0"/>
                  <a:t> </a:t>
                </a:r>
                <a:r>
                  <a:rPr lang="de-AT" sz="1100" dirty="0" err="1" smtClean="0"/>
                  <a:t>problems</a:t>
                </a:r>
                <a:r>
                  <a:rPr lang="de-AT" sz="1100" dirty="0" smtClean="0"/>
                  <a:t> </a:t>
                </a:r>
                <a:endParaRPr lang="en-US" sz="1100" dirty="0"/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43" y="3544197"/>
                <a:ext cx="2437334" cy="430887"/>
              </a:xfrm>
              <a:prstGeom prst="rect">
                <a:avLst/>
              </a:prstGeom>
              <a:blipFill rotWithShape="0">
                <a:blip r:embed="rId18"/>
                <a:stretch>
                  <a:fillRect t="-1408"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Gerade Verbindung mit Pfeil 40"/>
          <p:cNvCxnSpPr/>
          <p:nvPr/>
        </p:nvCxnSpPr>
        <p:spPr bwMode="auto">
          <a:xfrm flipV="1">
            <a:off x="2348920" y="2922814"/>
            <a:ext cx="870977" cy="6213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feld 41"/>
          <p:cNvSpPr txBox="1"/>
          <p:nvPr/>
        </p:nvSpPr>
        <p:spPr>
          <a:xfrm>
            <a:off x="6415539" y="975103"/>
            <a:ext cx="2636602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 err="1" smtClean="0"/>
              <a:t>Is</a:t>
            </a:r>
            <a:r>
              <a:rPr lang="de-AT" sz="1100" dirty="0" smtClean="0"/>
              <a:t> </a:t>
            </a:r>
            <a:r>
              <a:rPr lang="de-AT" sz="1100" dirty="0" err="1" smtClean="0"/>
              <a:t>the</a:t>
            </a:r>
            <a:r>
              <a:rPr lang="de-AT" sz="1100" dirty="0" smtClean="0"/>
              <a:t> </a:t>
            </a:r>
            <a:r>
              <a:rPr lang="de-AT" sz="1100" dirty="0" err="1" smtClean="0"/>
              <a:t>assumption</a:t>
            </a:r>
            <a:r>
              <a:rPr lang="de-AT" sz="1100" dirty="0" smtClean="0"/>
              <a:t> </a:t>
            </a:r>
            <a:r>
              <a:rPr lang="de-AT" sz="1100" dirty="0" err="1" smtClean="0"/>
              <a:t>that</a:t>
            </a:r>
            <a:r>
              <a:rPr lang="de-AT" sz="1100" dirty="0" smtClean="0"/>
              <a:t> all </a:t>
            </a:r>
            <a:r>
              <a:rPr lang="de-AT" sz="1100" dirty="0" err="1" smtClean="0"/>
              <a:t>components</a:t>
            </a:r>
            <a:r>
              <a:rPr lang="de-AT" sz="1100" dirty="0" smtClean="0"/>
              <a:t> </a:t>
            </a:r>
            <a:r>
              <a:rPr lang="de-AT" sz="1100" dirty="0" err="1" smtClean="0"/>
              <a:t>are</a:t>
            </a:r>
            <a:r>
              <a:rPr lang="de-AT" sz="1100" dirty="0" smtClean="0"/>
              <a:t> OK </a:t>
            </a:r>
            <a:r>
              <a:rPr lang="de-AT" sz="1100" dirty="0" err="1" smtClean="0"/>
              <a:t>consistent</a:t>
            </a:r>
            <a:r>
              <a:rPr lang="de-AT" sz="1100" dirty="0" smtClean="0"/>
              <a:t> </a:t>
            </a:r>
            <a:r>
              <a:rPr lang="de-AT" sz="1100" dirty="0" err="1" smtClean="0"/>
              <a:t>with</a:t>
            </a:r>
            <a:r>
              <a:rPr lang="de-AT" sz="1100" dirty="0" smtClean="0"/>
              <a:t> </a:t>
            </a:r>
            <a:r>
              <a:rPr lang="de-AT" sz="1100" dirty="0" err="1" smtClean="0"/>
              <a:t>our</a:t>
            </a:r>
            <a:r>
              <a:rPr lang="de-AT" sz="1100" dirty="0" smtClean="0"/>
              <a:t> </a:t>
            </a:r>
            <a:r>
              <a:rPr lang="de-AT" sz="1100" dirty="0" err="1" smtClean="0"/>
              <a:t>system</a:t>
            </a:r>
            <a:r>
              <a:rPr lang="de-AT" sz="1100" dirty="0" smtClean="0"/>
              <a:t> </a:t>
            </a:r>
            <a:r>
              <a:rPr lang="de-AT" sz="1100" dirty="0" err="1" smtClean="0"/>
              <a:t>knowledge</a:t>
            </a:r>
            <a:r>
              <a:rPr lang="de-AT" sz="1100" dirty="0" smtClean="0"/>
              <a:t>?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AT" sz="1100" dirty="0" err="1" smtClean="0"/>
              <a:t>No</a:t>
            </a:r>
            <a:r>
              <a:rPr lang="de-AT" sz="1100" dirty="0" smtClean="0"/>
              <a:t>!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AT" sz="1100" dirty="0" smtClean="0"/>
              <a:t>So, </a:t>
            </a:r>
            <a:r>
              <a:rPr lang="de-AT" sz="1100" dirty="0" err="1" smtClean="0"/>
              <a:t>there</a:t>
            </a:r>
            <a:r>
              <a:rPr lang="de-AT" sz="1100" dirty="0" smtClean="0"/>
              <a:t> must </a:t>
            </a:r>
            <a:r>
              <a:rPr lang="de-AT" sz="1100" dirty="0" err="1" smtClean="0"/>
              <a:t>be</a:t>
            </a:r>
            <a:r>
              <a:rPr lang="de-AT" sz="1100" dirty="0" smtClean="0"/>
              <a:t> a </a:t>
            </a:r>
            <a:r>
              <a:rPr lang="de-AT" sz="1100" dirty="0" err="1" smtClean="0"/>
              <a:t>conflict</a:t>
            </a:r>
            <a:r>
              <a:rPr lang="de-AT" sz="1100" dirty="0" smtClean="0"/>
              <a:t>!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AT" sz="1100" dirty="0" smtClean="0"/>
              <a:t>So, </a:t>
            </a:r>
            <a:r>
              <a:rPr lang="de-AT" sz="1100" dirty="0" err="1" smtClean="0"/>
              <a:t>compute</a:t>
            </a:r>
            <a:r>
              <a:rPr lang="de-AT" sz="1100" dirty="0" smtClean="0"/>
              <a:t> </a:t>
            </a:r>
            <a:r>
              <a:rPr lang="de-AT" sz="1100" dirty="0" err="1" smtClean="0"/>
              <a:t>one</a:t>
            </a:r>
            <a:r>
              <a:rPr lang="de-AT" sz="1100" dirty="0" smtClean="0"/>
              <a:t>!</a:t>
            </a:r>
            <a:endParaRPr lang="en-US" sz="1100" dirty="0"/>
          </a:p>
        </p:txBody>
      </p:sp>
      <p:cxnSp>
        <p:nvCxnSpPr>
          <p:cNvPr id="43" name="Gerade Verbindung mit Pfeil 42"/>
          <p:cNvCxnSpPr/>
          <p:nvPr/>
        </p:nvCxnSpPr>
        <p:spPr bwMode="auto">
          <a:xfrm flipH="1">
            <a:off x="5071281" y="1078897"/>
            <a:ext cx="1344258" cy="3790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3463747" y="5331753"/>
                <a:ext cx="2355132" cy="4308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1100" dirty="0" smtClean="0"/>
                  <a:t>Since </a:t>
                </a:r>
                <a:r>
                  <a:rPr lang="de-AT" sz="1100" dirty="0" err="1" smtClean="0"/>
                  <a:t>assuming</a:t>
                </a:r>
                <a:r>
                  <a:rPr lang="de-AT" sz="1100" dirty="0" smtClean="0"/>
                  <a:t> </a:t>
                </a:r>
                <a14:m>
                  <m:oMath xmlns:m="http://schemas.openxmlformats.org/officeDocument/2006/math">
                    <m:r>
                      <a:rPr lang="de-AT" sz="1100" i="1">
                        <a:latin typeface="Cambria Math" panose="02040503050406030204" pitchFamily="18" charset="0"/>
                      </a:rPr>
                      <m:t>𝑛𝑜𝑘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AT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sz="1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AT" sz="1100" dirty="0" smtClean="0"/>
                  <a:t> does not </a:t>
                </a:r>
                <a:br>
                  <a:rPr lang="de-AT" sz="1100" dirty="0" smtClean="0"/>
                </a:br>
                <a:r>
                  <a:rPr lang="de-AT" sz="1100" dirty="0" err="1" smtClean="0"/>
                  <a:t>explain</a:t>
                </a:r>
                <a:r>
                  <a:rPr lang="de-AT" sz="1100" dirty="0" smtClean="0"/>
                  <a:t> </a:t>
                </a:r>
                <a:r>
                  <a:rPr lang="de-AT" sz="1100" dirty="0" err="1" smtClean="0"/>
                  <a:t>observed</a:t>
                </a:r>
                <a:r>
                  <a:rPr lang="de-AT" sz="1100" dirty="0" smtClean="0"/>
                  <a:t> </a:t>
                </a:r>
                <a:r>
                  <a:rPr lang="de-AT" sz="1100" dirty="0" err="1" smtClean="0"/>
                  <a:t>system</a:t>
                </a:r>
                <a:r>
                  <a:rPr lang="de-AT" sz="1100" dirty="0" smtClean="0"/>
                  <a:t> </a:t>
                </a:r>
                <a:r>
                  <a:rPr lang="de-AT" sz="1100" dirty="0" err="1" smtClean="0"/>
                  <a:t>problems</a:t>
                </a:r>
                <a:endParaRPr lang="en-US" sz="1100" dirty="0"/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747" y="5331753"/>
                <a:ext cx="2355132" cy="430887"/>
              </a:xfrm>
              <a:prstGeom prst="rect">
                <a:avLst/>
              </a:prstGeom>
              <a:blipFill rotWithShape="0">
                <a:blip r:embed="rId19"/>
                <a:stretch>
                  <a:fillRect t="-14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Gerade Verbindung mit Pfeil 47"/>
          <p:cNvCxnSpPr>
            <a:stCxn id="47" idx="0"/>
          </p:cNvCxnSpPr>
          <p:nvPr/>
        </p:nvCxnSpPr>
        <p:spPr bwMode="auto">
          <a:xfrm flipV="1">
            <a:off x="4641313" y="3128438"/>
            <a:ext cx="229394" cy="22033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/>
              <p:cNvSpPr txBox="1"/>
              <p:nvPr/>
            </p:nvSpPr>
            <p:spPr>
              <a:xfrm>
                <a:off x="761427" y="5098750"/>
                <a:ext cx="2510747" cy="76944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de-AT" sz="1100" dirty="0" smtClean="0"/>
                  <a:t> </a:t>
                </a:r>
                <a:r>
                  <a:rPr lang="de-AT" sz="1100" dirty="0" err="1" smtClean="0"/>
                  <a:t>no</a:t>
                </a:r>
                <a:r>
                  <a:rPr lang="de-AT" sz="1100" dirty="0" smtClean="0"/>
                  <a:t> </a:t>
                </a:r>
                <a:r>
                  <a:rPr lang="de-AT" sz="1100" dirty="0" err="1" smtClean="0"/>
                  <a:t>diagnosis</a:t>
                </a:r>
                <a:r>
                  <a:rPr lang="de-AT" sz="1100" dirty="0" smtClean="0"/>
                  <a:t> </a:t>
                </a:r>
                <a:r>
                  <a:rPr lang="de-AT" sz="1100" dirty="0" err="1" smtClean="0"/>
                  <a:t>because</a:t>
                </a:r>
                <a:r>
                  <a:rPr lang="de-AT" sz="1100" dirty="0" smtClean="0"/>
                  <a:t> </a:t>
                </a:r>
                <a:r>
                  <a:rPr lang="de-AT" sz="1100" dirty="0" err="1" smtClean="0"/>
                  <a:t>superset</a:t>
                </a:r>
                <a:r>
                  <a:rPr lang="de-AT" sz="1100" dirty="0" smtClean="0"/>
                  <a:t> of </a:t>
                </a:r>
                <a:r>
                  <a:rPr lang="de-AT" sz="1100" dirty="0" err="1" smtClean="0"/>
                  <a:t>diagnosis</a:t>
                </a:r>
                <a:r>
                  <a:rPr lang="de-AT" sz="11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100" dirty="0"/>
              </a:p>
              <a:p>
                <a:endParaRPr lang="de-AT" sz="1100" dirty="0" smtClean="0"/>
              </a:p>
              <a:p>
                <a:r>
                  <a:rPr lang="de-AT" sz="1100" dirty="0" smtClean="0"/>
                  <a:t>Recall: </a:t>
                </a:r>
                <a:r>
                  <a:rPr lang="de-AT" sz="1100" dirty="0" err="1" smtClean="0"/>
                  <a:t>Diagnoses</a:t>
                </a:r>
                <a:r>
                  <a:rPr lang="de-AT" sz="1100" dirty="0" smtClean="0"/>
                  <a:t> </a:t>
                </a:r>
                <a:r>
                  <a:rPr lang="de-AT" sz="1100" dirty="0" err="1" smtClean="0"/>
                  <a:t>are</a:t>
                </a:r>
                <a:r>
                  <a:rPr lang="de-AT" sz="1100" dirty="0" smtClean="0"/>
                  <a:t> </a:t>
                </a:r>
                <a:r>
                  <a:rPr lang="de-AT" sz="1100" dirty="0" err="1" smtClean="0"/>
                  <a:t>set</a:t>
                </a:r>
                <a:r>
                  <a:rPr lang="de-AT" sz="1100" dirty="0" smtClean="0"/>
                  <a:t>-minimal!</a:t>
                </a:r>
              </a:p>
            </p:txBody>
          </p:sp>
        </mc:Choice>
        <mc:Fallback xmlns="">
          <p:sp>
            <p:nvSpPr>
              <p:cNvPr id="51" name="Textfeld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27" y="5098750"/>
                <a:ext cx="2510747" cy="769441"/>
              </a:xfrm>
              <a:prstGeom prst="rect">
                <a:avLst/>
              </a:prstGeom>
              <a:blipFill rotWithShape="0">
                <a:blip r:embed="rId20"/>
                <a:stretch>
                  <a:fillRect t="-787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Gerade Verbindung mit Pfeil 51"/>
          <p:cNvCxnSpPr>
            <a:stCxn id="51" idx="0"/>
          </p:cNvCxnSpPr>
          <p:nvPr/>
        </p:nvCxnSpPr>
        <p:spPr bwMode="auto">
          <a:xfrm flipV="1">
            <a:off x="2016801" y="4236956"/>
            <a:ext cx="1682324" cy="861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Ellipse 54"/>
          <p:cNvSpPr/>
          <p:nvPr/>
        </p:nvSpPr>
        <p:spPr bwMode="auto">
          <a:xfrm>
            <a:off x="4120624" y="1340768"/>
            <a:ext cx="233912" cy="233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1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3214188" y="2439837"/>
            <a:ext cx="233912" cy="233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dirty="0">
                <a:latin typeface="Arial" charset="0"/>
                <a:ea typeface="ＭＳ Ｐゴシック" pitchFamily="-112" charset="-128"/>
              </a:rPr>
              <a:t>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8" name="Ellipse 57"/>
          <p:cNvSpPr/>
          <p:nvPr/>
        </p:nvSpPr>
        <p:spPr bwMode="auto">
          <a:xfrm>
            <a:off x="4328074" y="2494810"/>
            <a:ext cx="233912" cy="233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dirty="0">
                <a:latin typeface="Arial" charset="0"/>
                <a:ea typeface="ＭＳ Ｐゴシック" pitchFamily="-112" charset="-128"/>
              </a:rPr>
              <a:t>3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9" name="Ellipse 58"/>
          <p:cNvSpPr/>
          <p:nvPr/>
        </p:nvSpPr>
        <p:spPr bwMode="auto">
          <a:xfrm>
            <a:off x="5920382" y="2539465"/>
            <a:ext cx="233912" cy="233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dirty="0">
                <a:latin typeface="Arial" charset="0"/>
                <a:ea typeface="ＭＳ Ｐゴシック" pitchFamily="-112" charset="-128"/>
              </a:rPr>
              <a:t>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0" name="Ellipse 59"/>
          <p:cNvSpPr/>
          <p:nvPr/>
        </p:nvSpPr>
        <p:spPr bwMode="auto">
          <a:xfrm>
            <a:off x="3574856" y="3736577"/>
            <a:ext cx="233912" cy="233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dirty="0">
                <a:latin typeface="Arial" charset="0"/>
                <a:ea typeface="ＭＳ Ｐゴシック" pitchFamily="-112" charset="-128"/>
              </a:rPr>
              <a:t>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1" name="Ellipse 60"/>
          <p:cNvSpPr/>
          <p:nvPr/>
        </p:nvSpPr>
        <p:spPr bwMode="auto">
          <a:xfrm>
            <a:off x="5039212" y="3819491"/>
            <a:ext cx="233912" cy="233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dirty="0">
                <a:latin typeface="Arial" charset="0"/>
                <a:ea typeface="ＭＳ Ｐゴシック" pitchFamily="-112" charset="-128"/>
              </a:rPr>
              <a:t>6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2" name="Ellipse 61"/>
          <p:cNvSpPr/>
          <p:nvPr/>
        </p:nvSpPr>
        <p:spPr bwMode="auto">
          <a:xfrm>
            <a:off x="5877338" y="3744092"/>
            <a:ext cx="233912" cy="233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dirty="0">
                <a:latin typeface="Arial" charset="0"/>
                <a:ea typeface="ＭＳ Ｐゴシック" pitchFamily="-112" charset="-128"/>
              </a:rPr>
              <a:t>7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3" name="Ellipse 62"/>
          <p:cNvSpPr/>
          <p:nvPr/>
        </p:nvSpPr>
        <p:spPr bwMode="auto">
          <a:xfrm>
            <a:off x="7068818" y="3861048"/>
            <a:ext cx="233912" cy="233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dirty="0">
                <a:latin typeface="Arial" charset="0"/>
                <a:ea typeface="ＭＳ Ｐゴシック" pitchFamily="-112" charset="-128"/>
              </a:rPr>
              <a:t>8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1" name="Freihandform 70"/>
          <p:cNvSpPr/>
          <p:nvPr/>
        </p:nvSpPr>
        <p:spPr bwMode="auto">
          <a:xfrm>
            <a:off x="5471811" y="1719799"/>
            <a:ext cx="2146170" cy="2089192"/>
          </a:xfrm>
          <a:custGeom>
            <a:avLst/>
            <a:gdLst>
              <a:gd name="connsiteX0" fmla="*/ 99368 w 2146170"/>
              <a:gd name="connsiteY0" fmla="*/ 0 h 2089192"/>
              <a:gd name="connsiteX1" fmla="*/ 99368 w 2146170"/>
              <a:gd name="connsiteY1" fmla="*/ 0 h 2089192"/>
              <a:gd name="connsiteX2" fmla="*/ 2478 w 2146170"/>
              <a:gd name="connsiteY2" fmla="*/ 121112 h 2089192"/>
              <a:gd name="connsiteX3" fmla="*/ 32756 w 2146170"/>
              <a:gd name="connsiteY3" fmla="*/ 351226 h 2089192"/>
              <a:gd name="connsiteX4" fmla="*/ 281037 w 2146170"/>
              <a:gd name="connsiteY4" fmla="*/ 502617 h 2089192"/>
              <a:gd name="connsiteX5" fmla="*/ 692819 w 2146170"/>
              <a:gd name="connsiteY5" fmla="*/ 750898 h 2089192"/>
              <a:gd name="connsiteX6" fmla="*/ 777598 w 2146170"/>
              <a:gd name="connsiteY6" fmla="*/ 805398 h 2089192"/>
              <a:gd name="connsiteX7" fmla="*/ 868433 w 2146170"/>
              <a:gd name="connsiteY7" fmla="*/ 853843 h 2089192"/>
              <a:gd name="connsiteX8" fmla="*/ 953212 w 2146170"/>
              <a:gd name="connsiteY8" fmla="*/ 938622 h 2089192"/>
              <a:gd name="connsiteX9" fmla="*/ 1080380 w 2146170"/>
              <a:gd name="connsiteY9" fmla="*/ 1090013 h 2089192"/>
              <a:gd name="connsiteX10" fmla="*/ 1292327 w 2146170"/>
              <a:gd name="connsiteY10" fmla="*/ 1465462 h 2089192"/>
              <a:gd name="connsiteX11" fmla="*/ 1395272 w 2146170"/>
              <a:gd name="connsiteY11" fmla="*/ 1586575 h 2089192"/>
              <a:gd name="connsiteX12" fmla="*/ 1431606 w 2146170"/>
              <a:gd name="connsiteY12" fmla="*/ 1616853 h 2089192"/>
              <a:gd name="connsiteX13" fmla="*/ 1576941 w 2146170"/>
              <a:gd name="connsiteY13" fmla="*/ 1798522 h 2089192"/>
              <a:gd name="connsiteX14" fmla="*/ 1698054 w 2146170"/>
              <a:gd name="connsiteY14" fmla="*/ 1925690 h 2089192"/>
              <a:gd name="connsiteX15" fmla="*/ 1916057 w 2146170"/>
              <a:gd name="connsiteY15" fmla="*/ 2089192 h 2089192"/>
              <a:gd name="connsiteX16" fmla="*/ 2061392 w 2146170"/>
              <a:gd name="connsiteY16" fmla="*/ 2046802 h 2089192"/>
              <a:gd name="connsiteX17" fmla="*/ 2146170 w 2146170"/>
              <a:gd name="connsiteY17" fmla="*/ 1907523 h 2089192"/>
              <a:gd name="connsiteX18" fmla="*/ 2115892 w 2146170"/>
              <a:gd name="connsiteY18" fmla="*/ 1828800 h 2089192"/>
              <a:gd name="connsiteX19" fmla="*/ 2103781 w 2146170"/>
              <a:gd name="connsiteY19" fmla="*/ 1810633 h 2089192"/>
              <a:gd name="connsiteX20" fmla="*/ 2037169 w 2146170"/>
              <a:gd name="connsiteY20" fmla="*/ 1641075 h 2089192"/>
              <a:gd name="connsiteX21" fmla="*/ 2000835 w 2146170"/>
              <a:gd name="connsiteY21" fmla="*/ 1586575 h 2089192"/>
              <a:gd name="connsiteX22" fmla="*/ 1825222 w 2146170"/>
              <a:gd name="connsiteY22" fmla="*/ 1326182 h 2089192"/>
              <a:gd name="connsiteX23" fmla="*/ 1801000 w 2146170"/>
              <a:gd name="connsiteY23" fmla="*/ 1295904 h 2089192"/>
              <a:gd name="connsiteX24" fmla="*/ 1649609 w 2146170"/>
              <a:gd name="connsiteY24" fmla="*/ 1071846 h 2089192"/>
              <a:gd name="connsiteX25" fmla="*/ 1570886 w 2146170"/>
              <a:gd name="connsiteY25" fmla="*/ 962845 h 2089192"/>
              <a:gd name="connsiteX26" fmla="*/ 1504274 w 2146170"/>
              <a:gd name="connsiteY26" fmla="*/ 872010 h 2089192"/>
              <a:gd name="connsiteX27" fmla="*/ 1304438 w 2146170"/>
              <a:gd name="connsiteY27" fmla="*/ 738786 h 2089192"/>
              <a:gd name="connsiteX28" fmla="*/ 1219659 w 2146170"/>
              <a:gd name="connsiteY28" fmla="*/ 672175 h 2089192"/>
              <a:gd name="connsiteX29" fmla="*/ 1140936 w 2146170"/>
              <a:gd name="connsiteY29" fmla="*/ 629785 h 2089192"/>
              <a:gd name="connsiteX30" fmla="*/ 1044046 w 2146170"/>
              <a:gd name="connsiteY30" fmla="*/ 557118 h 2089192"/>
              <a:gd name="connsiteX31" fmla="*/ 1001657 w 2146170"/>
              <a:gd name="connsiteY31" fmla="*/ 545006 h 2089192"/>
              <a:gd name="connsiteX32" fmla="*/ 922933 w 2146170"/>
              <a:gd name="connsiteY32" fmla="*/ 502617 h 2089192"/>
              <a:gd name="connsiteX33" fmla="*/ 862377 w 2146170"/>
              <a:gd name="connsiteY33" fmla="*/ 436005 h 2089192"/>
              <a:gd name="connsiteX34" fmla="*/ 662541 w 2146170"/>
              <a:gd name="connsiteY34" fmla="*/ 230114 h 2089192"/>
              <a:gd name="connsiteX35" fmla="*/ 511151 w 2146170"/>
              <a:gd name="connsiteY35" fmla="*/ 145335 h 2089192"/>
              <a:gd name="connsiteX36" fmla="*/ 402149 w 2146170"/>
              <a:gd name="connsiteY36" fmla="*/ 102945 h 2089192"/>
              <a:gd name="connsiteX37" fmla="*/ 365815 w 2146170"/>
              <a:gd name="connsiteY37" fmla="*/ 90834 h 2089192"/>
              <a:gd name="connsiteX38" fmla="*/ 323426 w 2146170"/>
              <a:gd name="connsiteY38" fmla="*/ 84778 h 2089192"/>
              <a:gd name="connsiteX39" fmla="*/ 250759 w 2146170"/>
              <a:gd name="connsiteY39" fmla="*/ 66612 h 2089192"/>
              <a:gd name="connsiteX40" fmla="*/ 214425 w 2146170"/>
              <a:gd name="connsiteY40" fmla="*/ 48445 h 2089192"/>
              <a:gd name="connsiteX41" fmla="*/ 202314 w 2146170"/>
              <a:gd name="connsiteY41" fmla="*/ 36333 h 2089192"/>
              <a:gd name="connsiteX42" fmla="*/ 99368 w 2146170"/>
              <a:gd name="connsiteY42" fmla="*/ 0 h 208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46170" h="2089192">
                <a:moveTo>
                  <a:pt x="99368" y="0"/>
                </a:moveTo>
                <a:lnTo>
                  <a:pt x="99368" y="0"/>
                </a:lnTo>
                <a:cubicBezTo>
                  <a:pt x="81310" y="21067"/>
                  <a:pt x="3539" y="110285"/>
                  <a:pt x="2478" y="121112"/>
                </a:cubicBezTo>
                <a:cubicBezTo>
                  <a:pt x="-5071" y="198109"/>
                  <a:pt x="4511" y="279200"/>
                  <a:pt x="32756" y="351226"/>
                </a:cubicBezTo>
                <a:cubicBezTo>
                  <a:pt x="59657" y="419824"/>
                  <a:pt x="242461" y="482380"/>
                  <a:pt x="281037" y="502617"/>
                </a:cubicBezTo>
                <a:cubicBezTo>
                  <a:pt x="441305" y="586692"/>
                  <a:pt x="541000" y="653992"/>
                  <a:pt x="692819" y="750898"/>
                </a:cubicBezTo>
                <a:cubicBezTo>
                  <a:pt x="721137" y="768973"/>
                  <a:pt x="747550" y="790374"/>
                  <a:pt x="777598" y="805398"/>
                </a:cubicBezTo>
                <a:cubicBezTo>
                  <a:pt x="789060" y="811129"/>
                  <a:pt x="856824" y="843893"/>
                  <a:pt x="868433" y="853843"/>
                </a:cubicBezTo>
                <a:cubicBezTo>
                  <a:pt x="898777" y="879852"/>
                  <a:pt x="924952" y="910362"/>
                  <a:pt x="953212" y="938622"/>
                </a:cubicBezTo>
                <a:cubicBezTo>
                  <a:pt x="1031669" y="1017079"/>
                  <a:pt x="1032952" y="1006103"/>
                  <a:pt x="1080380" y="1090013"/>
                </a:cubicBezTo>
                <a:cubicBezTo>
                  <a:pt x="1162777" y="1235791"/>
                  <a:pt x="1129475" y="1273870"/>
                  <a:pt x="1292327" y="1465462"/>
                </a:cubicBezTo>
                <a:cubicBezTo>
                  <a:pt x="1326642" y="1505833"/>
                  <a:pt x="1359399" y="1547582"/>
                  <a:pt x="1395272" y="1586575"/>
                </a:cubicBezTo>
                <a:cubicBezTo>
                  <a:pt x="1405946" y="1598177"/>
                  <a:pt x="1421346" y="1604883"/>
                  <a:pt x="1431606" y="1616853"/>
                </a:cubicBezTo>
                <a:cubicBezTo>
                  <a:pt x="1482075" y="1675733"/>
                  <a:pt x="1528714" y="1737792"/>
                  <a:pt x="1576941" y="1798522"/>
                </a:cubicBezTo>
                <a:cubicBezTo>
                  <a:pt x="1623325" y="1856931"/>
                  <a:pt x="1592305" y="1837898"/>
                  <a:pt x="1698054" y="1925690"/>
                </a:cubicBezTo>
                <a:cubicBezTo>
                  <a:pt x="1767943" y="1983711"/>
                  <a:pt x="1916057" y="2089192"/>
                  <a:pt x="1916057" y="2089192"/>
                </a:cubicBezTo>
                <a:cubicBezTo>
                  <a:pt x="1964502" y="2075062"/>
                  <a:pt x="2016549" y="2069947"/>
                  <a:pt x="2061392" y="2046802"/>
                </a:cubicBezTo>
                <a:cubicBezTo>
                  <a:pt x="2091135" y="2031451"/>
                  <a:pt x="2137479" y="1924904"/>
                  <a:pt x="2146170" y="1907523"/>
                </a:cubicBezTo>
                <a:cubicBezTo>
                  <a:pt x="2136077" y="1881282"/>
                  <a:pt x="2127161" y="1854558"/>
                  <a:pt x="2115892" y="1828800"/>
                </a:cubicBezTo>
                <a:cubicBezTo>
                  <a:pt x="2112975" y="1822132"/>
                  <a:pt x="2106185" y="1817502"/>
                  <a:pt x="2103781" y="1810633"/>
                </a:cubicBezTo>
                <a:cubicBezTo>
                  <a:pt x="2059892" y="1685233"/>
                  <a:pt x="2095209" y="1737808"/>
                  <a:pt x="2037169" y="1641075"/>
                </a:cubicBezTo>
                <a:cubicBezTo>
                  <a:pt x="2025936" y="1622353"/>
                  <a:pt x="2013026" y="1604688"/>
                  <a:pt x="2000835" y="1586575"/>
                </a:cubicBezTo>
                <a:cubicBezTo>
                  <a:pt x="1942377" y="1499723"/>
                  <a:pt x="1890622" y="1407934"/>
                  <a:pt x="1825222" y="1326182"/>
                </a:cubicBezTo>
                <a:cubicBezTo>
                  <a:pt x="1817148" y="1316089"/>
                  <a:pt x="1807244" y="1307221"/>
                  <a:pt x="1801000" y="1295904"/>
                </a:cubicBezTo>
                <a:cubicBezTo>
                  <a:pt x="1631791" y="989212"/>
                  <a:pt x="1821406" y="1276681"/>
                  <a:pt x="1649609" y="1071846"/>
                </a:cubicBezTo>
                <a:cubicBezTo>
                  <a:pt x="1620808" y="1037506"/>
                  <a:pt x="1596052" y="999931"/>
                  <a:pt x="1570886" y="962845"/>
                </a:cubicBezTo>
                <a:cubicBezTo>
                  <a:pt x="1537672" y="913897"/>
                  <a:pt x="1544853" y="904473"/>
                  <a:pt x="1504274" y="872010"/>
                </a:cubicBezTo>
                <a:cubicBezTo>
                  <a:pt x="1368839" y="763663"/>
                  <a:pt x="1457115" y="843751"/>
                  <a:pt x="1304438" y="738786"/>
                </a:cubicBezTo>
                <a:cubicBezTo>
                  <a:pt x="1274823" y="718426"/>
                  <a:pt x="1249562" y="692110"/>
                  <a:pt x="1219659" y="672175"/>
                </a:cubicBezTo>
                <a:cubicBezTo>
                  <a:pt x="1194861" y="655643"/>
                  <a:pt x="1165865" y="646118"/>
                  <a:pt x="1140936" y="629785"/>
                </a:cubicBezTo>
                <a:cubicBezTo>
                  <a:pt x="1107167" y="607661"/>
                  <a:pt x="1078531" y="578109"/>
                  <a:pt x="1044046" y="557118"/>
                </a:cubicBezTo>
                <a:cubicBezTo>
                  <a:pt x="1031493" y="549477"/>
                  <a:pt x="1015058" y="551036"/>
                  <a:pt x="1001657" y="545006"/>
                </a:cubicBezTo>
                <a:cubicBezTo>
                  <a:pt x="974478" y="532776"/>
                  <a:pt x="949174" y="516747"/>
                  <a:pt x="922933" y="502617"/>
                </a:cubicBezTo>
                <a:cubicBezTo>
                  <a:pt x="902748" y="480413"/>
                  <a:pt x="881587" y="459058"/>
                  <a:pt x="862377" y="436005"/>
                </a:cubicBezTo>
                <a:cubicBezTo>
                  <a:pt x="795600" y="355873"/>
                  <a:pt x="765295" y="287656"/>
                  <a:pt x="662541" y="230114"/>
                </a:cubicBezTo>
                <a:cubicBezTo>
                  <a:pt x="612078" y="201854"/>
                  <a:pt x="565056" y="166298"/>
                  <a:pt x="511151" y="145335"/>
                </a:cubicBezTo>
                <a:lnTo>
                  <a:pt x="402149" y="102945"/>
                </a:lnTo>
                <a:cubicBezTo>
                  <a:pt x="390195" y="98462"/>
                  <a:pt x="378254" y="93705"/>
                  <a:pt x="365815" y="90834"/>
                </a:cubicBezTo>
                <a:cubicBezTo>
                  <a:pt x="351907" y="87625"/>
                  <a:pt x="337393" y="87718"/>
                  <a:pt x="323426" y="84778"/>
                </a:cubicBezTo>
                <a:cubicBezTo>
                  <a:pt x="298994" y="79634"/>
                  <a:pt x="274981" y="72667"/>
                  <a:pt x="250759" y="66612"/>
                </a:cubicBezTo>
                <a:cubicBezTo>
                  <a:pt x="238648" y="60556"/>
                  <a:pt x="225908" y="55622"/>
                  <a:pt x="214425" y="48445"/>
                </a:cubicBezTo>
                <a:cubicBezTo>
                  <a:pt x="209583" y="45419"/>
                  <a:pt x="207946" y="37272"/>
                  <a:pt x="202314" y="36333"/>
                </a:cubicBezTo>
                <a:cubicBezTo>
                  <a:pt x="170394" y="31013"/>
                  <a:pt x="116526" y="6055"/>
                  <a:pt x="99368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2" name="Freihandform 71"/>
          <p:cNvSpPr/>
          <p:nvPr/>
        </p:nvSpPr>
        <p:spPr bwMode="auto">
          <a:xfrm>
            <a:off x="4868726" y="1955968"/>
            <a:ext cx="811454" cy="2010469"/>
          </a:xfrm>
          <a:custGeom>
            <a:avLst/>
            <a:gdLst>
              <a:gd name="connsiteX0" fmla="*/ 0 w 811454"/>
              <a:gd name="connsiteY0" fmla="*/ 36334 h 2010469"/>
              <a:gd name="connsiteX1" fmla="*/ 0 w 811454"/>
              <a:gd name="connsiteY1" fmla="*/ 36334 h 2010469"/>
              <a:gd name="connsiteX2" fmla="*/ 36334 w 811454"/>
              <a:gd name="connsiteY2" fmla="*/ 654008 h 2010469"/>
              <a:gd name="connsiteX3" fmla="*/ 193780 w 811454"/>
              <a:gd name="connsiteY3" fmla="*/ 1138458 h 2010469"/>
              <a:gd name="connsiteX4" fmla="*/ 248281 w 811454"/>
              <a:gd name="connsiteY4" fmla="*/ 1429129 h 2010469"/>
              <a:gd name="connsiteX5" fmla="*/ 272503 w 811454"/>
              <a:gd name="connsiteY5" fmla="*/ 1513907 h 2010469"/>
              <a:gd name="connsiteX6" fmla="*/ 314893 w 811454"/>
              <a:gd name="connsiteY6" fmla="*/ 1616853 h 2010469"/>
              <a:gd name="connsiteX7" fmla="*/ 339115 w 811454"/>
              <a:gd name="connsiteY7" fmla="*/ 1683465 h 2010469"/>
              <a:gd name="connsiteX8" fmla="*/ 399671 w 811454"/>
              <a:gd name="connsiteY8" fmla="*/ 1744021 h 2010469"/>
              <a:gd name="connsiteX9" fmla="*/ 538951 w 811454"/>
              <a:gd name="connsiteY9" fmla="*/ 1901468 h 2010469"/>
              <a:gd name="connsiteX10" fmla="*/ 599507 w 811454"/>
              <a:gd name="connsiteY10" fmla="*/ 1962024 h 2010469"/>
              <a:gd name="connsiteX11" fmla="*/ 696397 w 811454"/>
              <a:gd name="connsiteY11" fmla="*/ 2010469 h 2010469"/>
              <a:gd name="connsiteX12" fmla="*/ 708508 w 811454"/>
              <a:gd name="connsiteY12" fmla="*/ 1901468 h 2010469"/>
              <a:gd name="connsiteX13" fmla="*/ 744842 w 811454"/>
              <a:gd name="connsiteY13" fmla="*/ 1774300 h 2010469"/>
              <a:gd name="connsiteX14" fmla="*/ 756953 w 811454"/>
              <a:gd name="connsiteY14" fmla="*/ 1762188 h 2010469"/>
              <a:gd name="connsiteX15" fmla="*/ 805399 w 811454"/>
              <a:gd name="connsiteY15" fmla="*/ 1628964 h 2010469"/>
              <a:gd name="connsiteX16" fmla="*/ 811454 w 811454"/>
              <a:gd name="connsiteY16" fmla="*/ 1532074 h 2010469"/>
              <a:gd name="connsiteX17" fmla="*/ 787232 w 811454"/>
              <a:gd name="connsiteY17" fmla="*/ 1423073 h 2010469"/>
              <a:gd name="connsiteX18" fmla="*/ 750898 w 811454"/>
              <a:gd name="connsiteY18" fmla="*/ 1320127 h 2010469"/>
              <a:gd name="connsiteX19" fmla="*/ 635841 w 811454"/>
              <a:gd name="connsiteY19" fmla="*/ 1011290 h 2010469"/>
              <a:gd name="connsiteX20" fmla="*/ 538951 w 811454"/>
              <a:gd name="connsiteY20" fmla="*/ 647953 h 2010469"/>
              <a:gd name="connsiteX21" fmla="*/ 490506 w 811454"/>
              <a:gd name="connsiteY21" fmla="*/ 363338 h 2010469"/>
              <a:gd name="connsiteX22" fmla="*/ 472339 w 811454"/>
              <a:gd name="connsiteY22" fmla="*/ 242225 h 2010469"/>
              <a:gd name="connsiteX23" fmla="*/ 417838 w 811454"/>
              <a:gd name="connsiteY23" fmla="*/ 115057 h 2010469"/>
              <a:gd name="connsiteX24" fmla="*/ 314893 w 811454"/>
              <a:gd name="connsiteY24" fmla="*/ 36334 h 2010469"/>
              <a:gd name="connsiteX25" fmla="*/ 175613 w 811454"/>
              <a:gd name="connsiteY25" fmla="*/ 0 h 2010469"/>
              <a:gd name="connsiteX26" fmla="*/ 0 w 811454"/>
              <a:gd name="connsiteY26" fmla="*/ 36334 h 201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1454" h="2010469">
                <a:moveTo>
                  <a:pt x="0" y="36334"/>
                </a:moveTo>
                <a:lnTo>
                  <a:pt x="0" y="36334"/>
                </a:lnTo>
                <a:cubicBezTo>
                  <a:pt x="12111" y="242225"/>
                  <a:pt x="11267" y="449290"/>
                  <a:pt x="36334" y="654008"/>
                </a:cubicBezTo>
                <a:cubicBezTo>
                  <a:pt x="56689" y="820238"/>
                  <a:pt x="132298" y="984754"/>
                  <a:pt x="193780" y="1138458"/>
                </a:cubicBezTo>
                <a:cubicBezTo>
                  <a:pt x="214524" y="1276752"/>
                  <a:pt x="211885" y="1276266"/>
                  <a:pt x="248281" y="1429129"/>
                </a:cubicBezTo>
                <a:cubicBezTo>
                  <a:pt x="255088" y="1457720"/>
                  <a:pt x="262675" y="1486209"/>
                  <a:pt x="272503" y="1513907"/>
                </a:cubicBezTo>
                <a:cubicBezTo>
                  <a:pt x="284913" y="1548881"/>
                  <a:pt x="301323" y="1582312"/>
                  <a:pt x="314893" y="1616853"/>
                </a:cubicBezTo>
                <a:cubicBezTo>
                  <a:pt x="323532" y="1638843"/>
                  <a:pt x="326009" y="1663807"/>
                  <a:pt x="339115" y="1683465"/>
                </a:cubicBezTo>
                <a:cubicBezTo>
                  <a:pt x="354950" y="1707217"/>
                  <a:pt x="381982" y="1721615"/>
                  <a:pt x="399671" y="1744021"/>
                </a:cubicBezTo>
                <a:cubicBezTo>
                  <a:pt x="545623" y="1928893"/>
                  <a:pt x="435368" y="1803639"/>
                  <a:pt x="538951" y="1901468"/>
                </a:cubicBezTo>
                <a:cubicBezTo>
                  <a:pt x="559705" y="1921069"/>
                  <a:pt x="576551" y="1945056"/>
                  <a:pt x="599507" y="1962024"/>
                </a:cubicBezTo>
                <a:cubicBezTo>
                  <a:pt x="642140" y="1993535"/>
                  <a:pt x="658890" y="1997966"/>
                  <a:pt x="696397" y="2010469"/>
                </a:cubicBezTo>
                <a:cubicBezTo>
                  <a:pt x="700434" y="1974135"/>
                  <a:pt x="704318" y="1937784"/>
                  <a:pt x="708508" y="1901468"/>
                </a:cubicBezTo>
                <a:cubicBezTo>
                  <a:pt x="715611" y="1839913"/>
                  <a:pt x="712939" y="1842665"/>
                  <a:pt x="744842" y="1774300"/>
                </a:cubicBezTo>
                <a:cubicBezTo>
                  <a:pt x="747256" y="1769126"/>
                  <a:pt x="752916" y="1766225"/>
                  <a:pt x="756953" y="1762188"/>
                </a:cubicBezTo>
                <a:cubicBezTo>
                  <a:pt x="772444" y="1723464"/>
                  <a:pt x="799383" y="1657328"/>
                  <a:pt x="805399" y="1628964"/>
                </a:cubicBezTo>
                <a:cubicBezTo>
                  <a:pt x="812114" y="1597309"/>
                  <a:pt x="809436" y="1564371"/>
                  <a:pt x="811454" y="1532074"/>
                </a:cubicBezTo>
                <a:cubicBezTo>
                  <a:pt x="803380" y="1495740"/>
                  <a:pt x="797457" y="1458861"/>
                  <a:pt x="787232" y="1423073"/>
                </a:cubicBezTo>
                <a:cubicBezTo>
                  <a:pt x="777235" y="1388083"/>
                  <a:pt x="763853" y="1354133"/>
                  <a:pt x="750898" y="1320127"/>
                </a:cubicBezTo>
                <a:cubicBezTo>
                  <a:pt x="705097" y="1199898"/>
                  <a:pt x="671967" y="1135564"/>
                  <a:pt x="635841" y="1011290"/>
                </a:cubicBezTo>
                <a:cubicBezTo>
                  <a:pt x="600852" y="890928"/>
                  <a:pt x="538951" y="647953"/>
                  <a:pt x="538951" y="647953"/>
                </a:cubicBezTo>
                <a:cubicBezTo>
                  <a:pt x="502577" y="344836"/>
                  <a:pt x="543500" y="641558"/>
                  <a:pt x="490506" y="363338"/>
                </a:cubicBezTo>
                <a:cubicBezTo>
                  <a:pt x="482868" y="323236"/>
                  <a:pt x="483806" y="281404"/>
                  <a:pt x="472339" y="242225"/>
                </a:cubicBezTo>
                <a:cubicBezTo>
                  <a:pt x="459384" y="197964"/>
                  <a:pt x="454472" y="143072"/>
                  <a:pt x="417838" y="115057"/>
                </a:cubicBezTo>
                <a:cubicBezTo>
                  <a:pt x="383523" y="88816"/>
                  <a:pt x="353913" y="54869"/>
                  <a:pt x="314893" y="36334"/>
                </a:cubicBezTo>
                <a:cubicBezTo>
                  <a:pt x="271553" y="15748"/>
                  <a:pt x="175613" y="0"/>
                  <a:pt x="175613" y="0"/>
                </a:cubicBezTo>
                <a:lnTo>
                  <a:pt x="0" y="36334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3" name="Freihandform 72"/>
          <p:cNvSpPr/>
          <p:nvPr/>
        </p:nvSpPr>
        <p:spPr bwMode="auto">
          <a:xfrm>
            <a:off x="3552934" y="1713743"/>
            <a:ext cx="855705" cy="848963"/>
          </a:xfrm>
          <a:custGeom>
            <a:avLst/>
            <a:gdLst>
              <a:gd name="connsiteX0" fmla="*/ 570949 w 855705"/>
              <a:gd name="connsiteY0" fmla="*/ 0 h 848963"/>
              <a:gd name="connsiteX1" fmla="*/ 570949 w 855705"/>
              <a:gd name="connsiteY1" fmla="*/ 0 h 848963"/>
              <a:gd name="connsiteX2" fmla="*/ 201556 w 855705"/>
              <a:gd name="connsiteY2" fmla="*/ 266448 h 848963"/>
              <a:gd name="connsiteX3" fmla="*/ 134944 w 855705"/>
              <a:gd name="connsiteY3" fmla="*/ 308837 h 848963"/>
              <a:gd name="connsiteX4" fmla="*/ 56221 w 855705"/>
              <a:gd name="connsiteY4" fmla="*/ 423894 h 848963"/>
              <a:gd name="connsiteX5" fmla="*/ 7776 w 855705"/>
              <a:gd name="connsiteY5" fmla="*/ 581340 h 848963"/>
              <a:gd name="connsiteX6" fmla="*/ 13832 w 855705"/>
              <a:gd name="connsiteY6" fmla="*/ 835677 h 848963"/>
              <a:gd name="connsiteX7" fmla="*/ 171278 w 855705"/>
              <a:gd name="connsiteY7" fmla="*/ 823566 h 848963"/>
              <a:gd name="connsiteX8" fmla="*/ 274224 w 855705"/>
              <a:gd name="connsiteY8" fmla="*/ 750898 h 848963"/>
              <a:gd name="connsiteX9" fmla="*/ 365058 w 855705"/>
              <a:gd name="connsiteY9" fmla="*/ 708509 h 848963"/>
              <a:gd name="connsiteX10" fmla="*/ 540671 w 855705"/>
              <a:gd name="connsiteY10" fmla="*/ 605563 h 848963"/>
              <a:gd name="connsiteX11" fmla="*/ 710229 w 855705"/>
              <a:gd name="connsiteY11" fmla="*/ 460228 h 848963"/>
              <a:gd name="connsiteX12" fmla="*/ 728396 w 855705"/>
              <a:gd name="connsiteY12" fmla="*/ 448117 h 848963"/>
              <a:gd name="connsiteX13" fmla="*/ 825286 w 855705"/>
              <a:gd name="connsiteY13" fmla="*/ 339115 h 848963"/>
              <a:gd name="connsiteX14" fmla="*/ 813175 w 855705"/>
              <a:gd name="connsiteY14" fmla="*/ 60556 h 848963"/>
              <a:gd name="connsiteX15" fmla="*/ 764730 w 855705"/>
              <a:gd name="connsiteY15" fmla="*/ 36334 h 848963"/>
              <a:gd name="connsiteX16" fmla="*/ 710229 w 855705"/>
              <a:gd name="connsiteY16" fmla="*/ 30278 h 848963"/>
              <a:gd name="connsiteX17" fmla="*/ 643617 w 855705"/>
              <a:gd name="connsiteY17" fmla="*/ 18167 h 848963"/>
              <a:gd name="connsiteX18" fmla="*/ 570949 w 855705"/>
              <a:gd name="connsiteY18" fmla="*/ 0 h 84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5705" h="848963">
                <a:moveTo>
                  <a:pt x="570949" y="0"/>
                </a:moveTo>
                <a:lnTo>
                  <a:pt x="570949" y="0"/>
                </a:lnTo>
                <a:cubicBezTo>
                  <a:pt x="371757" y="162976"/>
                  <a:pt x="473498" y="86966"/>
                  <a:pt x="201556" y="266448"/>
                </a:cubicBezTo>
                <a:cubicBezTo>
                  <a:pt x="179590" y="280945"/>
                  <a:pt x="134944" y="308837"/>
                  <a:pt x="134944" y="308837"/>
                </a:cubicBezTo>
                <a:cubicBezTo>
                  <a:pt x="108703" y="347189"/>
                  <a:pt x="78392" y="383053"/>
                  <a:pt x="56221" y="423894"/>
                </a:cubicBezTo>
                <a:cubicBezTo>
                  <a:pt x="24033" y="483188"/>
                  <a:pt x="19864" y="520901"/>
                  <a:pt x="7776" y="581340"/>
                </a:cubicBezTo>
                <a:cubicBezTo>
                  <a:pt x="4899" y="627366"/>
                  <a:pt x="-11275" y="814157"/>
                  <a:pt x="13832" y="835677"/>
                </a:cubicBezTo>
                <a:cubicBezTo>
                  <a:pt x="53797" y="869933"/>
                  <a:pt x="118796" y="827603"/>
                  <a:pt x="171278" y="823566"/>
                </a:cubicBezTo>
                <a:cubicBezTo>
                  <a:pt x="205593" y="799343"/>
                  <a:pt x="238107" y="772342"/>
                  <a:pt x="274224" y="750898"/>
                </a:cubicBezTo>
                <a:cubicBezTo>
                  <a:pt x="302954" y="733840"/>
                  <a:pt x="335725" y="724509"/>
                  <a:pt x="365058" y="708509"/>
                </a:cubicBezTo>
                <a:cubicBezTo>
                  <a:pt x="424627" y="676017"/>
                  <a:pt x="484028" y="642923"/>
                  <a:pt x="540671" y="605563"/>
                </a:cubicBezTo>
                <a:cubicBezTo>
                  <a:pt x="657032" y="528814"/>
                  <a:pt x="626535" y="537483"/>
                  <a:pt x="710229" y="460228"/>
                </a:cubicBezTo>
                <a:cubicBezTo>
                  <a:pt x="715577" y="455292"/>
                  <a:pt x="723460" y="453465"/>
                  <a:pt x="728396" y="448117"/>
                </a:cubicBezTo>
                <a:cubicBezTo>
                  <a:pt x="907474" y="254115"/>
                  <a:pt x="684651" y="479750"/>
                  <a:pt x="825286" y="339115"/>
                </a:cubicBezTo>
                <a:cubicBezTo>
                  <a:pt x="861309" y="222038"/>
                  <a:pt x="874417" y="222411"/>
                  <a:pt x="813175" y="60556"/>
                </a:cubicBezTo>
                <a:cubicBezTo>
                  <a:pt x="806786" y="43670"/>
                  <a:pt x="782051" y="41428"/>
                  <a:pt x="764730" y="36334"/>
                </a:cubicBezTo>
                <a:cubicBezTo>
                  <a:pt x="747194" y="31176"/>
                  <a:pt x="728306" y="32989"/>
                  <a:pt x="710229" y="30278"/>
                </a:cubicBezTo>
                <a:cubicBezTo>
                  <a:pt x="687911" y="26930"/>
                  <a:pt x="665978" y="21216"/>
                  <a:pt x="643617" y="18167"/>
                </a:cubicBezTo>
                <a:cubicBezTo>
                  <a:pt x="621526" y="15155"/>
                  <a:pt x="583060" y="3028"/>
                  <a:pt x="570949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5590948" y="4643590"/>
            <a:ext cx="3368593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 err="1" smtClean="0"/>
              <a:t>Tree</a:t>
            </a:r>
            <a:r>
              <a:rPr lang="de-AT" sz="1100" dirty="0" smtClean="0"/>
              <a:t> </a:t>
            </a:r>
            <a:r>
              <a:rPr lang="de-AT" sz="1100" dirty="0" err="1" smtClean="0"/>
              <a:t>complete</a:t>
            </a:r>
            <a:r>
              <a:rPr lang="de-AT" sz="1100" dirty="0" smtClean="0"/>
              <a:t>, all </a:t>
            </a:r>
            <a:r>
              <a:rPr lang="de-AT" sz="1100" dirty="0" err="1" smtClean="0"/>
              <a:t>branches</a:t>
            </a:r>
            <a:r>
              <a:rPr lang="de-AT" sz="1100" dirty="0" smtClean="0"/>
              <a:t> </a:t>
            </a:r>
            <a:r>
              <a:rPr lang="de-AT" sz="1100" dirty="0" err="1" smtClean="0"/>
              <a:t>closed</a:t>
            </a:r>
            <a:r>
              <a:rPr lang="de-AT" sz="1100" dirty="0" smtClean="0"/>
              <a:t>:</a:t>
            </a:r>
          </a:p>
          <a:p>
            <a:r>
              <a:rPr lang="de-AT" sz="1100" dirty="0" smtClean="0">
                <a:sym typeface="Wingdings" panose="05000000000000000000" pitchFamily="2" charset="2"/>
              </a:rPr>
              <a:t> Set of all </a:t>
            </a:r>
            <a:r>
              <a:rPr lang="de-AT" sz="1100" dirty="0" err="1" smtClean="0">
                <a:sym typeface="Wingdings" panose="05000000000000000000" pitchFamily="2" charset="2"/>
              </a:rPr>
              <a:t>diagnoses</a:t>
            </a:r>
            <a:r>
              <a:rPr lang="de-AT" sz="1100" dirty="0" smtClean="0">
                <a:sym typeface="Wingdings" panose="05000000000000000000" pitchFamily="2" charset="2"/>
              </a:rPr>
              <a:t> </a:t>
            </a:r>
            <a:r>
              <a:rPr lang="de-AT" sz="1100" dirty="0" err="1" smtClean="0">
                <a:sym typeface="Wingdings" panose="05000000000000000000" pitchFamily="2" charset="2"/>
              </a:rPr>
              <a:t>is</a:t>
            </a:r>
            <a:r>
              <a:rPr lang="de-AT" sz="1100" dirty="0" smtClean="0">
                <a:sym typeface="Wingdings" panose="05000000000000000000" pitchFamily="2" charset="2"/>
              </a:rPr>
              <a:t> </a:t>
            </a:r>
            <a:r>
              <a:rPr lang="de-AT" sz="1100" dirty="0" err="1" smtClean="0">
                <a:sym typeface="Wingdings" panose="05000000000000000000" pitchFamily="2" charset="2"/>
              </a:rPr>
              <a:t>given</a:t>
            </a:r>
            <a:r>
              <a:rPr lang="de-AT" sz="1100" dirty="0" smtClean="0">
                <a:sym typeface="Wingdings" panose="05000000000000000000" pitchFamily="2" charset="2"/>
              </a:rPr>
              <a:t> </a:t>
            </a:r>
            <a:r>
              <a:rPr lang="de-AT" sz="1100" dirty="0" err="1" smtClean="0">
                <a:sym typeface="Wingdings" panose="05000000000000000000" pitchFamily="2" charset="2"/>
              </a:rPr>
              <a:t>by</a:t>
            </a:r>
            <a:r>
              <a:rPr lang="de-AT" sz="1100" dirty="0" smtClean="0">
                <a:sym typeface="Wingdings" panose="05000000000000000000" pitchFamily="2" charset="2"/>
              </a:rPr>
              <a:t> </a:t>
            </a:r>
            <a:r>
              <a:rPr lang="de-AT" sz="1100" dirty="0" err="1" smtClean="0">
                <a:sym typeface="Wingdings" panose="05000000000000000000" pitchFamily="2" charset="2"/>
              </a:rPr>
              <a:t>the</a:t>
            </a:r>
            <a:r>
              <a:rPr lang="de-AT" sz="1100" dirty="0" smtClean="0">
                <a:sym typeface="Wingdings" panose="05000000000000000000" pitchFamily="2" charset="2"/>
              </a:rPr>
              <a:t> </a:t>
            </a:r>
            <a:r>
              <a:rPr lang="de-AT" sz="1100" dirty="0" err="1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green</a:t>
            </a:r>
            <a:r>
              <a:rPr lang="de-AT" sz="11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AT" sz="1100" dirty="0" err="1" smtClean="0">
                <a:sym typeface="Wingdings" panose="05000000000000000000" pitchFamily="2" charset="2"/>
              </a:rPr>
              <a:t>paths</a:t>
            </a:r>
            <a:r>
              <a:rPr lang="de-AT" sz="1100" dirty="0" smtClean="0">
                <a:sym typeface="Wingdings" panose="05000000000000000000" pitchFamily="2" charset="2"/>
              </a:rPr>
              <a:t>.</a:t>
            </a:r>
            <a:endParaRPr lang="de-AT" sz="1100" dirty="0"/>
          </a:p>
        </p:txBody>
      </p:sp>
      <p:sp>
        <p:nvSpPr>
          <p:cNvPr id="76" name="Textfeld 75"/>
          <p:cNvSpPr txBox="1"/>
          <p:nvPr/>
        </p:nvSpPr>
        <p:spPr>
          <a:xfrm>
            <a:off x="7455048" y="2330481"/>
            <a:ext cx="15937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Breadth</a:t>
            </a:r>
            <a:r>
              <a:rPr lang="de-AT" dirty="0" smtClean="0"/>
              <a:t>-first!</a:t>
            </a:r>
            <a:br>
              <a:rPr lang="de-AT" dirty="0" smtClean="0"/>
            </a:br>
            <a:r>
              <a:rPr lang="de-AT" sz="12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AT" sz="1200" dirty="0" err="1" smtClean="0">
                <a:solidFill>
                  <a:schemeClr val="bg1">
                    <a:lumMod val="65000"/>
                  </a:schemeClr>
                </a:solidFill>
              </a:rPr>
              <a:t>or</a:t>
            </a:r>
            <a:r>
              <a:rPr lang="de-AT" sz="1200" dirty="0" smtClean="0">
                <a:solidFill>
                  <a:schemeClr val="bg1">
                    <a:lumMod val="65000"/>
                  </a:schemeClr>
                </a:solidFill>
              </a:rPr>
              <a:t>: uniform-</a:t>
            </a:r>
            <a:r>
              <a:rPr lang="de-AT" sz="1200" dirty="0" err="1" smtClean="0">
                <a:solidFill>
                  <a:schemeClr val="bg1">
                    <a:lumMod val="65000"/>
                  </a:schemeClr>
                </a:solidFill>
              </a:rPr>
              <a:t>cost</a:t>
            </a:r>
            <a:r>
              <a:rPr lang="de-AT" sz="120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  <a:br>
              <a:rPr lang="de-AT" sz="12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de-AT" sz="1200" dirty="0" err="1" smtClean="0">
                <a:solidFill>
                  <a:schemeClr val="bg1">
                    <a:lumMod val="65000"/>
                  </a:schemeClr>
                </a:solidFill>
              </a:rPr>
              <a:t>if</a:t>
            </a:r>
            <a:r>
              <a:rPr lang="de-AT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200" dirty="0" err="1" smtClean="0">
                <a:solidFill>
                  <a:schemeClr val="bg1">
                    <a:lumMod val="65000"/>
                  </a:schemeClr>
                </a:solidFill>
              </a:rPr>
              <a:t>weights</a:t>
            </a:r>
            <a:r>
              <a:rPr lang="de-AT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200" dirty="0" err="1" smtClean="0">
                <a:solidFill>
                  <a:schemeClr val="bg1">
                    <a:lumMod val="65000"/>
                  </a:schemeClr>
                </a:solidFill>
              </a:rPr>
              <a:t>given</a:t>
            </a:r>
            <a:r>
              <a:rPr lang="de-AT" sz="12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3579708" y="6281881"/>
            <a:ext cx="55370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smtClean="0"/>
              <a:t>Reiter, R. </a:t>
            </a:r>
            <a:r>
              <a:rPr lang="de-AT" sz="1100" dirty="0"/>
              <a:t>1987.</a:t>
            </a:r>
            <a:r>
              <a:rPr lang="de-AT" sz="1100" dirty="0" smtClean="0"/>
              <a:t> A </a:t>
            </a:r>
            <a:r>
              <a:rPr lang="de-AT" sz="1100" dirty="0" err="1" smtClean="0"/>
              <a:t>Theory</a:t>
            </a:r>
            <a:r>
              <a:rPr lang="de-AT" sz="1100" dirty="0" smtClean="0"/>
              <a:t> of Diagnosis </a:t>
            </a:r>
            <a:r>
              <a:rPr lang="de-AT" sz="1100" dirty="0" err="1" smtClean="0"/>
              <a:t>from</a:t>
            </a:r>
            <a:r>
              <a:rPr lang="de-AT" sz="1100" dirty="0" smtClean="0"/>
              <a:t> First Principles. </a:t>
            </a:r>
            <a:r>
              <a:rPr lang="de-AT" sz="1100" dirty="0" err="1" smtClean="0"/>
              <a:t>Artif</a:t>
            </a:r>
            <a:r>
              <a:rPr lang="de-AT" sz="1100" dirty="0" smtClean="0"/>
              <a:t>. </a:t>
            </a:r>
            <a:r>
              <a:rPr lang="de-AT" sz="1100" dirty="0" err="1" smtClean="0"/>
              <a:t>Intell</a:t>
            </a:r>
            <a:r>
              <a:rPr lang="de-AT" sz="1100" dirty="0" smtClean="0"/>
              <a:t>. 32(1):57-95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0385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" grpId="0"/>
      <p:bldP spid="7" grpId="0"/>
      <p:bldP spid="17" grpId="0"/>
      <p:bldP spid="22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2" grpId="0" animBg="1"/>
      <p:bldP spid="47" grpId="0" animBg="1"/>
      <p:bldP spid="51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1" grpId="0" animBg="1"/>
      <p:bldP spid="72" grpId="0" animBg="1"/>
      <p:bldP spid="73" grpId="0" animBg="1"/>
      <p:bldP spid="74" grpId="0" animBg="1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099" y="4724440"/>
            <a:ext cx="4702280" cy="16544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3" y="1340768"/>
            <a:ext cx="8496944" cy="5040560"/>
          </a:xfrm>
        </p:spPr>
        <p:txBody>
          <a:bodyPr/>
          <a:lstStyle/>
          <a:p>
            <a:pPr marL="0" indent="0">
              <a:buNone/>
            </a:pPr>
            <a:r>
              <a:rPr lang="de-AT" dirty="0" smtClean="0"/>
              <a:t>Process: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sz="600" dirty="0" smtClean="0"/>
          </a:p>
          <a:p>
            <a:pPr marL="0" indent="0">
              <a:buNone/>
            </a:pPr>
            <a:r>
              <a:rPr lang="de-AT" dirty="0" smtClean="0"/>
              <a:t>Evolution of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space</a:t>
            </a:r>
            <a:r>
              <a:rPr lang="de-AT" dirty="0" smtClean="0"/>
              <a:t> of </a:t>
            </a:r>
            <a:r>
              <a:rPr lang="de-AT" dirty="0" err="1" smtClean="0"/>
              <a:t>diagnoses</a:t>
            </a:r>
            <a:r>
              <a:rPr lang="de-AT" dirty="0" smtClean="0"/>
              <a:t>: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27" name="Pfeil nach rechts 26"/>
          <p:cNvSpPr/>
          <p:nvPr/>
        </p:nvSpPr>
        <p:spPr bwMode="auto">
          <a:xfrm>
            <a:off x="5072666" y="2348366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5" name="Pfeil nach rechts 24"/>
          <p:cNvSpPr/>
          <p:nvPr/>
        </p:nvSpPr>
        <p:spPr bwMode="auto">
          <a:xfrm>
            <a:off x="5201716" y="1762326"/>
            <a:ext cx="588381" cy="528133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Sequential</a:t>
            </a:r>
            <a:r>
              <a:rPr lang="de-AT" dirty="0" smtClean="0"/>
              <a:t> Diagnosis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SoCS‘18                                                                                                        StaticHS</a:t>
            </a:r>
            <a:endParaRPr lang="de-AT"/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1600200" y="1740877"/>
            <a:ext cx="1107831" cy="4754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>
                <a:latin typeface="Arial" charset="0"/>
                <a:ea typeface="ＭＳ Ｐゴシック" pitchFamily="-112" charset="-128"/>
              </a:rPr>
              <a:t>DPI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llipse 12"/>
              <p:cNvSpPr/>
              <p:nvPr/>
            </p:nvSpPr>
            <p:spPr bwMode="auto">
              <a:xfrm>
                <a:off x="3616105" y="1794718"/>
                <a:ext cx="1394878" cy="5106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compute </a:t>
                </a:r>
                <a:r>
                  <a:rPr kumimoji="0" lang="de-AT" sz="11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diagnoses</a:t>
                </a: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de-AT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ＭＳ Ｐゴシック" pitchFamily="-112" charset="-128"/>
                      </a:rPr>
                      <m:t>𝑫</m:t>
                    </m:r>
                  </m:oMath>
                </a14:m>
                <a:endPara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13" name="Ellips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6105" y="1794718"/>
                <a:ext cx="1394878" cy="510692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078477" y="2410638"/>
                <a:ext cx="3337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477" y="2410638"/>
                <a:ext cx="333746" cy="2616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bgerundetes Rechteck 15"/>
          <p:cNvSpPr/>
          <p:nvPr/>
        </p:nvSpPr>
        <p:spPr bwMode="auto">
          <a:xfrm>
            <a:off x="5942484" y="1733805"/>
            <a:ext cx="1107831" cy="4825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100" dirty="0" err="1" smtClean="0">
                <a:latin typeface="Arial" charset="0"/>
                <a:ea typeface="ＭＳ Ｐゴシック" pitchFamily="-112" charset="-128"/>
              </a:rPr>
              <a:t>actually</a:t>
            </a:r>
            <a:r>
              <a:rPr lang="de-AT" sz="1100" dirty="0" smtClean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100" dirty="0" err="1" smtClean="0">
                <a:latin typeface="Arial" charset="0"/>
                <a:ea typeface="ＭＳ Ｐゴシック" pitchFamily="-112" charset="-128"/>
              </a:rPr>
              <a:t>faulty</a:t>
            </a:r>
            <a:r>
              <a:rPr lang="de-AT" sz="1100" dirty="0" smtClean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100" dirty="0" err="1" smtClean="0">
                <a:latin typeface="Arial" charset="0"/>
                <a:ea typeface="ＭＳ Ｐゴシック" pitchFamily="-112" charset="-128"/>
              </a:rPr>
              <a:t>components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098437" y="1894964"/>
                <a:ext cx="69211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AT" sz="11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1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37" y="1894964"/>
                <a:ext cx="692113" cy="2616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llipse 19"/>
              <p:cNvSpPr/>
              <p:nvPr/>
            </p:nvSpPr>
            <p:spPr bwMode="auto">
              <a:xfrm>
                <a:off x="5242625" y="2667341"/>
                <a:ext cx="1417597" cy="6545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compute </a:t>
                </a:r>
                <a:r>
                  <a:rPr kumimoji="0" lang="de-AT" sz="11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measure-ment</a:t>
                </a: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:r>
                  <a:rPr kumimoji="0" lang="de-AT" sz="11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point</a:t>
                </a: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</m:ctrlPr>
                      </m:sSubPr>
                      <m:e>
                        <m: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  <m:t>𝑝</m:t>
                        </m:r>
                      </m:e>
                      <m:sub>
                        <m: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20" name="Ellips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2625" y="2667341"/>
                <a:ext cx="1417597" cy="654560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llipse 21"/>
          <p:cNvSpPr/>
          <p:nvPr/>
        </p:nvSpPr>
        <p:spPr bwMode="auto">
          <a:xfrm>
            <a:off x="3999733" y="3434313"/>
            <a:ext cx="854306" cy="4948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ask</a:t>
            </a:r>
            <a:r>
              <a:rPr kumimoji="0" lang="de-A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</a:t>
            </a:r>
            <a:r>
              <a:rPr kumimoji="0" lang="de-A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oracle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2291422" y="2764699"/>
            <a:ext cx="1226071" cy="52522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update </a:t>
            </a:r>
            <a:r>
              <a:rPr kumimoji="0" lang="de-A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knowledge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6" name="Pfeil nach rechts 25"/>
          <p:cNvSpPr/>
          <p:nvPr/>
        </p:nvSpPr>
        <p:spPr bwMode="auto">
          <a:xfrm>
            <a:off x="2859965" y="1767289"/>
            <a:ext cx="588381" cy="528133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8" name="Pfeil nach rechts 27"/>
          <p:cNvSpPr/>
          <p:nvPr/>
        </p:nvSpPr>
        <p:spPr bwMode="auto">
          <a:xfrm rot="263363">
            <a:off x="4967381" y="3250625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35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9" name="Pfeil nach rechts 28"/>
          <p:cNvSpPr/>
          <p:nvPr/>
        </p:nvSpPr>
        <p:spPr bwMode="auto">
          <a:xfrm rot="20740211">
            <a:off x="3517493" y="3249735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2" name="Pfeil nach rechts 31"/>
          <p:cNvSpPr/>
          <p:nvPr/>
        </p:nvSpPr>
        <p:spPr bwMode="auto">
          <a:xfrm rot="1245643">
            <a:off x="2285160" y="2304520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543695" y="961602"/>
            <a:ext cx="2565126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err="1" smtClean="0"/>
              <a:t>hard</a:t>
            </a:r>
            <a:r>
              <a:rPr lang="de-AT" sz="1100" dirty="0" smtClean="0"/>
              <a:t> </a:t>
            </a:r>
            <a:r>
              <a:rPr lang="de-AT" sz="1100" dirty="0" err="1" smtClean="0"/>
              <a:t>computational</a:t>
            </a:r>
            <a:r>
              <a:rPr lang="de-AT" sz="1100" dirty="0" smtClean="0"/>
              <a:t> </a:t>
            </a:r>
            <a:r>
              <a:rPr lang="de-AT" sz="1100" dirty="0" err="1" smtClean="0"/>
              <a:t>task</a:t>
            </a:r>
            <a:r>
              <a:rPr lang="de-AT" sz="1100" dirty="0" smtClean="0"/>
              <a:t>, </a:t>
            </a:r>
            <a:r>
              <a:rPr lang="de-AT" sz="1100" dirty="0" err="1" smtClean="0"/>
              <a:t>can</a:t>
            </a:r>
            <a:r>
              <a:rPr lang="de-AT" sz="1100" dirty="0" smtClean="0"/>
              <a:t> </a:t>
            </a:r>
            <a:r>
              <a:rPr lang="de-AT" sz="1100" dirty="0" err="1" smtClean="0"/>
              <a:t>usually</a:t>
            </a:r>
            <a:r>
              <a:rPr lang="de-AT" sz="1100" dirty="0" smtClean="0"/>
              <a:t> </a:t>
            </a:r>
            <a:br>
              <a:rPr lang="de-AT" sz="1100" dirty="0" smtClean="0"/>
            </a:br>
            <a:r>
              <a:rPr lang="de-AT" sz="1100" dirty="0" err="1" smtClean="0"/>
              <a:t>only</a:t>
            </a:r>
            <a:r>
              <a:rPr lang="de-AT" sz="1100" dirty="0" smtClean="0"/>
              <a:t> </a:t>
            </a:r>
            <a:r>
              <a:rPr lang="de-AT" sz="1100" dirty="0" err="1" smtClean="0"/>
              <a:t>compute</a:t>
            </a:r>
            <a:r>
              <a:rPr lang="de-AT" sz="1100" dirty="0" smtClean="0"/>
              <a:t> </a:t>
            </a:r>
            <a:r>
              <a:rPr lang="de-AT" sz="1100" b="1" dirty="0" err="1" smtClean="0"/>
              <a:t>some</a:t>
            </a:r>
            <a:r>
              <a:rPr lang="de-AT" sz="1100" dirty="0" smtClean="0"/>
              <a:t> </a:t>
            </a:r>
            <a:r>
              <a:rPr lang="de-AT" sz="1100" dirty="0" err="1" smtClean="0"/>
              <a:t>diagnoses</a:t>
            </a:r>
            <a:endParaRPr lang="en-US" sz="1100" dirty="0"/>
          </a:p>
        </p:txBody>
      </p:sp>
      <p:sp>
        <p:nvSpPr>
          <p:cNvPr id="35" name="Textfeld 34"/>
          <p:cNvSpPr txBox="1"/>
          <p:nvPr/>
        </p:nvSpPr>
        <p:spPr>
          <a:xfrm>
            <a:off x="1883848" y="1463878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 smtClean="0">
                <a:solidFill>
                  <a:schemeClr val="bg1">
                    <a:lumMod val="65000"/>
                  </a:schemeClr>
                </a:solidFill>
              </a:rPr>
              <a:t>input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223706" y="1463878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 smtClean="0">
                <a:solidFill>
                  <a:schemeClr val="bg1">
                    <a:lumMod val="65000"/>
                  </a:schemeClr>
                </a:solidFill>
              </a:rPr>
              <a:t>output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833225" y="2667709"/>
            <a:ext cx="1697901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err="1" smtClean="0"/>
              <a:t>maybe</a:t>
            </a:r>
            <a:r>
              <a:rPr lang="de-AT" sz="1100" dirty="0" smtClean="0"/>
              <a:t>: </a:t>
            </a:r>
            <a:r>
              <a:rPr lang="de-AT" sz="1100" dirty="0" err="1" smtClean="0"/>
              <a:t>optimize</a:t>
            </a:r>
            <a:r>
              <a:rPr lang="de-AT" sz="1100" dirty="0" smtClean="0"/>
              <a:t> </a:t>
            </a:r>
            <a:r>
              <a:rPr lang="de-AT" sz="1100" dirty="0" err="1" smtClean="0"/>
              <a:t>based</a:t>
            </a:r>
            <a:r>
              <a:rPr lang="de-AT" sz="1100" dirty="0" smtClean="0"/>
              <a:t> </a:t>
            </a:r>
            <a:br>
              <a:rPr lang="de-AT" sz="1100" dirty="0" smtClean="0"/>
            </a:br>
            <a:r>
              <a:rPr lang="de-AT" sz="1100" dirty="0" smtClean="0"/>
              <a:t>on </a:t>
            </a:r>
            <a:r>
              <a:rPr lang="de-AT" sz="1100" dirty="0" err="1" smtClean="0"/>
              <a:t>some</a:t>
            </a:r>
            <a:r>
              <a:rPr lang="de-AT" sz="1100" dirty="0" smtClean="0"/>
              <a:t> </a:t>
            </a:r>
            <a:r>
              <a:rPr lang="de-AT" sz="1100" dirty="0" err="1" smtClean="0"/>
              <a:t>heuristic</a:t>
            </a:r>
            <a:r>
              <a:rPr lang="de-AT" sz="1100" dirty="0" smtClean="0"/>
              <a:t>, e.g. </a:t>
            </a:r>
            <a:br>
              <a:rPr lang="de-AT" sz="1100" dirty="0" smtClean="0"/>
            </a:br>
            <a:r>
              <a:rPr lang="de-AT" sz="1100" dirty="0" err="1" smtClean="0"/>
              <a:t>information</a:t>
            </a:r>
            <a:r>
              <a:rPr lang="de-AT" sz="1100" dirty="0" smtClean="0"/>
              <a:t> </a:t>
            </a:r>
            <a:r>
              <a:rPr lang="de-AT" sz="1100" dirty="0" err="1" smtClean="0"/>
              <a:t>gain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3490182" y="3303508"/>
                <a:ext cx="4037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182" y="3303508"/>
                <a:ext cx="403700" cy="2616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320063" y="2263518"/>
                <a:ext cx="1250662" cy="76944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1100" dirty="0" smtClean="0"/>
                  <a:t>iteration 0: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100" dirty="0" smtClean="0"/>
              </a:p>
              <a:p>
                <a:r>
                  <a:rPr lang="de-AT" sz="1100" dirty="0" err="1" smtClean="0"/>
                  <a:t>iteration</a:t>
                </a:r>
                <a:r>
                  <a:rPr lang="de-AT" sz="1100" dirty="0" smtClean="0"/>
                  <a:t> 1: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100" dirty="0" smtClean="0"/>
              </a:p>
              <a:p>
                <a:r>
                  <a:rPr lang="de-AT" sz="1100" dirty="0" err="1" smtClean="0"/>
                  <a:t>iteration</a:t>
                </a:r>
                <a:r>
                  <a:rPr lang="de-AT" sz="1100" dirty="0" smtClean="0"/>
                  <a:t> 2: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AT" sz="1100" dirty="0" smtClean="0"/>
                  <a:t/>
                </a:r>
                <a:br>
                  <a:rPr lang="de-AT" sz="1100" dirty="0" smtClean="0"/>
                </a:br>
                <a:r>
                  <a:rPr lang="de-AT" sz="1100" dirty="0" smtClean="0"/>
                  <a:t>…</a:t>
                </a:r>
                <a:endParaRPr lang="en-US" sz="1100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63" y="2263518"/>
                <a:ext cx="1250662" cy="769441"/>
              </a:xfrm>
              <a:prstGeom prst="rect">
                <a:avLst/>
              </a:prstGeom>
              <a:blipFill rotWithShape="0">
                <a:blip r:embed="rId9"/>
                <a:stretch>
                  <a:fillRect t="-787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4954127" y="3311311"/>
                <a:ext cx="3482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127" y="3311311"/>
                <a:ext cx="348236" cy="2616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feld 47"/>
          <p:cNvSpPr txBox="1"/>
          <p:nvPr/>
        </p:nvSpPr>
        <p:spPr>
          <a:xfrm>
            <a:off x="3962761" y="3067352"/>
            <a:ext cx="952505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b="1" dirty="0" smtClean="0">
                <a:solidFill>
                  <a:srgbClr val="C00000"/>
                </a:solidFill>
              </a:rPr>
              <a:t>expensive!!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5136277" y="3670909"/>
            <a:ext cx="2470548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err="1" smtClean="0"/>
              <a:t>oracle</a:t>
            </a:r>
            <a:r>
              <a:rPr lang="de-AT" sz="1100" dirty="0" smtClean="0"/>
              <a:t> = </a:t>
            </a:r>
            <a:r>
              <a:rPr lang="de-AT" sz="1100" dirty="0" err="1" smtClean="0"/>
              <a:t>engineer</a:t>
            </a:r>
            <a:r>
              <a:rPr lang="de-AT" sz="1100" dirty="0" smtClean="0"/>
              <a:t> (</a:t>
            </a:r>
            <a:r>
              <a:rPr lang="de-AT" sz="1100" dirty="0" err="1" smtClean="0"/>
              <a:t>physical</a:t>
            </a:r>
            <a:r>
              <a:rPr lang="de-AT" sz="1100" dirty="0" smtClean="0"/>
              <a:t> </a:t>
            </a:r>
            <a:r>
              <a:rPr lang="de-AT" sz="1100" dirty="0" err="1" smtClean="0"/>
              <a:t>system</a:t>
            </a:r>
            <a:r>
              <a:rPr lang="de-AT" sz="1100" dirty="0" smtClean="0"/>
              <a:t>),</a:t>
            </a:r>
          </a:p>
          <a:p>
            <a:r>
              <a:rPr lang="de-AT" sz="1100" dirty="0" err="1" smtClean="0"/>
              <a:t>domain</a:t>
            </a:r>
            <a:r>
              <a:rPr lang="de-AT" sz="1100" dirty="0" smtClean="0"/>
              <a:t> expert (KB), etc.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81246" y="5362411"/>
                <a:ext cx="16417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diagnoses </a:t>
                </a:r>
                <a:r>
                  <a:rPr lang="de-AT" sz="1400" dirty="0" err="1" smtClean="0"/>
                  <a:t>for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46" y="5362411"/>
                <a:ext cx="1641796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115" t="-6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r Verbinder 11"/>
          <p:cNvCxnSpPr>
            <a:stCxn id="8" idx="2"/>
          </p:cNvCxnSpPr>
          <p:nvPr/>
        </p:nvCxnSpPr>
        <p:spPr bwMode="auto">
          <a:xfrm>
            <a:off x="1102144" y="5670188"/>
            <a:ext cx="1268950" cy="1290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49"/>
              <p:cNvSpPr txBox="1"/>
              <p:nvPr/>
            </p:nvSpPr>
            <p:spPr>
              <a:xfrm>
                <a:off x="466428" y="6062209"/>
                <a:ext cx="16866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diagnoses </a:t>
                </a:r>
                <a:r>
                  <a:rPr lang="de-AT" sz="1400" dirty="0" err="1" smtClean="0"/>
                  <a:t>for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50" name="Textfeld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28" y="6062209"/>
                <a:ext cx="1686680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1087" t="-392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r Verbinder 14"/>
          <p:cNvCxnSpPr>
            <a:stCxn id="50" idx="3"/>
          </p:cNvCxnSpPr>
          <p:nvPr/>
        </p:nvCxnSpPr>
        <p:spPr bwMode="auto">
          <a:xfrm flipV="1">
            <a:off x="2153108" y="5746792"/>
            <a:ext cx="1533281" cy="4693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/>
              <p:cNvSpPr txBox="1"/>
              <p:nvPr/>
            </p:nvSpPr>
            <p:spPr>
              <a:xfrm>
                <a:off x="6865228" y="4560237"/>
                <a:ext cx="16866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diagnoses </a:t>
                </a:r>
                <a:r>
                  <a:rPr lang="de-AT" sz="1400" dirty="0" err="1" smtClean="0"/>
                  <a:t>for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51" name="Textfeld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228" y="4560237"/>
                <a:ext cx="1686680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1083" t="-588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rader Verbinder 17"/>
          <p:cNvCxnSpPr>
            <a:stCxn id="51" idx="2"/>
          </p:cNvCxnSpPr>
          <p:nvPr/>
        </p:nvCxnSpPr>
        <p:spPr bwMode="auto">
          <a:xfrm flipH="1">
            <a:off x="6252806" y="4868014"/>
            <a:ext cx="1455762" cy="3598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6881022" y="5379406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</a:t>
            </a:r>
            <a:endParaRPr lang="en-US" dirty="0"/>
          </a:p>
        </p:txBody>
      </p:sp>
      <p:sp>
        <p:nvSpPr>
          <p:cNvPr id="30" name="Ellipse 29"/>
          <p:cNvSpPr/>
          <p:nvPr/>
        </p:nvSpPr>
        <p:spPr bwMode="auto">
          <a:xfrm>
            <a:off x="2680125" y="5535605"/>
            <a:ext cx="96890" cy="968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388815" y="4718041"/>
                <a:ext cx="11366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b="0" dirty="0" err="1" smtClean="0"/>
                  <a:t>diagnosis</a:t>
                </a:r>
                <a:r>
                  <a:rPr lang="de-AT" sz="14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15" y="4718041"/>
                <a:ext cx="1136658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1613" t="-6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Multiplizieren 51"/>
          <p:cNvSpPr/>
          <p:nvPr/>
        </p:nvSpPr>
        <p:spPr bwMode="auto">
          <a:xfrm>
            <a:off x="2514737" y="5368807"/>
            <a:ext cx="427667" cy="409394"/>
          </a:xfrm>
          <a:prstGeom prst="mathMultiply">
            <a:avLst>
              <a:gd name="adj1" fmla="val 8728"/>
            </a:avLst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55" name="Gerade Verbindung mit Pfeil 54"/>
          <p:cNvCxnSpPr>
            <a:stCxn id="31" idx="2"/>
          </p:cNvCxnSpPr>
          <p:nvPr/>
        </p:nvCxnSpPr>
        <p:spPr bwMode="auto">
          <a:xfrm>
            <a:off x="957144" y="5025818"/>
            <a:ext cx="1573612" cy="5258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Ellipse 55"/>
          <p:cNvSpPr/>
          <p:nvPr/>
        </p:nvSpPr>
        <p:spPr bwMode="auto">
          <a:xfrm>
            <a:off x="5163439" y="6119207"/>
            <a:ext cx="96890" cy="9689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6849436" y="5762650"/>
                <a:ext cx="1547218" cy="73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b="0" dirty="0" smtClean="0">
                    <a:solidFill>
                      <a:srgbClr val="4699C2"/>
                    </a:solidFill>
                  </a:rPr>
                  <a:t>“</a:t>
                </a:r>
                <a:r>
                  <a:rPr lang="de-AT" sz="1400" b="0" dirty="0" err="1" smtClean="0">
                    <a:solidFill>
                      <a:srgbClr val="4699C2"/>
                    </a:solidFill>
                  </a:rPr>
                  <a:t>new</a:t>
                </a:r>
                <a:r>
                  <a:rPr lang="de-AT" sz="1400" b="0" dirty="0" smtClean="0">
                    <a:solidFill>
                      <a:srgbClr val="4699C2"/>
                    </a:solidFill>
                  </a:rPr>
                  <a:t>“ </a:t>
                </a:r>
                <a:r>
                  <a:rPr lang="de-AT" sz="1400" b="0" dirty="0" err="1" smtClean="0">
                    <a:solidFill>
                      <a:srgbClr val="4699C2"/>
                    </a:solidFill>
                  </a:rPr>
                  <a:t>diagnosis</a:t>
                </a:r>
                <a:r>
                  <a:rPr lang="de-AT" sz="1400" b="0" dirty="0" smtClean="0"/>
                  <a:t>:</a:t>
                </a:r>
              </a:p>
              <a:p>
                <a:r>
                  <a:rPr lang="de-AT" sz="1400" b="0" dirty="0" err="1" smtClean="0"/>
                  <a:t>superset</a:t>
                </a:r>
                <a:r>
                  <a:rPr lang="de-AT" sz="1400" b="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de-AT" sz="1400" b="0" dirty="0" smtClean="0"/>
                  <a:t> of </a:t>
                </a:r>
                <a:br>
                  <a:rPr lang="de-AT" sz="1400" b="0" dirty="0" smtClean="0"/>
                </a:br>
                <a:r>
                  <a:rPr lang="de-AT" sz="1400" b="0" dirty="0" err="1" smtClean="0"/>
                  <a:t>diagnosis</a:t>
                </a:r>
                <a:r>
                  <a:rPr lang="de-AT" sz="14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436" y="5762650"/>
                <a:ext cx="1547218" cy="738857"/>
              </a:xfrm>
              <a:prstGeom prst="rect">
                <a:avLst/>
              </a:prstGeom>
              <a:blipFill rotWithShape="0">
                <a:blip r:embed="rId15"/>
                <a:stretch>
                  <a:fillRect l="-1186" t="-1639" r="-791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Gerade Verbindung mit Pfeil 58"/>
          <p:cNvCxnSpPr>
            <a:stCxn id="57" idx="1"/>
          </p:cNvCxnSpPr>
          <p:nvPr/>
        </p:nvCxnSpPr>
        <p:spPr bwMode="auto">
          <a:xfrm flipH="1">
            <a:off x="5333454" y="6132079"/>
            <a:ext cx="1515982" cy="325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/>
              <p:cNvSpPr txBox="1"/>
              <p:nvPr/>
            </p:nvSpPr>
            <p:spPr>
              <a:xfrm>
                <a:off x="327851" y="3324299"/>
                <a:ext cx="2027093" cy="4308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〉 </m:t>
                    </m:r>
                  </m:oMath>
                </a14:m>
                <a:r>
                  <a:rPr lang="de-AT" sz="11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de-AT" sz="1100" b="0" dirty="0" smtClean="0"/>
                  <a:t>becomes</a:t>
                </a:r>
              </a:p>
              <a:p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11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AT" sz="1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1100" dirty="0" smtClean="0"/>
                  <a:t> </a:t>
                </a:r>
                <a:endParaRPr lang="en-US" sz="1100" dirty="0"/>
              </a:p>
            </p:txBody>
          </p:sp>
        </mc:Choice>
        <mc:Fallback xmlns="">
          <p:sp>
            <p:nvSpPr>
              <p:cNvPr id="60" name="Textfeld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51" y="3324299"/>
                <a:ext cx="2027093" cy="430887"/>
              </a:xfrm>
              <a:prstGeom prst="rect">
                <a:avLst/>
              </a:prstGeom>
              <a:blipFill rotWithShape="0">
                <a:blip r:embed="rId16"/>
                <a:stretch>
                  <a:fillRect t="-1408"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feld 60"/>
          <p:cNvSpPr txBox="1"/>
          <p:nvPr/>
        </p:nvSpPr>
        <p:spPr>
          <a:xfrm>
            <a:off x="2225070" y="961705"/>
            <a:ext cx="2050561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smtClean="0"/>
              <a:t>different </a:t>
            </a:r>
            <a:r>
              <a:rPr lang="de-AT" sz="1100" dirty="0" err="1" smtClean="0"/>
              <a:t>possible</a:t>
            </a:r>
            <a:r>
              <a:rPr lang="de-AT" sz="1100" dirty="0" smtClean="0"/>
              <a:t> </a:t>
            </a:r>
            <a:r>
              <a:rPr lang="de-AT" sz="1100" dirty="0" err="1" smtClean="0"/>
              <a:t>algorithms</a:t>
            </a:r>
            <a:r>
              <a:rPr lang="de-AT" sz="1100" dirty="0" smtClean="0"/>
              <a:t> </a:t>
            </a:r>
            <a:br>
              <a:rPr lang="de-AT" sz="1100" dirty="0" smtClean="0"/>
            </a:br>
            <a:r>
              <a:rPr lang="de-AT" sz="1100" dirty="0" smtClean="0"/>
              <a:t>(e.g. </a:t>
            </a:r>
            <a:r>
              <a:rPr lang="de-AT" sz="1100" dirty="0" err="1" smtClean="0"/>
              <a:t>Reiter‘s</a:t>
            </a:r>
            <a:r>
              <a:rPr lang="de-AT" sz="1100" dirty="0" smtClean="0"/>
              <a:t> HS-</a:t>
            </a:r>
            <a:r>
              <a:rPr lang="de-AT" sz="1100" dirty="0" err="1" smtClean="0"/>
              <a:t>Tree</a:t>
            </a:r>
            <a:r>
              <a:rPr lang="de-AT" sz="1100" dirty="0" smtClean="0"/>
              <a:t>)</a:t>
            </a:r>
            <a:endParaRPr lang="en-US" sz="1100" dirty="0"/>
          </a:p>
        </p:txBody>
      </p:sp>
      <p:cxnSp>
        <p:nvCxnSpPr>
          <p:cNvPr id="63" name="Gerader Verbinder 62"/>
          <p:cNvCxnSpPr>
            <a:stCxn id="61" idx="2"/>
          </p:cNvCxnSpPr>
          <p:nvPr/>
        </p:nvCxnSpPr>
        <p:spPr bwMode="auto">
          <a:xfrm>
            <a:off x="3250351" y="1392592"/>
            <a:ext cx="582862" cy="6118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r Verbinder 64"/>
          <p:cNvCxnSpPr>
            <a:stCxn id="34" idx="2"/>
          </p:cNvCxnSpPr>
          <p:nvPr/>
        </p:nvCxnSpPr>
        <p:spPr bwMode="auto">
          <a:xfrm flipH="1">
            <a:off x="4753669" y="1392489"/>
            <a:ext cx="1072589" cy="6119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Gerader Verbinder 66"/>
          <p:cNvCxnSpPr>
            <a:stCxn id="37" idx="1"/>
          </p:cNvCxnSpPr>
          <p:nvPr/>
        </p:nvCxnSpPr>
        <p:spPr bwMode="auto">
          <a:xfrm flipH="1">
            <a:off x="6455301" y="2967791"/>
            <a:ext cx="377924" cy="115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r Verbinder 68"/>
          <p:cNvCxnSpPr>
            <a:stCxn id="49" idx="1"/>
          </p:cNvCxnSpPr>
          <p:nvPr/>
        </p:nvCxnSpPr>
        <p:spPr bwMode="auto">
          <a:xfrm flipH="1" flipV="1">
            <a:off x="4753669" y="3686220"/>
            <a:ext cx="382608" cy="2001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Gerader Verbinder 70"/>
          <p:cNvCxnSpPr>
            <a:stCxn id="48" idx="2"/>
          </p:cNvCxnSpPr>
          <p:nvPr/>
        </p:nvCxnSpPr>
        <p:spPr bwMode="auto">
          <a:xfrm flipH="1">
            <a:off x="4275631" y="3328962"/>
            <a:ext cx="163383" cy="2361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r Verbinder 72"/>
          <p:cNvCxnSpPr>
            <a:stCxn id="60" idx="0"/>
          </p:cNvCxnSpPr>
          <p:nvPr/>
        </p:nvCxnSpPr>
        <p:spPr bwMode="auto">
          <a:xfrm flipV="1">
            <a:off x="1341398" y="3067353"/>
            <a:ext cx="1082983" cy="256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/>
              <p:cNvSpPr txBox="1"/>
              <p:nvPr/>
            </p:nvSpPr>
            <p:spPr>
              <a:xfrm>
                <a:off x="1597899" y="4475815"/>
                <a:ext cx="76976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100" dirty="0" smtClean="0">
                    <a:solidFill>
                      <a:srgbClr val="C00000"/>
                    </a:solidFill>
                  </a:rPr>
                  <a:t>measure-</a:t>
                </a:r>
              </a:p>
              <a:p>
                <a:r>
                  <a:rPr lang="de-AT" sz="1100" dirty="0" err="1" smtClean="0">
                    <a:solidFill>
                      <a:srgbClr val="C00000"/>
                    </a:solidFill>
                  </a:rPr>
                  <a:t>ment</a:t>
                </a:r>
                <a:r>
                  <a:rPr lang="de-AT" sz="11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feld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899" y="4475815"/>
                <a:ext cx="769763" cy="430887"/>
              </a:xfrm>
              <a:prstGeom prst="rect">
                <a:avLst/>
              </a:prstGeom>
              <a:blipFill rotWithShape="0">
                <a:blip r:embed="rId17"/>
                <a:stretch>
                  <a:fillRect t="-1408"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Gerader Verbinder 77"/>
          <p:cNvCxnSpPr>
            <a:stCxn id="75" idx="2"/>
          </p:cNvCxnSpPr>
          <p:nvPr/>
        </p:nvCxnSpPr>
        <p:spPr bwMode="auto">
          <a:xfrm>
            <a:off x="1982781" y="4906702"/>
            <a:ext cx="596583" cy="5251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feld 78"/>
          <p:cNvSpPr txBox="1"/>
          <p:nvPr/>
        </p:nvSpPr>
        <p:spPr>
          <a:xfrm rot="2533426">
            <a:off x="2015087" y="5003942"/>
            <a:ext cx="8691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err="1" smtClean="0">
                <a:solidFill>
                  <a:srgbClr val="C00000"/>
                </a:solidFill>
              </a:rPr>
              <a:t>invalidates</a:t>
            </a:r>
            <a:endParaRPr lang="en-US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11" grpId="0" animBg="1"/>
      <p:bldP spid="13" grpId="0" animBg="1"/>
      <p:bldP spid="10" grpId="0"/>
      <p:bldP spid="16" grpId="0" animBg="1"/>
      <p:bldP spid="19" grpId="0"/>
      <p:bldP spid="20" grpId="0" animBg="1"/>
      <p:bldP spid="22" grpId="0" animBg="1"/>
      <p:bldP spid="23" grpId="0" animBg="1"/>
      <p:bldP spid="26" grpId="0" animBg="1"/>
      <p:bldP spid="28" grpId="0" animBg="1"/>
      <p:bldP spid="29" grpId="0" animBg="1"/>
      <p:bldP spid="32" grpId="0" animBg="1"/>
      <p:bldP spid="34" grpId="0" animBg="1"/>
      <p:bldP spid="35" grpId="0"/>
      <p:bldP spid="36" grpId="0"/>
      <p:bldP spid="37" grpId="0" animBg="1"/>
      <p:bldP spid="42" grpId="0"/>
      <p:bldP spid="43" grpId="0" animBg="1"/>
      <p:bldP spid="44" grpId="0"/>
      <p:bldP spid="48" grpId="0" animBg="1"/>
      <p:bldP spid="49" grpId="0" animBg="1"/>
      <p:bldP spid="8" grpId="0"/>
      <p:bldP spid="50" grpId="0"/>
      <p:bldP spid="51" grpId="0"/>
      <p:bldP spid="21" grpId="0"/>
      <p:bldP spid="30" grpId="0" animBg="1"/>
      <p:bldP spid="31" grpId="0"/>
      <p:bldP spid="52" grpId="0" animBg="1"/>
      <p:bldP spid="56" grpId="0" animBg="1"/>
      <p:bldP spid="57" grpId="0"/>
      <p:bldP spid="60" grpId="0" animBg="1"/>
      <p:bldP spid="61" grpId="0" animBg="1"/>
      <p:bldP spid="75" grpId="0"/>
      <p:bldP spid="79" grpId="0"/>
    </p:bldLst>
  </p:timing>
</p:sld>
</file>

<file path=ppt/theme/theme1.xml><?xml version="1.0" encoding="utf-8"?>
<a:theme xmlns:a="http://schemas.openxmlformats.org/drawingml/2006/main" name="AAU">
  <a:themeElements>
    <a:clrScheme name="Benutzerdefiniert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33CC33"/>
      </a:accent1>
      <a:accent2>
        <a:srgbClr val="CC0000"/>
      </a:accent2>
      <a:accent3>
        <a:srgbClr val="FF6600"/>
      </a:accent3>
      <a:accent4>
        <a:srgbClr val="336699"/>
      </a:accent4>
      <a:accent5>
        <a:srgbClr val="990099"/>
      </a:accent5>
      <a:accent6>
        <a:srgbClr val="FFFF00"/>
      </a:accent6>
      <a:hlink>
        <a:srgbClr val="FF8119"/>
      </a:hlink>
      <a:folHlink>
        <a:srgbClr val="44B9E8"/>
      </a:folHlink>
    </a:clrScheme>
    <a:fontScheme name="Leere Präsentation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AU" id="{526D4654-D4D5-46F9-BBEC-997EF21943D3}" vid="{571E1C60-DAE5-4BF8-9580-DAD05EFFB9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AAU_slide_design_ppt</Template>
  <TotalTime>0</TotalTime>
  <Words>1180</Words>
  <Application>Microsoft Office PowerPoint</Application>
  <PresentationFormat>Bildschirmpräsentation (4:3)</PresentationFormat>
  <Paragraphs>553</Paragraphs>
  <Slides>17</Slides>
  <Notes>8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Cambria Math</vt:lpstr>
      <vt:lpstr>Segoe UI Symbol</vt:lpstr>
      <vt:lpstr>Trebuchet MS</vt:lpstr>
      <vt:lpstr>Wingdings</vt:lpstr>
      <vt:lpstr>AAU</vt:lpstr>
      <vt:lpstr>   StaticHS:  A Variant of Reiter’s Hitting Set Tree  for Efﬁcient Sequential Diagnosis</vt:lpstr>
      <vt:lpstr>Outline</vt:lpstr>
      <vt:lpstr>Motivation</vt:lpstr>
      <vt:lpstr>Diagnosis Problem Instance</vt:lpstr>
      <vt:lpstr>Conflicts + Diagnoses</vt:lpstr>
      <vt:lpstr>Measurements</vt:lpstr>
      <vt:lpstr>Measurements</vt:lpstr>
      <vt:lpstr>Computation of Diagnoses (Reiter‘s HS-Tree)</vt:lpstr>
      <vt:lpstr>Sequential Diagnosis</vt:lpstr>
      <vt:lpstr>Sequential Diagnosis</vt:lpstr>
      <vt:lpstr>Sequential Diagnosis</vt:lpstr>
      <vt:lpstr>Sequential Diagnosis</vt:lpstr>
      <vt:lpstr>StatSD vs. DynSD</vt:lpstr>
      <vt:lpstr>Search Space Restriction + Completeness</vt:lpstr>
      <vt:lpstr>StaticHS: Stateful Diagnoses Search for StatSD</vt:lpstr>
      <vt:lpstr>Evaluation (StatSD vs. DynSD)</vt:lpstr>
      <vt:lpstr>Conclusions + Future 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Patrick Rodler</dc:creator>
  <cp:lastModifiedBy>Patrick Rodler</cp:lastModifiedBy>
  <cp:revision>420</cp:revision>
  <dcterms:created xsi:type="dcterms:W3CDTF">2015-12-10T19:25:09Z</dcterms:created>
  <dcterms:modified xsi:type="dcterms:W3CDTF">2018-07-31T11:06:14Z</dcterms:modified>
</cp:coreProperties>
</file>