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2" r:id="rId2"/>
    <p:sldId id="283" r:id="rId3"/>
    <p:sldId id="324" r:id="rId4"/>
    <p:sldId id="325" r:id="rId5"/>
    <p:sldId id="328" r:id="rId6"/>
    <p:sldId id="329" r:id="rId7"/>
    <p:sldId id="332" r:id="rId8"/>
    <p:sldId id="339" r:id="rId9"/>
    <p:sldId id="336" r:id="rId10"/>
    <p:sldId id="307" r:id="rId11"/>
    <p:sldId id="302" r:id="rId12"/>
    <p:sldId id="310" r:id="rId13"/>
    <p:sldId id="291" r:id="rId14"/>
    <p:sldId id="306" r:id="rId15"/>
    <p:sldId id="311" r:id="rId16"/>
    <p:sldId id="301" r:id="rId17"/>
    <p:sldId id="309" r:id="rId18"/>
    <p:sldId id="312" r:id="rId19"/>
    <p:sldId id="326" r:id="rId20"/>
    <p:sldId id="340" r:id="rId21"/>
    <p:sldId id="320" r:id="rId22"/>
    <p:sldId id="343" r:id="rId23"/>
    <p:sldId id="338" r:id="rId24"/>
    <p:sldId id="321" r:id="rId25"/>
    <p:sldId id="342" r:id="rId26"/>
    <p:sldId id="341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99C2"/>
    <a:srgbClr val="D9D9D9"/>
    <a:srgbClr val="336B81"/>
    <a:srgbClr val="269926"/>
    <a:srgbClr val="990000"/>
    <a:srgbClr val="0070C0"/>
    <a:srgbClr val="860000"/>
    <a:srgbClr val="D9958F"/>
    <a:srgbClr val="33CC3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2775" autoAdjust="0"/>
  </p:normalViewPr>
  <p:slideViewPr>
    <p:cSldViewPr snapToGrid="0">
      <p:cViewPr varScale="1">
        <p:scale>
          <a:sx n="87" d="100"/>
          <a:sy n="87" d="100"/>
        </p:scale>
        <p:origin x="58" y="49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FA0A7-E907-422F-AE80-2C1EFEC1D120}" type="datetimeFigureOut">
              <a:rPr lang="de-AT" smtClean="0"/>
              <a:t>20.08.2018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2940A-7BD4-4AE7-9700-A1B4235F25A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124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2018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0605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794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7815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8153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3059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4572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7267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1237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Test-</a:t>
            </a:r>
            <a:r>
              <a:rPr lang="de-AT" dirty="0" err="1" smtClean="0"/>
              <a:t>driven</a:t>
            </a:r>
            <a:r>
              <a:rPr lang="de-AT" dirty="0" smtClean="0"/>
              <a:t> </a:t>
            </a:r>
            <a:r>
              <a:rPr lang="de-AT" dirty="0" err="1" smtClean="0"/>
              <a:t>ontology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endParaRPr lang="de-AT" dirty="0" smtClean="0"/>
          </a:p>
          <a:p>
            <a:r>
              <a:rPr lang="de-AT" dirty="0" smtClean="0"/>
              <a:t>(Interactive) Debugging</a:t>
            </a:r>
          </a:p>
          <a:p>
            <a:r>
              <a:rPr lang="de-AT" dirty="0" err="1" smtClean="0"/>
              <a:t>Repair</a:t>
            </a:r>
            <a:r>
              <a:rPr lang="de-AT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700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0389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702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5854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84416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4159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0897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3298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2940A-7BD4-4AE7-9700-A1B4235F25AE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21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8"/>
          <p:cNvGrpSpPr/>
          <p:nvPr/>
        </p:nvGrpSpPr>
        <p:grpSpPr>
          <a:xfrm>
            <a:off x="395537" y="362741"/>
            <a:ext cx="1827053" cy="5010477"/>
            <a:chOff x="251520" y="186062"/>
            <a:chExt cx="2161032" cy="6150063"/>
          </a:xfrm>
        </p:grpSpPr>
        <p:pic>
          <p:nvPicPr>
            <p:cNvPr id="3" name="Grafik 2" descr="Brück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0" y="3284984"/>
              <a:ext cx="2161032" cy="1438656"/>
            </a:xfrm>
            <a:prstGeom prst="rect">
              <a:avLst/>
            </a:prstGeom>
          </p:spPr>
        </p:pic>
        <p:pic>
          <p:nvPicPr>
            <p:cNvPr id="4" name="Grafik 3" descr="DSC_033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0" y="1679512"/>
              <a:ext cx="2160000" cy="1445669"/>
            </a:xfrm>
            <a:prstGeom prst="rect">
              <a:avLst/>
            </a:prstGeom>
          </p:spPr>
        </p:pic>
        <p:pic>
          <p:nvPicPr>
            <p:cNvPr id="6" name="Grafik 5" descr="DSC_033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520" y="4890456"/>
              <a:ext cx="2160000" cy="1445669"/>
            </a:xfrm>
            <a:prstGeom prst="rect">
              <a:avLst/>
            </a:prstGeom>
          </p:spPr>
        </p:pic>
        <p:pic>
          <p:nvPicPr>
            <p:cNvPr id="5" name="Grafik 4" descr="seufzerbrücke_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520" y="186062"/>
              <a:ext cx="2161032" cy="1438655"/>
            </a:xfrm>
            <a:prstGeom prst="rect">
              <a:avLst/>
            </a:prstGeom>
          </p:spPr>
        </p:pic>
      </p:grpSp>
      <p:pic>
        <p:nvPicPr>
          <p:cNvPr id="10" name="Grafik 6" descr="AAU_www_Logo_link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2076" y="6093296"/>
            <a:ext cx="14859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5" descr="UNI_KLU_Logo_rg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052" y="548682"/>
            <a:ext cx="18129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 bwMode="auto">
          <a:xfrm>
            <a:off x="0" y="0"/>
            <a:ext cx="179512" cy="6858000"/>
          </a:xfrm>
          <a:prstGeom prst="rect">
            <a:avLst/>
          </a:prstGeom>
          <a:solidFill>
            <a:srgbClr val="336B81"/>
          </a:solidFill>
          <a:ln w="9525" cap="flat" cmpd="sng" algn="ctr">
            <a:solidFill>
              <a:srgbClr val="336B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ctrTitle"/>
          </p:nvPr>
        </p:nvSpPr>
        <p:spPr>
          <a:xfrm>
            <a:off x="832048" y="2535041"/>
            <a:ext cx="7772400" cy="1470025"/>
          </a:xfrm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lang="de-AT" sz="1800" kern="1200" dirty="0" smtClean="0">
                <a:solidFill>
                  <a:srgbClr val="336B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2" name="Rechteck 11"/>
          <p:cNvSpPr/>
          <p:nvPr/>
        </p:nvSpPr>
        <p:spPr bwMode="auto">
          <a:xfrm rot="5400000">
            <a:off x="5940943" y="1027239"/>
            <a:ext cx="45719" cy="6145389"/>
          </a:xfrm>
          <a:prstGeom prst="rect">
            <a:avLst/>
          </a:prstGeom>
          <a:solidFill>
            <a:srgbClr val="4699C2"/>
          </a:solidFill>
          <a:ln w="9525" cap="flat" cmpd="sng" algn="ctr">
            <a:solidFill>
              <a:srgbClr val="469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37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418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295400"/>
            <a:ext cx="1943100" cy="4800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676900" cy="48006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888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176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3" y="1340768"/>
            <a:ext cx="8278688" cy="504056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961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806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743200"/>
            <a:ext cx="3810000" cy="3352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3810000" cy="3352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854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0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181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4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023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8905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694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103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179512" cy="6858000"/>
          </a:xfrm>
          <a:prstGeom prst="rect">
            <a:avLst/>
          </a:prstGeom>
          <a:solidFill>
            <a:srgbClr val="336B81"/>
          </a:solidFill>
          <a:ln w="9525" cap="flat" cmpd="sng" algn="ctr">
            <a:solidFill>
              <a:srgbClr val="336B8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Rechteck 5"/>
          <p:cNvSpPr/>
          <p:nvPr/>
        </p:nvSpPr>
        <p:spPr bwMode="auto">
          <a:xfrm rot="5400000">
            <a:off x="4441676" y="2155676"/>
            <a:ext cx="260648" cy="9144000"/>
          </a:xfrm>
          <a:prstGeom prst="rect">
            <a:avLst/>
          </a:prstGeom>
          <a:solidFill>
            <a:srgbClr val="4699C2"/>
          </a:solidFill>
          <a:ln w="9525" cap="flat" cmpd="sng" algn="ctr">
            <a:solidFill>
              <a:srgbClr val="4699C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9" y="188640"/>
            <a:ext cx="76328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556792"/>
            <a:ext cx="827868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7" name="Grafik 6" descr="UNI_KLU_KeyVisual_cmyk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88425" y="404664"/>
            <a:ext cx="473092" cy="432048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316417" y="6552240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D4316349-8FDA-4052-95DB-8D5BB3BE371A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AT" sz="900" b="1" kern="1200" smtClean="0">
                <a:solidFill>
                  <a:schemeClr val="bg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367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-112" charset="0"/>
          <a:ea typeface="ＭＳ Ｐゴシック" pitchFamily="-112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20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0.png"/><Relationship Id="rId5" Type="http://schemas.openxmlformats.org/officeDocument/2006/relationships/image" Target="../media/image100.png"/><Relationship Id="rId10" Type="http://schemas.openxmlformats.org/officeDocument/2006/relationships/image" Target="../media/image9.emf"/><Relationship Id="rId4" Type="http://schemas.openxmlformats.org/officeDocument/2006/relationships/image" Target="../media/image20.emf"/><Relationship Id="rId9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3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10" Type="http://schemas.openxmlformats.org/officeDocument/2006/relationships/image" Target="../media/image19.png"/><Relationship Id="rId4" Type="http://schemas.openxmlformats.org/officeDocument/2006/relationships/image" Target="../media/image20.emf"/><Relationship Id="rId9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00.png"/><Relationship Id="rId3" Type="http://schemas.openxmlformats.org/officeDocument/2006/relationships/image" Target="../media/image150.png"/><Relationship Id="rId7" Type="http://schemas.openxmlformats.org/officeDocument/2006/relationships/image" Target="../media/image26.png"/><Relationship Id="rId12" Type="http://schemas.openxmlformats.org/officeDocument/2006/relationships/image" Target="../media/image1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20.png"/><Relationship Id="rId5" Type="http://schemas.openxmlformats.org/officeDocument/2006/relationships/image" Target="../media/image20.emf"/><Relationship Id="rId10" Type="http://schemas.openxmlformats.org/officeDocument/2006/relationships/image" Target="../media/image29.png"/><Relationship Id="rId4" Type="http://schemas.openxmlformats.org/officeDocument/2006/relationships/image" Target="../media/image22.emf"/><Relationship Id="rId9" Type="http://schemas.openxmlformats.org/officeDocument/2006/relationships/image" Target="../media/image23.emf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37.png"/><Relationship Id="rId21" Type="http://schemas.openxmlformats.org/officeDocument/2006/relationships/image" Target="../media/image64.png"/><Relationship Id="rId7" Type="http://schemas.openxmlformats.org/officeDocument/2006/relationships/image" Target="../media/image220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24" Type="http://schemas.openxmlformats.org/officeDocument/2006/relationships/image" Target="../media/image13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23" Type="http://schemas.openxmlformats.org/officeDocument/2006/relationships/image" Target="../media/image65.png"/><Relationship Id="rId10" Type="http://schemas.openxmlformats.org/officeDocument/2006/relationships/image" Target="../media/image34.png"/><Relationship Id="rId22" Type="http://schemas.openxmlformats.org/officeDocument/2006/relationships/image" Target="../media/image20.emf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20.emf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7" Type="http://schemas.openxmlformats.org/officeDocument/2006/relationships/image" Target="../media/image60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53.png"/><Relationship Id="rId15" Type="http://schemas.openxmlformats.org/officeDocument/2006/relationships/image" Target="../media/image20.emf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14" Type="http://schemas.openxmlformats.org/officeDocument/2006/relationships/image" Target="../media/image66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5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isbi.aau.at/ontodebug/images/ontodebug_in_action.gi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sbi.aau.at/ontodebug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7316" y="1730478"/>
            <a:ext cx="7772400" cy="2308544"/>
          </a:xfrm>
        </p:spPr>
        <p:txBody>
          <a:bodyPr/>
          <a:lstStyle/>
          <a:p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en-US" sz="2600" dirty="0" smtClean="0"/>
              <a:t>Test-Driven Ontology </a:t>
            </a:r>
            <a:br>
              <a:rPr lang="en-US" sz="2600" dirty="0" smtClean="0"/>
            </a:br>
            <a:r>
              <a:rPr lang="en-US" sz="2600" dirty="0" smtClean="0"/>
              <a:t>Development in Protégé</a:t>
            </a:r>
            <a:endParaRPr lang="de-AT" sz="2600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-707371" y="4193066"/>
            <a:ext cx="9423957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lang="de-AT" sz="2400" kern="1200" dirty="0" smtClean="0">
                <a:solidFill>
                  <a:srgbClr val="336B8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-112" charset="0"/>
                <a:ea typeface="ＭＳ Ｐゴシック" pitchFamily="-112" charset="-128"/>
              </a:defRPr>
            </a:lvl9pPr>
          </a:lstStyle>
          <a:p>
            <a:endParaRPr lang="en-US" sz="1350" b="1" dirty="0" smtClean="0"/>
          </a:p>
          <a:p>
            <a:r>
              <a:rPr lang="en-US" sz="1350" b="1" dirty="0" smtClean="0"/>
              <a:t>ICBO’18</a:t>
            </a:r>
            <a:endParaRPr lang="en-US" sz="1350" b="1" dirty="0"/>
          </a:p>
          <a:p>
            <a:r>
              <a:rPr lang="en-US" sz="1200" dirty="0"/>
              <a:t/>
            </a:r>
            <a:br>
              <a:rPr lang="en-US" sz="1200" dirty="0"/>
            </a:br>
            <a:r>
              <a:rPr lang="en-US" sz="1400" dirty="0"/>
              <a:t>Konstantin </a:t>
            </a:r>
            <a:r>
              <a:rPr lang="en-US" sz="1400" dirty="0" smtClean="0"/>
              <a:t>Schekotihin, </a:t>
            </a:r>
            <a:r>
              <a:rPr lang="en-US" sz="1400" u="sng" dirty="0" smtClean="0"/>
              <a:t>Patrick Rodler</a:t>
            </a:r>
            <a:r>
              <a:rPr lang="en-US" sz="1400" dirty="0" smtClean="0"/>
              <a:t>, Wolfgang Schmid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b="1" dirty="0" smtClean="0">
                <a:solidFill>
                  <a:srgbClr val="559DC3"/>
                </a:solidFill>
              </a:rPr>
              <a:t>University of Klagenfurt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400" dirty="0" smtClean="0"/>
              <a:t>Matthew Horridge, Tania Tudorache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b="1" dirty="0" smtClean="0">
                <a:solidFill>
                  <a:srgbClr val="559DC3"/>
                </a:solidFill>
              </a:rPr>
              <a:t>Stanford University   </a:t>
            </a:r>
            <a:endParaRPr lang="en-US" sz="1200" b="1" dirty="0">
              <a:solidFill>
                <a:srgbClr val="559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b="1" dirty="0" smtClean="0"/>
                  <a:t>Given: </a:t>
                </a:r>
              </a:p>
              <a:p>
                <a:r>
                  <a:rPr lang="de-AT" dirty="0" err="1" smtClean="0"/>
                  <a:t>current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r>
                  <a:rPr lang="de-AT" dirty="0" err="1" smtClean="0"/>
                  <a:t>specified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test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cases</a:t>
                </a: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sz="900" b="1" dirty="0" smtClean="0"/>
              </a:p>
              <a:p>
                <a:pPr marL="0" indent="0">
                  <a:buNone/>
                </a:pPr>
                <a:r>
                  <a:rPr lang="de-AT" b="1" dirty="0" err="1" smtClean="0"/>
                  <a:t>Define</a:t>
                </a:r>
                <a:r>
                  <a:rPr lang="de-AT" b="1" dirty="0" smtClean="0"/>
                  <a:t>: </a:t>
                </a:r>
              </a:p>
              <a:p>
                <a:r>
                  <a:rPr lang="de-AT" dirty="0" smtClean="0"/>
                  <a:t>(Logical) </a:t>
                </a:r>
                <a:r>
                  <a:rPr lang="de-AT" dirty="0" err="1"/>
                  <a:t>r</a:t>
                </a:r>
                <a:r>
                  <a:rPr lang="de-AT" dirty="0" err="1" smtClean="0"/>
                  <a:t>equirements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that</a:t>
                </a:r>
                <a:r>
                  <a:rPr lang="de-AT" dirty="0" smtClean="0"/>
                  <a:t> must hold </a:t>
                </a:r>
                <a:r>
                  <a:rPr lang="de-AT" dirty="0" err="1" smtClean="0"/>
                  <a:t>for</a:t>
                </a:r>
                <a:r>
                  <a:rPr lang="de-AT" dirty="0" smtClean="0"/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intended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ontology</a:t>
                </a:r>
                <a:r>
                  <a:rPr lang="de-AT" dirty="0" smtClean="0"/>
                  <a:t> (e.g. </a:t>
                </a:r>
                <a:r>
                  <a:rPr lang="de-AT" dirty="0" err="1" smtClean="0"/>
                  <a:t>consistency</a:t>
                </a:r>
                <a:r>
                  <a:rPr lang="de-AT" dirty="0" smtClean="0"/>
                  <a:t>, </a:t>
                </a:r>
                <a:r>
                  <a:rPr lang="de-AT" dirty="0" err="1" smtClean="0"/>
                  <a:t>coherency</a:t>
                </a:r>
                <a:r>
                  <a:rPr lang="de-AT" dirty="0" smtClean="0"/>
                  <a:t>)</a:t>
                </a:r>
              </a:p>
              <a:p>
                <a:r>
                  <a:rPr lang="de-AT" dirty="0" smtClean="0"/>
                  <a:t>Set of </a:t>
                </a:r>
                <a:r>
                  <a:rPr lang="de-AT" dirty="0" err="1" smtClean="0"/>
                  <a:t>known</a:t>
                </a:r>
                <a:r>
                  <a:rPr lang="de-AT" dirty="0" smtClean="0"/>
                  <a:t>/</a:t>
                </a:r>
                <a:r>
                  <a:rPr lang="de-AT" dirty="0" err="1" smtClean="0"/>
                  <a:t>assumed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correct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axioms</a:t>
                </a:r>
                <a:r>
                  <a:rPr lang="de-AT" dirty="0" smtClean="0"/>
                  <a:t> (“</a:t>
                </a:r>
                <a:r>
                  <a:rPr lang="de-AT" dirty="0" err="1" smtClean="0"/>
                  <a:t>background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knowledge</a:t>
                </a:r>
                <a:r>
                  <a:rPr lang="de-AT" dirty="0" smtClean="0"/>
                  <a:t>“)</a:t>
                </a:r>
              </a:p>
              <a:p>
                <a:pPr marL="0" indent="0">
                  <a:buNone/>
                </a:pPr>
                <a:r>
                  <a:rPr lang="de-AT" dirty="0" smtClean="0">
                    <a:sym typeface="Wingdings" panose="05000000000000000000" pitchFamily="2" charset="2"/>
                  </a:rPr>
                  <a:t> </a:t>
                </a:r>
                <a:r>
                  <a:rPr lang="de-AT" b="1" dirty="0" err="1" smtClean="0">
                    <a:sym typeface="Wingdings" panose="05000000000000000000" pitchFamily="2" charset="2"/>
                  </a:rPr>
                  <a:t>Result</a:t>
                </a:r>
                <a:r>
                  <a:rPr lang="de-AT" b="1" dirty="0" smtClean="0">
                    <a:sym typeface="Wingdings" panose="05000000000000000000" pitchFamily="2" charset="2"/>
                  </a:rPr>
                  <a:t>:</a:t>
                </a:r>
                <a:r>
                  <a:rPr lang="de-AT" dirty="0" smtClean="0">
                    <a:sym typeface="Wingdings" panose="05000000000000000000" pitchFamily="2" charset="2"/>
                  </a:rPr>
                  <a:t> </a:t>
                </a:r>
                <a:r>
                  <a:rPr lang="de-AT" dirty="0" smtClean="0">
                    <a:solidFill>
                      <a:srgbClr val="336B81"/>
                    </a:solidFill>
                  </a:rPr>
                  <a:t>Debugging Problem Instance DPI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solidFill>
                              <a:srgbClr val="336B8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de-AT" i="1">
                                <a:solidFill>
                                  <a:srgbClr val="336B8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i="1">
                                <a:solidFill>
                                  <a:srgbClr val="336B8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AT" i="1">
                                <a:solidFill>
                                  <a:srgbClr val="336B8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i="1">
                                <a:solidFill>
                                  <a:srgbClr val="336B8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de-AT" i="1">
                                <a:solidFill>
                                  <a:srgbClr val="336B8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i="1">
                                <a:solidFill>
                                  <a:srgbClr val="336B8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AT" i="1">
                                <a:solidFill>
                                  <a:srgbClr val="336B8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i="1">
                                <a:solidFill>
                                  <a:srgbClr val="336B8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b>
                        <m:r>
                          <a:rPr lang="de-AT" i="1">
                            <a:solidFill>
                              <a:srgbClr val="336B81"/>
                            </a:solidFill>
                            <a:latin typeface="Cambria Math" panose="02040503050406030204" pitchFamily="18" charset="0"/>
                          </a:rPr>
                          <m:t>𝑅𝑒𝑞</m:t>
                        </m:r>
                      </m:sub>
                    </m:sSub>
                  </m:oMath>
                </a14:m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5" t="-242" b="-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48" y="1198110"/>
            <a:ext cx="4768685" cy="2559253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714196" y="2347371"/>
            <a:ext cx="1923124" cy="796413"/>
            <a:chOff x="714196" y="1771175"/>
            <a:chExt cx="1923124" cy="796413"/>
          </a:xfrm>
        </p:grpSpPr>
        <p:sp>
          <p:nvSpPr>
            <p:cNvPr id="13" name="Zylinder 12"/>
            <p:cNvSpPr/>
            <p:nvPr/>
          </p:nvSpPr>
          <p:spPr bwMode="auto">
            <a:xfrm>
              <a:off x="714196" y="1771175"/>
              <a:ext cx="654828" cy="796413"/>
            </a:xfrm>
            <a:prstGeom prst="can">
              <a:avLst/>
            </a:prstGeom>
            <a:solidFill>
              <a:srgbClr val="C4D6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Kreuz 14"/>
            <p:cNvSpPr/>
            <p:nvPr/>
          </p:nvSpPr>
          <p:spPr bwMode="auto">
            <a:xfrm>
              <a:off x="918002" y="2069946"/>
              <a:ext cx="247216" cy="264523"/>
            </a:xfrm>
            <a:prstGeom prst="plus">
              <a:avLst>
                <a:gd name="adj" fmla="val 39318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1369024" y="1800049"/>
                  <a:ext cx="126829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smtClean="0"/>
                    <a:t>axioms </a:t>
                  </a: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1400" dirty="0" smtClean="0"/>
                    <a:t>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that must be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entailed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1800049"/>
                  <a:ext cx="1268296" cy="7386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42" t="-1653" r="-481" b="-7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uppieren 23"/>
          <p:cNvGrpSpPr/>
          <p:nvPr/>
        </p:nvGrpSpPr>
        <p:grpSpPr>
          <a:xfrm>
            <a:off x="714196" y="3309611"/>
            <a:ext cx="1990450" cy="984162"/>
            <a:chOff x="714196" y="2733415"/>
            <a:chExt cx="1990450" cy="984162"/>
          </a:xfrm>
        </p:grpSpPr>
        <p:sp>
          <p:nvSpPr>
            <p:cNvPr id="12" name="Zylinder 11"/>
            <p:cNvSpPr/>
            <p:nvPr/>
          </p:nvSpPr>
          <p:spPr bwMode="auto">
            <a:xfrm>
              <a:off x="714196" y="2733415"/>
              <a:ext cx="654828" cy="796413"/>
            </a:xfrm>
            <a:prstGeom prst="can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891176" y="3044067"/>
              <a:ext cx="300867" cy="29496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1369024" y="2763470"/>
                  <a:ext cx="1335622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err="1" smtClean="0"/>
                    <a:t>axioms</a:t>
                  </a:r>
                  <a:r>
                    <a:rPr lang="de-AT" sz="1400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1400" dirty="0" smtClean="0"/>
                    <a:t>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that must not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be entailed</a:t>
                  </a:r>
                </a:p>
                <a:p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2763470"/>
                  <a:ext cx="1335622" cy="95410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70" t="-1274" r="-4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pieren 25"/>
          <p:cNvGrpSpPr/>
          <p:nvPr/>
        </p:nvGrpSpPr>
        <p:grpSpPr>
          <a:xfrm>
            <a:off x="708670" y="4171562"/>
            <a:ext cx="1982191" cy="1096012"/>
            <a:chOff x="708670" y="3595366"/>
            <a:chExt cx="1982191" cy="1096012"/>
          </a:xfrm>
        </p:grpSpPr>
        <p:sp>
          <p:nvSpPr>
            <p:cNvPr id="19" name="Zylinder 18"/>
            <p:cNvSpPr/>
            <p:nvPr/>
          </p:nvSpPr>
          <p:spPr bwMode="auto">
            <a:xfrm>
              <a:off x="708670" y="3696148"/>
              <a:ext cx="654828" cy="796413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1369024" y="3737271"/>
                  <a:ext cx="1321837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smtClean="0"/>
                    <a:t>requirements </a:t>
                  </a:r>
                  <a:br>
                    <a:rPr lang="de-AT" sz="1400" b="0" dirty="0" smtClean="0"/>
                  </a:b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𝑅𝑒𝑞</m:t>
                      </m:r>
                    </m:oMath>
                  </a14:m>
                  <a:r>
                    <a:rPr lang="en-US" sz="1400" dirty="0" smtClean="0"/>
                    <a:t> that must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be satisfied</a:t>
                  </a:r>
                </a:p>
                <a:p>
                  <a:endParaRPr lang="en-US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3737271"/>
                  <a:ext cx="1321837" cy="95410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89" t="-1911" r="-1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Minus 21"/>
            <p:cNvSpPr/>
            <p:nvPr/>
          </p:nvSpPr>
          <p:spPr bwMode="auto">
            <a:xfrm>
              <a:off x="1013254" y="3595366"/>
              <a:ext cx="99706" cy="1043708"/>
            </a:xfrm>
            <a:prstGeom prst="mathMinus">
              <a:avLst>
                <a:gd name="adj1" fmla="val 28093"/>
              </a:avLst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3" name="Minus 22"/>
            <p:cNvSpPr/>
            <p:nvPr/>
          </p:nvSpPr>
          <p:spPr bwMode="auto">
            <a:xfrm>
              <a:off x="1013254" y="4224942"/>
              <a:ext cx="96079" cy="342162"/>
            </a:xfrm>
            <a:prstGeom prst="mathMinus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535512" y="2111241"/>
                <a:ext cx="121700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Background </a:t>
                </a:r>
                <a:br>
                  <a:rPr lang="de-AT" sz="1400" dirty="0" smtClean="0"/>
                </a:br>
                <a:r>
                  <a:rPr lang="de-AT" sz="1400" dirty="0" err="1" smtClean="0"/>
                  <a:t>knowledge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correct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512" y="2111241"/>
                <a:ext cx="1217000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1500" t="-1639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106104" y="1304114"/>
                <a:ext cx="1471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possibly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faulty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104" y="1304114"/>
                <a:ext cx="1471878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245" t="-3488" r="-830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674" y="1198110"/>
            <a:ext cx="4763159" cy="2552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82493" cy="648072"/>
          </a:xfrm>
        </p:spPr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Debugging</a:t>
            </a:r>
            <a:br>
              <a:rPr lang="de-AT" dirty="0" smtClean="0"/>
            </a:br>
            <a:r>
              <a:rPr lang="de-AT" sz="1800" dirty="0" err="1" smtClean="0">
                <a:solidFill>
                  <a:srgbClr val="7030A0"/>
                </a:solidFill>
              </a:rPr>
              <a:t>Specifying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Requirements</a:t>
            </a:r>
            <a:r>
              <a:rPr lang="de-AT" sz="1800" dirty="0" smtClean="0">
                <a:solidFill>
                  <a:srgbClr val="7030A0"/>
                </a:solidFill>
              </a:rPr>
              <a:t> / </a:t>
            </a:r>
            <a:r>
              <a:rPr lang="de-AT" sz="1800" dirty="0" err="1" smtClean="0">
                <a:solidFill>
                  <a:srgbClr val="7030A0"/>
                </a:solidFill>
              </a:rPr>
              <a:t>Focusing</a:t>
            </a:r>
            <a:r>
              <a:rPr lang="de-AT" sz="1800" dirty="0" smtClean="0">
                <a:solidFill>
                  <a:srgbClr val="7030A0"/>
                </a:solidFill>
              </a:rPr>
              <a:t> on Relevant Axioms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712772" y="1613589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500892" y="2257514"/>
                <a:ext cx="1431674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892" y="2257514"/>
                <a:ext cx="1431674" cy="324384"/>
              </a:xfrm>
              <a:prstGeom prst="rect">
                <a:avLst/>
              </a:prstGeom>
              <a:blipFill rotWithShape="0">
                <a:blip r:embed="rId11"/>
                <a:stretch>
                  <a:fillRect l="-1277"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7901906" y="130411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2101" y="135384"/>
            <a:ext cx="2294396" cy="938869"/>
          </a:xfrm>
          <a:prstGeom prst="rect">
            <a:avLst/>
          </a:prstGeom>
        </p:spPr>
      </p:pic>
      <p:sp>
        <p:nvSpPr>
          <p:cNvPr id="34" name="Abgerundetes Rechteck 33"/>
          <p:cNvSpPr/>
          <p:nvPr/>
        </p:nvSpPr>
        <p:spPr bwMode="auto">
          <a:xfrm>
            <a:off x="6789594" y="156563"/>
            <a:ext cx="2227386" cy="879231"/>
          </a:xfrm>
          <a:prstGeom prst="roundRect">
            <a:avLst>
              <a:gd name="adj" fmla="val 226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feld 34"/>
              <p:cNvSpPr txBox="1"/>
              <p:nvPr/>
            </p:nvSpPr>
            <p:spPr>
              <a:xfrm>
                <a:off x="3407039" y="4216948"/>
                <a:ext cx="2895216" cy="7552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Split </a:t>
                </a:r>
                <a:r>
                  <a:rPr lang="de-AT" sz="1400" dirty="0" err="1" smtClean="0"/>
                  <a:t>current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ontology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r>
                  <a:rPr lang="de-AT" sz="1400" dirty="0" smtClean="0"/>
                  <a:t> into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400" dirty="0" err="1" smtClean="0">
                    <a:solidFill>
                      <a:srgbClr val="00B050"/>
                    </a:solidFill>
                  </a:rPr>
                  <a:t>correct</a:t>
                </a:r>
                <a:r>
                  <a:rPr lang="de-AT" sz="1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rgbClr val="00B050"/>
                    </a:solidFill>
                  </a:rPr>
                  <a:t>part</a:t>
                </a:r>
                <a:r>
                  <a:rPr lang="de-AT" sz="1400" dirty="0" smtClean="0"/>
                  <a:t> (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de-AT" sz="1400" dirty="0" smtClean="0"/>
                  <a:t>) </a:t>
                </a:r>
                <a:r>
                  <a:rPr lang="de-AT" sz="1400" dirty="0" err="1" smtClean="0"/>
                  <a:t>and</a:t>
                </a:r>
                <a:r>
                  <a:rPr lang="de-AT" sz="1400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40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possibly</a:t>
                </a:r>
                <a:r>
                  <a:rPr lang="de-AT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faulty</a:t>
                </a:r>
                <a:r>
                  <a:rPr lang="de-AT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part</a:t>
                </a:r>
                <a:r>
                  <a:rPr lang="de-AT" sz="1400" dirty="0" smtClean="0"/>
                  <a:t> (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sz="1400" dirty="0" smtClean="0"/>
                  <a:t>)</a:t>
                </a:r>
                <a:endParaRPr lang="en-US" sz="1400" dirty="0">
                  <a:solidFill>
                    <a:srgbClr val="4699C2"/>
                  </a:solidFill>
                </a:endParaRPr>
              </a:p>
            </p:txBody>
          </p:sp>
        </mc:Choice>
        <mc:Fallback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039" y="4216948"/>
                <a:ext cx="2895216" cy="755271"/>
              </a:xfrm>
              <a:prstGeom prst="rect">
                <a:avLst/>
              </a:prstGeom>
              <a:blipFill rotWithShape="0">
                <a:blip r:embed="rId13"/>
                <a:stretch>
                  <a:fillRect l="-419" t="-1587" b="-55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/>
          <p:cNvCxnSpPr>
            <a:stCxn id="35" idx="0"/>
          </p:cNvCxnSpPr>
          <p:nvPr/>
        </p:nvCxnSpPr>
        <p:spPr bwMode="auto">
          <a:xfrm flipV="1">
            <a:off x="4854647" y="3757363"/>
            <a:ext cx="147303" cy="459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feld 37"/>
          <p:cNvSpPr txBox="1"/>
          <p:nvPr/>
        </p:nvSpPr>
        <p:spPr>
          <a:xfrm>
            <a:off x="6583660" y="3822775"/>
            <a:ext cx="238879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sz="1400" dirty="0" smtClean="0"/>
              <a:t>Search </a:t>
            </a:r>
            <a:r>
              <a:rPr lang="de-AT" sz="1400" dirty="0" err="1" smtClean="0"/>
              <a:t>for</a:t>
            </a:r>
            <a:r>
              <a:rPr lang="de-AT" sz="1400" dirty="0" smtClean="0"/>
              <a:t> </a:t>
            </a:r>
            <a:r>
              <a:rPr lang="de-AT" sz="1400" dirty="0" err="1" smtClean="0"/>
              <a:t>faults</a:t>
            </a:r>
            <a:r>
              <a:rPr lang="de-AT" sz="1400" dirty="0" smtClean="0"/>
              <a:t> </a:t>
            </a:r>
            <a:r>
              <a:rPr lang="de-AT" sz="1400" dirty="0" err="1" smtClean="0"/>
              <a:t>only</a:t>
            </a:r>
            <a:r>
              <a:rPr lang="de-AT" sz="1400" dirty="0" smtClean="0"/>
              <a:t> </a:t>
            </a:r>
            <a:r>
              <a:rPr lang="de-AT" sz="1400" dirty="0" err="1" smtClean="0"/>
              <a:t>here</a:t>
            </a:r>
            <a:r>
              <a:rPr lang="de-AT" sz="1400" dirty="0" smtClean="0"/>
              <a:t>!</a:t>
            </a:r>
            <a:endParaRPr lang="en-US" sz="1400" dirty="0">
              <a:solidFill>
                <a:srgbClr val="4699C2"/>
              </a:solidFill>
            </a:endParaRPr>
          </a:p>
        </p:txBody>
      </p:sp>
      <p:cxnSp>
        <p:nvCxnSpPr>
          <p:cNvPr id="41" name="Gerade Verbindung mit Pfeil 40"/>
          <p:cNvCxnSpPr>
            <a:stCxn id="38" idx="0"/>
          </p:cNvCxnSpPr>
          <p:nvPr/>
        </p:nvCxnSpPr>
        <p:spPr bwMode="auto">
          <a:xfrm flipH="1" flipV="1">
            <a:off x="7091142" y="3140293"/>
            <a:ext cx="686916" cy="6824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798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1" grpId="0"/>
      <p:bldP spid="31" grpId="1"/>
      <p:bldP spid="21" grpId="0"/>
      <p:bldP spid="35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b="1" dirty="0" smtClean="0"/>
                  <a:t>Given:</a:t>
                </a:r>
                <a:r>
                  <a:rPr lang="de-AT" dirty="0" smtClean="0"/>
                  <a:t> DPI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𝑅𝑒𝑞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r>
                  <a:rPr lang="de-AT" b="1" dirty="0" smtClean="0"/>
                  <a:t>Find:</a:t>
                </a:r>
                <a:r>
                  <a:rPr lang="de-AT" dirty="0" smtClean="0"/>
                  <a:t> Can </a:t>
                </a:r>
              </a:p>
              <a:p>
                <a:r>
                  <a:rPr lang="de-AT" dirty="0" smtClean="0"/>
                  <a:t>all </a:t>
                </a:r>
                <a:r>
                  <a:rPr lang="de-AT" dirty="0" smtClean="0">
                    <a:solidFill>
                      <a:srgbClr val="990000"/>
                    </a:solidFill>
                  </a:rPr>
                  <a:t>negative </a:t>
                </a:r>
                <a:r>
                  <a:rPr lang="de-AT" dirty="0" err="1" smtClean="0">
                    <a:solidFill>
                      <a:srgbClr val="990000"/>
                    </a:solidFill>
                  </a:rPr>
                  <a:t>test</a:t>
                </a:r>
                <a:r>
                  <a:rPr lang="de-AT" dirty="0" smtClean="0">
                    <a:solidFill>
                      <a:srgbClr val="990000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990000"/>
                    </a:solidFill>
                  </a:rPr>
                  <a:t>cases</a:t>
                </a:r>
                <a:r>
                  <a:rPr lang="de-AT" dirty="0"/>
                  <a:t> </a:t>
                </a:r>
                <a:r>
                  <a:rPr lang="de-AT" dirty="0" err="1" smtClean="0"/>
                  <a:t>and</a:t>
                </a:r>
                <a:endParaRPr lang="de-AT" dirty="0" smtClean="0"/>
              </a:p>
              <a:p>
                <a:r>
                  <a:rPr lang="de-AT" dirty="0" smtClean="0"/>
                  <a:t>all </a:t>
                </a:r>
                <a:r>
                  <a:rPr lang="de-AT" dirty="0" err="1" smtClean="0">
                    <a:solidFill>
                      <a:srgbClr val="0070C0"/>
                    </a:solidFill>
                  </a:rPr>
                  <a:t>requirements</a:t>
                </a:r>
                <a:r>
                  <a:rPr lang="de-AT" dirty="0" smtClean="0">
                    <a:solidFill>
                      <a:srgbClr val="0070C0"/>
                    </a:solidFill>
                  </a:rPr>
                  <a:t> </a:t>
                </a:r>
                <a:endParaRPr lang="de-AT" dirty="0"/>
              </a:p>
              <a:p>
                <a:pPr marL="0" indent="0">
                  <a:buNone/>
                </a:pPr>
                <a:r>
                  <a:rPr lang="de-AT" dirty="0" err="1" smtClean="0"/>
                  <a:t>be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satisfied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by</a:t>
                </a:r>
                <a:r>
                  <a:rPr lang="de-AT" dirty="0" smtClean="0"/>
                  <a:t> a </a:t>
                </a:r>
                <a:r>
                  <a:rPr lang="de-AT" dirty="0" err="1" smtClean="0"/>
                  <a:t>version</a:t>
                </a:r>
                <a:r>
                  <a:rPr lang="de-AT" dirty="0" smtClean="0"/>
                  <a:t> </a:t>
                </a:r>
                <a:br>
                  <a:rPr lang="de-AT" dirty="0" smtClean="0"/>
                </a:br>
                <a:r>
                  <a:rPr lang="de-AT" dirty="0" smtClean="0"/>
                  <a:t>of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dirty="0" smtClean="0"/>
                  <a:t> </a:t>
                </a:r>
                <a:r>
                  <a:rPr lang="de-AT" dirty="0" err="1" smtClean="0"/>
                  <a:t>that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satisfies</a:t>
                </a:r>
                <a:r>
                  <a:rPr lang="de-AT" dirty="0" smtClean="0"/>
                  <a:t> all </a:t>
                </a:r>
                <a:br>
                  <a:rPr lang="de-AT" dirty="0" smtClean="0"/>
                </a:br>
                <a:r>
                  <a:rPr lang="de-AT" dirty="0" smtClean="0">
                    <a:solidFill>
                      <a:srgbClr val="00B050"/>
                    </a:solidFill>
                  </a:rPr>
                  <a:t>positive </a:t>
                </a:r>
                <a:r>
                  <a:rPr lang="de-AT" dirty="0" err="1" smtClean="0">
                    <a:solidFill>
                      <a:srgbClr val="00B050"/>
                    </a:solidFill>
                  </a:rPr>
                  <a:t>test</a:t>
                </a:r>
                <a:r>
                  <a:rPr lang="de-AT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00B050"/>
                    </a:solidFill>
                  </a:rPr>
                  <a:t>cases</a:t>
                </a:r>
                <a:r>
                  <a:rPr lang="de-AT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AT" dirty="0" smtClean="0"/>
                  <a:t>?</a:t>
                </a:r>
                <a:endParaRPr lang="de-AT" dirty="0"/>
              </a:p>
              <a:p>
                <a:endParaRPr lang="de-AT" sz="300" dirty="0" smtClean="0"/>
              </a:p>
              <a:p>
                <a:pPr marL="0" indent="0">
                  <a:buNone/>
                </a:pPr>
                <a:r>
                  <a:rPr lang="de-AT" sz="1200" dirty="0" smtClean="0">
                    <a:sym typeface="Wingdings" panose="05000000000000000000" pitchFamily="2" charset="2"/>
                  </a:rPr>
                  <a:t> </a:t>
                </a:r>
                <a:r>
                  <a:rPr lang="de-AT" sz="1200" dirty="0" err="1" smtClean="0">
                    <a:sym typeface="Wingdings" panose="05000000000000000000" pitchFamily="2" charset="2"/>
                  </a:rPr>
                  <a:t>If</a:t>
                </a:r>
                <a:r>
                  <a:rPr lang="de-AT" sz="1200" dirty="0" smtClean="0">
                    <a:sym typeface="Wingdings" panose="05000000000000000000" pitchFamily="2" charset="2"/>
                  </a:rPr>
                  <a:t> not, </a:t>
                </a:r>
                <a:r>
                  <a:rPr lang="de-AT" sz="1200" dirty="0" err="1" smtClean="0">
                    <a:sym typeface="Wingdings" panose="05000000000000000000" pitchFamily="2" charset="2"/>
                  </a:rPr>
                  <a:t>w</a:t>
                </a:r>
                <a:r>
                  <a:rPr lang="de-AT" sz="1200" dirty="0" err="1" smtClean="0"/>
                  <a:t>e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call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the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ontology</a:t>
                </a:r>
                <a:r>
                  <a:rPr lang="de-AT" sz="1200" dirty="0" smtClean="0"/>
                  <a:t> </a:t>
                </a:r>
                <a14:m>
                  <m:oMath xmlns:m="http://schemas.openxmlformats.org/officeDocument/2006/math">
                    <m:r>
                      <a:rPr lang="de-AT" sz="12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sz="1200" dirty="0" smtClean="0"/>
                  <a:t> </a:t>
                </a:r>
                <a:r>
                  <a:rPr lang="de-AT" sz="1200" u="sng" dirty="0" smtClean="0"/>
                  <a:t>faulty</a:t>
                </a:r>
                <a:endParaRPr lang="de-AT" sz="1200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5" t="-242" b="-3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456" y="1141951"/>
            <a:ext cx="4768685" cy="2559253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714196" y="1771175"/>
            <a:ext cx="1923124" cy="796413"/>
            <a:chOff x="714196" y="1771175"/>
            <a:chExt cx="1923124" cy="796413"/>
          </a:xfrm>
        </p:grpSpPr>
        <p:sp>
          <p:nvSpPr>
            <p:cNvPr id="13" name="Zylinder 12"/>
            <p:cNvSpPr/>
            <p:nvPr/>
          </p:nvSpPr>
          <p:spPr bwMode="auto">
            <a:xfrm>
              <a:off x="714196" y="1771175"/>
              <a:ext cx="654828" cy="796413"/>
            </a:xfrm>
            <a:prstGeom prst="can">
              <a:avLst/>
            </a:prstGeom>
            <a:solidFill>
              <a:srgbClr val="C4D6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Kreuz 14"/>
            <p:cNvSpPr/>
            <p:nvPr/>
          </p:nvSpPr>
          <p:spPr bwMode="auto">
            <a:xfrm>
              <a:off x="918002" y="2069946"/>
              <a:ext cx="247216" cy="264523"/>
            </a:xfrm>
            <a:prstGeom prst="plus">
              <a:avLst>
                <a:gd name="adj" fmla="val 39318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/>
                <p:cNvSpPr txBox="1"/>
                <p:nvPr/>
              </p:nvSpPr>
              <p:spPr>
                <a:xfrm>
                  <a:off x="1369024" y="1800049"/>
                  <a:ext cx="126829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smtClean="0"/>
                    <a:t>axioms </a:t>
                  </a: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1400" dirty="0" smtClean="0"/>
                    <a:t>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that must be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entailed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7" name="Textfeld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1800049"/>
                  <a:ext cx="1268296" cy="7386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42" t="-1653" r="-481" b="-7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uppieren 23"/>
          <p:cNvGrpSpPr/>
          <p:nvPr/>
        </p:nvGrpSpPr>
        <p:grpSpPr>
          <a:xfrm>
            <a:off x="714196" y="2733415"/>
            <a:ext cx="1990450" cy="984162"/>
            <a:chOff x="714196" y="2733415"/>
            <a:chExt cx="1990450" cy="984162"/>
          </a:xfrm>
        </p:grpSpPr>
        <p:sp>
          <p:nvSpPr>
            <p:cNvPr id="12" name="Zylinder 11"/>
            <p:cNvSpPr/>
            <p:nvPr/>
          </p:nvSpPr>
          <p:spPr bwMode="auto">
            <a:xfrm>
              <a:off x="714196" y="2733415"/>
              <a:ext cx="654828" cy="796413"/>
            </a:xfrm>
            <a:prstGeom prst="can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891176" y="3044067"/>
              <a:ext cx="300867" cy="29496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1369024" y="2763470"/>
                  <a:ext cx="1335622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err="1" smtClean="0"/>
                    <a:t>axioms</a:t>
                  </a:r>
                  <a:r>
                    <a:rPr lang="de-AT" sz="1400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1400" dirty="0" smtClean="0"/>
                    <a:t>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that must not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be entailed</a:t>
                  </a:r>
                </a:p>
                <a:p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2763470"/>
                  <a:ext cx="1335622" cy="95410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70" t="-1274" r="-4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feld 20"/>
          <p:cNvSpPr txBox="1"/>
          <p:nvPr/>
        </p:nvSpPr>
        <p:spPr>
          <a:xfrm>
            <a:off x="7687214" y="1247955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708670" y="3595366"/>
            <a:ext cx="1982191" cy="1096012"/>
            <a:chOff x="708670" y="3595366"/>
            <a:chExt cx="1982191" cy="1096012"/>
          </a:xfrm>
        </p:grpSpPr>
        <p:sp>
          <p:nvSpPr>
            <p:cNvPr id="19" name="Zylinder 18"/>
            <p:cNvSpPr/>
            <p:nvPr/>
          </p:nvSpPr>
          <p:spPr bwMode="auto">
            <a:xfrm>
              <a:off x="708670" y="3696148"/>
              <a:ext cx="654828" cy="796413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1369024" y="3737271"/>
                  <a:ext cx="1321837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smtClean="0"/>
                    <a:t>requirements </a:t>
                  </a:r>
                  <a:br>
                    <a:rPr lang="de-AT" sz="1400" b="0" dirty="0" smtClean="0"/>
                  </a:b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𝑅𝑒𝑞</m:t>
                      </m:r>
                    </m:oMath>
                  </a14:m>
                  <a:r>
                    <a:rPr lang="en-US" sz="1400" dirty="0" smtClean="0"/>
                    <a:t> that must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be satisfied</a:t>
                  </a:r>
                </a:p>
                <a:p>
                  <a:endParaRPr lang="en-US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3737271"/>
                  <a:ext cx="1321837" cy="95410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89" t="-1911" r="-1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Minus 21"/>
            <p:cNvSpPr/>
            <p:nvPr/>
          </p:nvSpPr>
          <p:spPr bwMode="auto">
            <a:xfrm>
              <a:off x="1013254" y="3595366"/>
              <a:ext cx="99706" cy="1043708"/>
            </a:xfrm>
            <a:prstGeom prst="mathMinus">
              <a:avLst>
                <a:gd name="adj1" fmla="val 28093"/>
              </a:avLst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3" name="Minus 22"/>
            <p:cNvSpPr/>
            <p:nvPr/>
          </p:nvSpPr>
          <p:spPr bwMode="auto">
            <a:xfrm>
              <a:off x="1013254" y="4224942"/>
              <a:ext cx="96079" cy="342162"/>
            </a:xfrm>
            <a:prstGeom prst="mathMinus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320820" y="2055082"/>
                <a:ext cx="121700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Background </a:t>
                </a:r>
                <a:br>
                  <a:rPr lang="de-AT" sz="1400" dirty="0" smtClean="0"/>
                </a:br>
                <a:r>
                  <a:rPr lang="de-AT" sz="1400" dirty="0" err="1" smtClean="0"/>
                  <a:t>knowledge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correct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820" y="2055082"/>
                <a:ext cx="1217000" cy="738664"/>
              </a:xfrm>
              <a:prstGeom prst="rect">
                <a:avLst/>
              </a:prstGeom>
              <a:blipFill rotWithShape="0">
                <a:blip r:embed="rId8"/>
                <a:stretch>
                  <a:fillRect l="-1508" t="-2479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891412" y="1247955"/>
                <a:ext cx="1471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possibly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faulty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412" y="1247955"/>
                <a:ext cx="1471878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240" t="-3488" r="-413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Debugging </a:t>
            </a:r>
            <a:br>
              <a:rPr lang="de-AT" dirty="0" smtClean="0"/>
            </a:br>
            <a:r>
              <a:rPr lang="de-AT" sz="1800" dirty="0" smtClean="0">
                <a:solidFill>
                  <a:srgbClr val="7030A0"/>
                </a:solidFill>
              </a:rPr>
              <a:t>Fault </a:t>
            </a:r>
            <a:r>
              <a:rPr lang="de-AT" sz="1800" dirty="0" err="1" smtClean="0">
                <a:solidFill>
                  <a:srgbClr val="7030A0"/>
                </a:solidFill>
              </a:rPr>
              <a:t>Detection</a:t>
            </a:r>
            <a:r>
              <a:rPr lang="de-AT" sz="1800" dirty="0" smtClean="0">
                <a:solidFill>
                  <a:srgbClr val="7030A0"/>
                </a:solidFill>
              </a:rPr>
              <a:t> Problem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920181" y="1107536"/>
            <a:ext cx="5898060" cy="3583841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13340" y="4705529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not </a:t>
            </a:r>
            <a:r>
              <a:rPr lang="de-AT" dirty="0" err="1" smtClean="0"/>
              <a:t>entails</a:t>
            </a:r>
            <a:r>
              <a:rPr lang="de-AT" dirty="0" smtClean="0"/>
              <a:t> </a:t>
            </a: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axiom</a:t>
            </a:r>
            <a:r>
              <a:rPr lang="de-AT" dirty="0" smtClean="0"/>
              <a:t> in 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3613340" y="5741878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not </a:t>
            </a:r>
            <a:r>
              <a:rPr lang="de-AT" dirty="0" err="1" smtClean="0"/>
              <a:t>violates</a:t>
            </a:r>
            <a:r>
              <a:rPr lang="de-AT" dirty="0" smtClean="0"/>
              <a:t> </a:t>
            </a: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property</a:t>
            </a:r>
            <a:r>
              <a:rPr lang="de-AT" dirty="0" smtClean="0"/>
              <a:t> in  </a:t>
            </a:r>
            <a:endParaRPr lang="en-US" dirty="0"/>
          </a:p>
        </p:txBody>
      </p:sp>
      <p:sp>
        <p:nvSpPr>
          <p:cNvPr id="30" name="Nach oben gebogener Pfeil 29"/>
          <p:cNvSpPr/>
          <p:nvPr/>
        </p:nvSpPr>
        <p:spPr bwMode="auto">
          <a:xfrm rot="5400000">
            <a:off x="3245348" y="4662112"/>
            <a:ext cx="336780" cy="315776"/>
          </a:xfrm>
          <a:prstGeom prst="bentUpArrow">
            <a:avLst/>
          </a:prstGeom>
          <a:solidFill>
            <a:schemeClr val="tx1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5" name="Nach oben gebogener Pfeil 34"/>
          <p:cNvSpPr/>
          <p:nvPr/>
        </p:nvSpPr>
        <p:spPr bwMode="auto">
          <a:xfrm rot="5400000">
            <a:off x="2826561" y="5289975"/>
            <a:ext cx="1174354" cy="315776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498080" y="1557430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Grafik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2101" y="135384"/>
            <a:ext cx="2294396" cy="938869"/>
          </a:xfrm>
          <a:prstGeom prst="rect">
            <a:avLst/>
          </a:prstGeom>
        </p:spPr>
      </p:pic>
      <p:sp>
        <p:nvSpPr>
          <p:cNvPr id="31" name="Abgerundetes Rechteck 30"/>
          <p:cNvSpPr/>
          <p:nvPr/>
        </p:nvSpPr>
        <p:spPr bwMode="auto">
          <a:xfrm>
            <a:off x="6789594" y="156563"/>
            <a:ext cx="2227386" cy="879231"/>
          </a:xfrm>
          <a:prstGeom prst="roundRect">
            <a:avLst>
              <a:gd name="adj" fmla="val 226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32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49618 0.299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61632 0.2986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16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65834 0.2990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0" grpId="0"/>
      <p:bldP spid="8" grpId="0" animBg="1"/>
      <p:bldP spid="9" grpId="0"/>
      <p:bldP spid="34" grpId="0"/>
      <p:bldP spid="30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b="1" dirty="0" smtClean="0"/>
          </a:p>
          <a:p>
            <a:endParaRPr lang="de-AT" sz="1050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456" y="1141951"/>
            <a:ext cx="4768685" cy="2559253"/>
          </a:xfrm>
          <a:prstGeom prst="rect">
            <a:avLst/>
          </a:prstGeom>
        </p:spPr>
      </p:pic>
      <p:sp>
        <p:nvSpPr>
          <p:cNvPr id="13" name="Zylinder 12"/>
          <p:cNvSpPr/>
          <p:nvPr/>
        </p:nvSpPr>
        <p:spPr bwMode="auto">
          <a:xfrm>
            <a:off x="6368510" y="3749765"/>
            <a:ext cx="1947907" cy="796413"/>
          </a:xfrm>
          <a:prstGeom prst="can">
            <a:avLst/>
          </a:prstGeom>
          <a:solidFill>
            <a:srgbClr val="C4D6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Zylinder 11"/>
          <p:cNvSpPr/>
          <p:nvPr/>
        </p:nvSpPr>
        <p:spPr bwMode="auto">
          <a:xfrm>
            <a:off x="6914152" y="4779418"/>
            <a:ext cx="1947907" cy="796413"/>
          </a:xfrm>
          <a:prstGeom prst="can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687214" y="1247955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sp>
        <p:nvSpPr>
          <p:cNvPr id="19" name="Zylinder 18"/>
          <p:cNvSpPr/>
          <p:nvPr/>
        </p:nvSpPr>
        <p:spPr bwMode="auto">
          <a:xfrm>
            <a:off x="6912048" y="5697856"/>
            <a:ext cx="1947907" cy="796413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800" dirty="0" smtClean="0">
                <a:solidFill>
                  <a:srgbClr val="7030A0"/>
                </a:solidFill>
              </a:rPr>
              <a:t>Fault </a:t>
            </a:r>
            <a:r>
              <a:rPr lang="de-AT" sz="1800" dirty="0" err="1" smtClean="0">
                <a:solidFill>
                  <a:srgbClr val="7030A0"/>
                </a:solidFill>
              </a:rPr>
              <a:t>Detection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920181" y="1107536"/>
            <a:ext cx="5898060" cy="3583841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13340" y="4705529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not </a:t>
            </a:r>
            <a:r>
              <a:rPr lang="de-AT" dirty="0" err="1" smtClean="0"/>
              <a:t>entails</a:t>
            </a:r>
            <a:r>
              <a:rPr lang="de-AT" dirty="0" smtClean="0"/>
              <a:t> </a:t>
            </a: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axiom</a:t>
            </a:r>
            <a:r>
              <a:rPr lang="de-AT" dirty="0" smtClean="0"/>
              <a:t> in? </a:t>
            </a:r>
            <a:endParaRPr lang="en-US" dirty="0"/>
          </a:p>
        </p:txBody>
      </p:sp>
      <p:sp>
        <p:nvSpPr>
          <p:cNvPr id="34" name="Textfeld 33"/>
          <p:cNvSpPr txBox="1"/>
          <p:nvPr/>
        </p:nvSpPr>
        <p:spPr>
          <a:xfrm>
            <a:off x="3613340" y="5741878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not </a:t>
            </a:r>
            <a:r>
              <a:rPr lang="de-AT" dirty="0" err="1" smtClean="0"/>
              <a:t>violates</a:t>
            </a:r>
            <a:r>
              <a:rPr lang="de-AT" dirty="0" smtClean="0"/>
              <a:t> </a:t>
            </a: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property</a:t>
            </a:r>
            <a:r>
              <a:rPr lang="de-AT" dirty="0" smtClean="0"/>
              <a:t> in?  </a:t>
            </a:r>
            <a:endParaRPr lang="en-US" dirty="0"/>
          </a:p>
        </p:txBody>
      </p:sp>
      <p:sp>
        <p:nvSpPr>
          <p:cNvPr id="30" name="Nach oben gebogener Pfeil 29"/>
          <p:cNvSpPr/>
          <p:nvPr/>
        </p:nvSpPr>
        <p:spPr bwMode="auto">
          <a:xfrm rot="5400000">
            <a:off x="3245348" y="4662112"/>
            <a:ext cx="336780" cy="315776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5" name="Nach oben gebogener Pfeil 34"/>
          <p:cNvSpPr/>
          <p:nvPr/>
        </p:nvSpPr>
        <p:spPr bwMode="auto">
          <a:xfrm rot="5400000">
            <a:off x="2826561" y="5289975"/>
            <a:ext cx="1174354" cy="315776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498080" y="1557430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4823490" y="1727016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24247" y="258435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213027" y="228553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6429120" y="402767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not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195315" y="5963584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consistency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6836905" y="5038599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3613340" y="4712005"/>
            <a:ext cx="282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trike="dblStrike" dirty="0" smtClean="0"/>
              <a:t>not </a:t>
            </a:r>
            <a:r>
              <a:rPr lang="de-AT" strike="dblStrike" dirty="0" err="1" smtClean="0"/>
              <a:t>entails</a:t>
            </a:r>
            <a:r>
              <a:rPr lang="de-AT" strike="dblStrike" dirty="0" smtClean="0"/>
              <a:t> </a:t>
            </a:r>
            <a:r>
              <a:rPr lang="de-AT" strike="dblStrike" dirty="0" err="1" smtClean="0"/>
              <a:t>any</a:t>
            </a:r>
            <a:r>
              <a:rPr lang="de-AT" strike="dblStrike" dirty="0" smtClean="0"/>
              <a:t> </a:t>
            </a:r>
            <a:r>
              <a:rPr lang="de-AT" strike="dblStrike" dirty="0" err="1" smtClean="0"/>
              <a:t>axiom</a:t>
            </a:r>
            <a:r>
              <a:rPr lang="de-AT" strike="dblStrike" dirty="0" smtClean="0"/>
              <a:t> in?</a:t>
            </a:r>
            <a:endParaRPr lang="en-US" strike="dblStrike" dirty="0"/>
          </a:p>
        </p:txBody>
      </p:sp>
      <p:sp>
        <p:nvSpPr>
          <p:cNvPr id="39" name="Textfeld 38"/>
          <p:cNvSpPr txBox="1"/>
          <p:nvPr/>
        </p:nvSpPr>
        <p:spPr>
          <a:xfrm>
            <a:off x="3613339" y="5748354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trike="dblStrike" dirty="0" smtClean="0"/>
              <a:t>not </a:t>
            </a:r>
            <a:r>
              <a:rPr lang="de-AT" strike="dblStrike" dirty="0" err="1" smtClean="0"/>
              <a:t>violates</a:t>
            </a:r>
            <a:r>
              <a:rPr lang="de-AT" strike="dblStrike" dirty="0" smtClean="0"/>
              <a:t> </a:t>
            </a:r>
            <a:r>
              <a:rPr lang="de-AT" strike="dblStrike" dirty="0" err="1" smtClean="0"/>
              <a:t>any</a:t>
            </a:r>
            <a:r>
              <a:rPr lang="de-AT" strike="dblStrike" dirty="0" smtClean="0"/>
              <a:t> </a:t>
            </a:r>
            <a:r>
              <a:rPr lang="de-AT" strike="dblStrike" dirty="0" err="1" smtClean="0"/>
              <a:t>property</a:t>
            </a:r>
            <a:r>
              <a:rPr lang="de-AT" strike="dblStrike" dirty="0" smtClean="0"/>
              <a:t> in?</a:t>
            </a:r>
            <a:endParaRPr lang="en-US" strike="dblStrike" dirty="0"/>
          </a:p>
        </p:txBody>
      </p:sp>
      <p:sp>
        <p:nvSpPr>
          <p:cNvPr id="25" name="Smiley 24"/>
          <p:cNvSpPr/>
          <p:nvPr/>
        </p:nvSpPr>
        <p:spPr bwMode="auto">
          <a:xfrm>
            <a:off x="5181236" y="5081337"/>
            <a:ext cx="346459" cy="326594"/>
          </a:xfrm>
          <a:prstGeom prst="smileyFace">
            <a:avLst>
              <a:gd name="adj" fmla="val -4653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0" name="Smiley 39"/>
          <p:cNvSpPr/>
          <p:nvPr/>
        </p:nvSpPr>
        <p:spPr bwMode="auto">
          <a:xfrm>
            <a:off x="5175892" y="6131837"/>
            <a:ext cx="346459" cy="326594"/>
          </a:xfrm>
          <a:prstGeom prst="smileyFace">
            <a:avLst>
              <a:gd name="adj" fmla="val -4653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101" y="135384"/>
            <a:ext cx="2294396" cy="938869"/>
          </a:xfrm>
          <a:prstGeom prst="rect">
            <a:avLst/>
          </a:prstGeom>
        </p:spPr>
      </p:pic>
      <p:sp>
        <p:nvSpPr>
          <p:cNvPr id="29" name="Abgerundetes Rechteck 28"/>
          <p:cNvSpPr/>
          <p:nvPr/>
        </p:nvSpPr>
        <p:spPr bwMode="auto">
          <a:xfrm>
            <a:off x="6789594" y="156563"/>
            <a:ext cx="2227386" cy="879231"/>
          </a:xfrm>
          <a:prstGeom prst="roundRect">
            <a:avLst>
              <a:gd name="adj" fmla="val 226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4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/>
      <p:bldP spid="30" grpId="0" animBg="1"/>
      <p:bldP spid="35" grpId="0" animBg="1"/>
      <p:bldP spid="38" grpId="0"/>
      <p:bldP spid="39" grpId="0"/>
      <p:bldP spid="25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b="1" dirty="0" err="1" smtClean="0"/>
                  <a:t>Given</a:t>
                </a:r>
                <a:r>
                  <a:rPr lang="de-AT" b="1" dirty="0" smtClean="0"/>
                  <a:t>:</a:t>
                </a:r>
                <a:r>
                  <a:rPr lang="de-AT" dirty="0" smtClean="0"/>
                  <a:t> DPI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𝑅𝑒𝑞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b="1" dirty="0" smtClean="0"/>
              </a:p>
              <a:p>
                <a:pPr marL="0" indent="0">
                  <a:buNone/>
                </a:pPr>
                <a:r>
                  <a:rPr lang="de-AT" b="1" dirty="0" smtClean="0"/>
                  <a:t>Find:</a:t>
                </a:r>
                <a:r>
                  <a:rPr lang="de-AT" dirty="0" smtClean="0"/>
                  <a:t> Diagnosis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de-AT" dirty="0" smtClean="0"/>
                  <a:t> (= set of </a:t>
                </a:r>
                <a:r>
                  <a:rPr lang="de-AT" dirty="0" err="1" smtClean="0"/>
                  <a:t>faulty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axioms</a:t>
                </a:r>
                <a:r>
                  <a:rPr lang="de-AT" dirty="0" smtClean="0"/>
                  <a:t> in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dirty="0" smtClean="0"/>
                  <a:t>) </a:t>
                </a:r>
                <a:br>
                  <a:rPr lang="de-AT" dirty="0" smtClean="0"/>
                </a:br>
                <a:r>
                  <a:rPr lang="de-AT" dirty="0" smtClean="0"/>
                  <a:t>such </a:t>
                </a:r>
                <a:r>
                  <a:rPr lang="de-AT" dirty="0" err="1" smtClean="0"/>
                  <a:t>that</a:t>
                </a:r>
                <a:r>
                  <a:rPr lang="de-AT" dirty="0" smtClean="0"/>
                  <a:t> </a:t>
                </a:r>
              </a:p>
              <a:p>
                <a:r>
                  <a:rPr lang="de-AT" dirty="0" err="1" smtClean="0"/>
                  <a:t>by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deletion</a:t>
                </a:r>
                <a:r>
                  <a:rPr lang="de-AT" dirty="0" smtClean="0"/>
                  <a:t> of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de-AT" dirty="0" smtClean="0"/>
              </a:p>
              <a:p>
                <a:r>
                  <a:rPr lang="de-AT" dirty="0" err="1" smtClean="0"/>
                  <a:t>and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addition</a:t>
                </a:r>
                <a:r>
                  <a:rPr lang="de-AT" dirty="0" smtClean="0"/>
                  <a:t> of all </a:t>
                </a:r>
                <a:r>
                  <a:rPr lang="de-AT" dirty="0" err="1" smtClean="0"/>
                  <a:t>axioms</a:t>
                </a:r>
                <a:r>
                  <a:rPr lang="de-AT" dirty="0" smtClean="0"/>
                  <a:t> in </a:t>
                </a:r>
                <a14:m>
                  <m:oMath xmlns:m="http://schemas.openxmlformats.org/officeDocument/2006/math">
                    <m:r>
                      <a:rPr lang="de-AT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smtClean="0"/>
                  <a:t>all </a:t>
                </a:r>
                <a:r>
                  <a:rPr lang="de-AT" dirty="0" smtClean="0">
                    <a:solidFill>
                      <a:srgbClr val="990000"/>
                    </a:solidFill>
                  </a:rPr>
                  <a:t>negative </a:t>
                </a:r>
                <a:r>
                  <a:rPr lang="de-AT" dirty="0" err="1" smtClean="0">
                    <a:solidFill>
                      <a:srgbClr val="990000"/>
                    </a:solidFill>
                  </a:rPr>
                  <a:t>test</a:t>
                </a:r>
                <a:r>
                  <a:rPr lang="de-AT" dirty="0" smtClean="0">
                    <a:solidFill>
                      <a:srgbClr val="990000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990000"/>
                    </a:solidFill>
                  </a:rPr>
                  <a:t>cases</a:t>
                </a:r>
                <a:r>
                  <a:rPr lang="de-AT" dirty="0" smtClean="0"/>
                  <a:t>, </a:t>
                </a:r>
                <a:r>
                  <a:rPr lang="de-AT" dirty="0" err="1" smtClean="0"/>
                  <a:t>and</a:t>
                </a:r>
                <a:r>
                  <a:rPr lang="de-AT" dirty="0" smtClean="0"/>
                  <a:t> </a:t>
                </a:r>
                <a:br>
                  <a:rPr lang="de-AT" dirty="0" smtClean="0"/>
                </a:br>
                <a:r>
                  <a:rPr lang="de-AT" dirty="0" smtClean="0"/>
                  <a:t>all </a:t>
                </a:r>
                <a:r>
                  <a:rPr lang="de-AT" dirty="0" err="1" smtClean="0">
                    <a:solidFill>
                      <a:srgbClr val="0070C0"/>
                    </a:solidFill>
                  </a:rPr>
                  <a:t>requirements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are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fulfilled</a:t>
                </a:r>
                <a:endParaRPr lang="de-AT" dirty="0"/>
              </a:p>
              <a:p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5" t="-242" b="-4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Grafik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859" y="1247436"/>
            <a:ext cx="5229342" cy="2385651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413" y="1242473"/>
            <a:ext cx="4445211" cy="23856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Debugging </a:t>
            </a:r>
            <a:br>
              <a:rPr lang="de-AT" dirty="0" smtClean="0"/>
            </a:br>
            <a:r>
              <a:rPr lang="de-AT" sz="1800" dirty="0" smtClean="0">
                <a:solidFill>
                  <a:srgbClr val="7030A0"/>
                </a:solidFill>
              </a:rPr>
              <a:t>Fault </a:t>
            </a:r>
            <a:r>
              <a:rPr lang="de-AT" sz="1800" dirty="0" err="1" smtClean="0">
                <a:solidFill>
                  <a:srgbClr val="7030A0"/>
                </a:solidFill>
              </a:rPr>
              <a:t>Localization</a:t>
            </a:r>
            <a:r>
              <a:rPr lang="de-AT" sz="1800" dirty="0">
                <a:solidFill>
                  <a:srgbClr val="7030A0"/>
                </a:solidFill>
              </a:rPr>
              <a:t> </a:t>
            </a:r>
            <a:r>
              <a:rPr lang="de-AT" sz="1800" dirty="0" smtClean="0">
                <a:solidFill>
                  <a:srgbClr val="7030A0"/>
                </a:solidFill>
              </a:rPr>
              <a:t>Problem (1) – </a:t>
            </a:r>
            <a:r>
              <a:rPr lang="de-AT" sz="1800" dirty="0" err="1" smtClean="0">
                <a:solidFill>
                  <a:srgbClr val="7030A0"/>
                </a:solidFill>
              </a:rPr>
              <a:t>Finding</a:t>
            </a:r>
            <a:r>
              <a:rPr lang="de-AT" sz="1800" dirty="0" smtClean="0">
                <a:solidFill>
                  <a:srgbClr val="7030A0"/>
                </a:solidFill>
              </a:rPr>
              <a:t> a </a:t>
            </a:r>
            <a:r>
              <a:rPr lang="de-AT" sz="1800" dirty="0">
                <a:solidFill>
                  <a:srgbClr val="7030A0"/>
                </a:solidFill>
              </a:rPr>
              <a:t>D</a:t>
            </a:r>
            <a:r>
              <a:rPr lang="de-AT" sz="1800" dirty="0" smtClean="0">
                <a:solidFill>
                  <a:srgbClr val="7030A0"/>
                </a:solidFill>
              </a:rPr>
              <a:t>iagnosis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grpSp>
        <p:nvGrpSpPr>
          <p:cNvPr id="45" name="Gruppieren 44"/>
          <p:cNvGrpSpPr/>
          <p:nvPr/>
        </p:nvGrpSpPr>
        <p:grpSpPr>
          <a:xfrm>
            <a:off x="714196" y="2733415"/>
            <a:ext cx="1990450" cy="796413"/>
            <a:chOff x="714196" y="2733415"/>
            <a:chExt cx="1990450" cy="796413"/>
          </a:xfrm>
        </p:grpSpPr>
        <p:sp>
          <p:nvSpPr>
            <p:cNvPr id="12" name="Zylinder 11"/>
            <p:cNvSpPr/>
            <p:nvPr/>
          </p:nvSpPr>
          <p:spPr bwMode="auto">
            <a:xfrm>
              <a:off x="714196" y="2733415"/>
              <a:ext cx="654828" cy="796413"/>
            </a:xfrm>
            <a:prstGeom prst="can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891176" y="3044067"/>
              <a:ext cx="300867" cy="29496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1369024" y="2763470"/>
                  <a:ext cx="1335622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err="1" smtClean="0"/>
                    <a:t>axioms</a:t>
                  </a:r>
                  <a:r>
                    <a:rPr lang="de-AT" sz="1400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1400" dirty="0" smtClean="0"/>
                    <a:t>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that must not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be entailed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2763470"/>
                  <a:ext cx="1335622" cy="73866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70" t="-1653" r="-457" b="-7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uppieren 45"/>
          <p:cNvGrpSpPr/>
          <p:nvPr/>
        </p:nvGrpSpPr>
        <p:grpSpPr>
          <a:xfrm>
            <a:off x="708670" y="3595366"/>
            <a:ext cx="2036693" cy="1043708"/>
            <a:chOff x="708670" y="3595366"/>
            <a:chExt cx="2036693" cy="1043708"/>
          </a:xfrm>
        </p:grpSpPr>
        <p:sp>
          <p:nvSpPr>
            <p:cNvPr id="19" name="Zylinder 18"/>
            <p:cNvSpPr/>
            <p:nvPr/>
          </p:nvSpPr>
          <p:spPr bwMode="auto">
            <a:xfrm>
              <a:off x="708670" y="3696148"/>
              <a:ext cx="654828" cy="796413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1369024" y="3737271"/>
                  <a:ext cx="1376339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smtClean="0"/>
                    <a:t>requirements </a:t>
                  </a:r>
                  <a:br>
                    <a:rPr lang="de-AT" sz="1400" b="0" dirty="0" smtClean="0"/>
                  </a:b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𝑅𝑒𝑞</m:t>
                      </m:r>
                    </m:oMath>
                  </a14:m>
                  <a:r>
                    <a:rPr lang="en-US" sz="1400" dirty="0" smtClean="0"/>
                    <a:t> that must </a:t>
                  </a:r>
                </a:p>
                <a:p>
                  <a:r>
                    <a:rPr lang="en-US" sz="1400" dirty="0" smtClean="0"/>
                    <a:t>be satisfied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3737271"/>
                  <a:ext cx="1376339" cy="73866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33" t="-2479" r="-889" b="-7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Minus 21"/>
            <p:cNvSpPr/>
            <p:nvPr/>
          </p:nvSpPr>
          <p:spPr bwMode="auto">
            <a:xfrm>
              <a:off x="1013254" y="3595366"/>
              <a:ext cx="99706" cy="1043708"/>
            </a:xfrm>
            <a:prstGeom prst="mathMinus">
              <a:avLst>
                <a:gd name="adj1" fmla="val 28093"/>
              </a:avLst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3" name="Minus 22"/>
            <p:cNvSpPr/>
            <p:nvPr/>
          </p:nvSpPr>
          <p:spPr bwMode="auto">
            <a:xfrm>
              <a:off x="1013254" y="4224942"/>
              <a:ext cx="96079" cy="342162"/>
            </a:xfrm>
            <a:prstGeom prst="mathMinus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39" name="Textfeld 38"/>
          <p:cNvSpPr txBox="1"/>
          <p:nvPr/>
        </p:nvSpPr>
        <p:spPr>
          <a:xfrm>
            <a:off x="3364147" y="1104063"/>
            <a:ext cx="74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cxnSp>
        <p:nvCxnSpPr>
          <p:cNvPr id="40" name="Gerader Verbinder 39"/>
          <p:cNvCxnSpPr>
            <a:stCxn id="39" idx="2"/>
          </p:cNvCxnSpPr>
          <p:nvPr/>
        </p:nvCxnSpPr>
        <p:spPr bwMode="auto">
          <a:xfrm>
            <a:off x="3738609" y="1411840"/>
            <a:ext cx="125212" cy="2140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7946957" y="2707461"/>
                <a:ext cx="36946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957" y="2707461"/>
                <a:ext cx="36946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uppieren 47"/>
          <p:cNvGrpSpPr/>
          <p:nvPr/>
        </p:nvGrpSpPr>
        <p:grpSpPr>
          <a:xfrm>
            <a:off x="6781114" y="1860196"/>
            <a:ext cx="908510" cy="1155042"/>
            <a:chOff x="6781114" y="1860196"/>
            <a:chExt cx="908510" cy="1155042"/>
          </a:xfrm>
        </p:grpSpPr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1114" y="1860196"/>
              <a:ext cx="908510" cy="11550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feld 46"/>
                <p:cNvSpPr txBox="1"/>
                <p:nvPr/>
              </p:nvSpPr>
              <p:spPr>
                <a:xfrm>
                  <a:off x="7177284" y="2694726"/>
                  <a:ext cx="3694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7" name="Textfeld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7284" y="2694726"/>
                  <a:ext cx="369460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320820" y="2055082"/>
                <a:ext cx="121700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Background </a:t>
                </a:r>
                <a:br>
                  <a:rPr lang="de-AT" sz="1400" dirty="0" smtClean="0"/>
                </a:br>
                <a:r>
                  <a:rPr lang="de-AT" sz="1400" dirty="0" err="1" smtClean="0"/>
                  <a:t>knowledge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correct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820" y="2055082"/>
                <a:ext cx="1217000" cy="738664"/>
              </a:xfrm>
              <a:prstGeom prst="rect">
                <a:avLst/>
              </a:prstGeom>
              <a:blipFill rotWithShape="0">
                <a:blip r:embed="rId11"/>
                <a:stretch>
                  <a:fillRect l="-1508" t="-2479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891412" y="1247955"/>
                <a:ext cx="1471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possibly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faulty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412" y="1247955"/>
                <a:ext cx="1471878" cy="523220"/>
              </a:xfrm>
              <a:prstGeom prst="rect">
                <a:avLst/>
              </a:prstGeom>
              <a:blipFill rotWithShape="0">
                <a:blip r:embed="rId12"/>
                <a:stretch>
                  <a:fillRect l="-1240" t="-3488" r="-413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uppieren 50"/>
          <p:cNvGrpSpPr/>
          <p:nvPr/>
        </p:nvGrpSpPr>
        <p:grpSpPr>
          <a:xfrm>
            <a:off x="708670" y="1771175"/>
            <a:ext cx="1928650" cy="796413"/>
            <a:chOff x="708670" y="1771175"/>
            <a:chExt cx="1928650" cy="7964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feld 51"/>
                <p:cNvSpPr txBox="1"/>
                <p:nvPr/>
              </p:nvSpPr>
              <p:spPr>
                <a:xfrm>
                  <a:off x="1369024" y="1800049"/>
                  <a:ext cx="126829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400" b="0" dirty="0" smtClean="0"/>
                    <a:t>axioms </a:t>
                  </a:r>
                  <a14:m>
                    <m:oMath xmlns:m="http://schemas.openxmlformats.org/officeDocument/2006/math">
                      <m:r>
                        <a:rPr lang="de-AT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1400" dirty="0" smtClean="0"/>
                    <a:t>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that must be </a:t>
                  </a:r>
                  <a:br>
                    <a:rPr lang="en-US" sz="1400" dirty="0" smtClean="0"/>
                  </a:br>
                  <a:r>
                    <a:rPr lang="en-US" sz="1400" dirty="0" smtClean="0"/>
                    <a:t>entailed</a:t>
                  </a:r>
                  <a:endParaRPr lang="en-US" sz="1400" dirty="0"/>
                </a:p>
              </p:txBody>
            </p:sp>
          </mc:Choice>
          <mc:Fallback xmlns="">
            <p:sp>
              <p:nvSpPr>
                <p:cNvPr id="52" name="Textfeld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1800049"/>
                  <a:ext cx="1268296" cy="73866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442" t="-1653" r="-481" b="-7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uppieren 52"/>
            <p:cNvGrpSpPr/>
            <p:nvPr/>
          </p:nvGrpSpPr>
          <p:grpSpPr>
            <a:xfrm>
              <a:off x="708670" y="1771175"/>
              <a:ext cx="654828" cy="796413"/>
              <a:chOff x="708670" y="1771175"/>
              <a:chExt cx="654828" cy="796413"/>
            </a:xfrm>
          </p:grpSpPr>
          <p:sp>
            <p:nvSpPr>
              <p:cNvPr id="54" name="Zylinder 53"/>
              <p:cNvSpPr/>
              <p:nvPr/>
            </p:nvSpPr>
            <p:spPr bwMode="auto">
              <a:xfrm>
                <a:off x="708670" y="1771175"/>
                <a:ext cx="654828" cy="796413"/>
              </a:xfrm>
              <a:prstGeom prst="can">
                <a:avLst/>
              </a:prstGeom>
              <a:solidFill>
                <a:srgbClr val="C4D6A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55" name="Kreuz 54"/>
              <p:cNvSpPr/>
              <p:nvPr/>
            </p:nvSpPr>
            <p:spPr bwMode="auto">
              <a:xfrm>
                <a:off x="912476" y="2069946"/>
                <a:ext cx="247216" cy="264523"/>
              </a:xfrm>
              <a:prstGeom prst="plus">
                <a:avLst>
                  <a:gd name="adj" fmla="val 39318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p:grpSp>
      </p:grpSp>
      <p:sp>
        <p:nvSpPr>
          <p:cNvPr id="56" name="Pfeil nach rechts 55"/>
          <p:cNvSpPr/>
          <p:nvPr/>
        </p:nvSpPr>
        <p:spPr bwMode="auto">
          <a:xfrm>
            <a:off x="7054454" y="2317310"/>
            <a:ext cx="245659" cy="235975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3" name="Abgerundetes Rechteck 62"/>
          <p:cNvSpPr/>
          <p:nvPr/>
        </p:nvSpPr>
        <p:spPr bwMode="auto">
          <a:xfrm>
            <a:off x="2920181" y="1139878"/>
            <a:ext cx="4621703" cy="3551499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5129468" y="4752721"/>
            <a:ext cx="418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not </a:t>
            </a:r>
            <a:r>
              <a:rPr lang="de-AT" dirty="0" err="1" smtClean="0"/>
              <a:t>entails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axiom</a:t>
            </a:r>
            <a:r>
              <a:rPr lang="de-AT" dirty="0" smtClean="0"/>
              <a:t> in </a:t>
            </a:r>
            <a:endParaRPr lang="en-US" dirty="0"/>
          </a:p>
        </p:txBody>
      </p:sp>
      <p:sp>
        <p:nvSpPr>
          <p:cNvPr id="65" name="Textfeld 64"/>
          <p:cNvSpPr txBox="1"/>
          <p:nvPr/>
        </p:nvSpPr>
        <p:spPr>
          <a:xfrm>
            <a:off x="5129468" y="5789070"/>
            <a:ext cx="356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not </a:t>
            </a:r>
            <a:r>
              <a:rPr lang="de-AT" dirty="0" err="1" smtClean="0"/>
              <a:t>violates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err="1" smtClean="0"/>
              <a:t>any</a:t>
            </a:r>
            <a:r>
              <a:rPr lang="de-AT" dirty="0" smtClean="0"/>
              <a:t> </a:t>
            </a:r>
            <a:r>
              <a:rPr lang="de-AT" dirty="0" err="1" smtClean="0"/>
              <a:t>property</a:t>
            </a:r>
            <a:r>
              <a:rPr lang="de-AT" dirty="0" smtClean="0"/>
              <a:t> in  </a:t>
            </a:r>
            <a:endParaRPr lang="en-US" dirty="0"/>
          </a:p>
        </p:txBody>
      </p:sp>
      <p:sp>
        <p:nvSpPr>
          <p:cNvPr id="66" name="Nach oben gebogener Pfeil 65"/>
          <p:cNvSpPr/>
          <p:nvPr/>
        </p:nvSpPr>
        <p:spPr bwMode="auto">
          <a:xfrm rot="5400000">
            <a:off x="4727308" y="4731798"/>
            <a:ext cx="336780" cy="247441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7" name="Nach oben gebogener Pfeil 66"/>
          <p:cNvSpPr/>
          <p:nvPr/>
        </p:nvSpPr>
        <p:spPr bwMode="auto">
          <a:xfrm rot="5400000">
            <a:off x="4308521" y="5371334"/>
            <a:ext cx="1174354" cy="247441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2423348" y="4315908"/>
            <a:ext cx="16188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200" b="1" dirty="0" smtClean="0">
                <a:sym typeface="Wingdings" panose="05000000000000000000" pitchFamily="2" charset="2"/>
              </a:rPr>
              <a:t>Note:</a:t>
            </a:r>
            <a:r>
              <a:rPr lang="de-AT" sz="1200" dirty="0" smtClean="0">
                <a:sym typeface="Wingdings" panose="05000000000000000000" pitchFamily="2" charset="2"/>
              </a:rPr>
              <a:t> In </a:t>
            </a:r>
            <a:r>
              <a:rPr lang="de-AT" sz="12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OntoDebug</a:t>
            </a:r>
            <a:r>
              <a:rPr lang="de-AT" sz="1200" dirty="0" smtClean="0">
                <a:sym typeface="Wingdings" panose="05000000000000000000" pitchFamily="2" charset="2"/>
              </a:rPr>
              <a:t> </a:t>
            </a:r>
            <a:r>
              <a:rPr lang="de-AT" sz="1200" dirty="0" err="1" smtClean="0">
                <a:sym typeface="Wingdings" panose="05000000000000000000" pitchFamily="2" charset="2"/>
              </a:rPr>
              <a:t>diagnoses</a:t>
            </a:r>
            <a:r>
              <a:rPr lang="de-AT" sz="1200" dirty="0" smtClean="0">
                <a:sym typeface="Wingdings" panose="05000000000000000000" pitchFamily="2" charset="2"/>
              </a:rPr>
              <a:t> </a:t>
            </a:r>
            <a:r>
              <a:rPr lang="de-AT" sz="1200" dirty="0" err="1" smtClean="0">
                <a:sym typeface="Wingdings" panose="05000000000000000000" pitchFamily="2" charset="2"/>
              </a:rPr>
              <a:t>are</a:t>
            </a:r>
            <a:r>
              <a:rPr lang="de-AT" sz="1200" dirty="0" smtClean="0">
                <a:sym typeface="Wingdings" panose="05000000000000000000" pitchFamily="2" charset="2"/>
              </a:rPr>
              <a:t> </a:t>
            </a:r>
            <a:r>
              <a:rPr lang="de-AT" sz="1200" dirty="0" err="1" smtClean="0">
                <a:sym typeface="Wingdings" panose="05000000000000000000" pitchFamily="2" charset="2"/>
              </a:rPr>
              <a:t>called</a:t>
            </a:r>
            <a:r>
              <a:rPr lang="de-AT" sz="1200" dirty="0" smtClean="0">
                <a:sym typeface="Wingdings" panose="05000000000000000000" pitchFamily="2" charset="2"/>
              </a:rPr>
              <a:t> “</a:t>
            </a:r>
            <a:r>
              <a:rPr lang="de-AT" sz="1200" u="sng" dirty="0" err="1" smtClean="0">
                <a:sym typeface="Wingdings" panose="05000000000000000000" pitchFamily="2" charset="2"/>
              </a:rPr>
              <a:t>repairs</a:t>
            </a:r>
            <a:r>
              <a:rPr lang="de-AT" sz="1200" dirty="0" smtClean="0">
                <a:sym typeface="Wingdings" panose="05000000000000000000" pitchFamily="2" charset="2"/>
              </a:rPr>
              <a:t>“</a:t>
            </a:r>
            <a:endParaRPr lang="en-US" sz="1200" u="sng" dirty="0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42101" y="135384"/>
            <a:ext cx="2294396" cy="938869"/>
          </a:xfrm>
          <a:prstGeom prst="rect">
            <a:avLst/>
          </a:prstGeom>
        </p:spPr>
      </p:pic>
      <p:sp>
        <p:nvSpPr>
          <p:cNvPr id="42" name="Abgerundetes Rechteck 41"/>
          <p:cNvSpPr/>
          <p:nvPr/>
        </p:nvSpPr>
        <p:spPr bwMode="auto">
          <a:xfrm>
            <a:off x="6789594" y="156563"/>
            <a:ext cx="2227386" cy="879231"/>
          </a:xfrm>
          <a:prstGeom prst="roundRect">
            <a:avLst>
              <a:gd name="adj" fmla="val 226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44913 0.2914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64653 0.2939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26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0.68038 0.2979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2" grpId="0"/>
      <p:bldP spid="11" grpId="0"/>
      <p:bldP spid="10" grpId="0"/>
      <p:bldP spid="56" grpId="0" animBg="1"/>
      <p:bldP spid="63" grpId="0" animBg="1"/>
      <p:bldP spid="64" grpId="0"/>
      <p:bldP spid="65" grpId="0"/>
      <p:bldP spid="66" grpId="0" animBg="1"/>
      <p:bldP spid="67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sz="1400" b="1" dirty="0" smtClean="0"/>
                  <a:t>Given:</a:t>
                </a:r>
                <a:r>
                  <a:rPr lang="de-AT" sz="1400" dirty="0" smtClean="0"/>
                  <a:t> DPI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AT" sz="1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𝑅𝑒𝑞</m:t>
                        </m:r>
                      </m:sub>
                    </m:sSub>
                  </m:oMath>
                </a14:m>
                <a:endParaRPr lang="de-AT" sz="1400" dirty="0" smtClean="0"/>
              </a:p>
              <a:p>
                <a:pPr marL="0" indent="0">
                  <a:buNone/>
                </a:pPr>
                <a:r>
                  <a:rPr lang="de-AT" sz="1400" dirty="0" smtClean="0"/>
                  <a:t>multiple </a:t>
                </a:r>
                <a:r>
                  <a:rPr lang="de-AT" sz="1400" dirty="0" err="1" smtClean="0"/>
                  <a:t>diagnoses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AT" sz="1400" b="0" dirty="0" smtClean="0"/>
              </a:p>
              <a:p>
                <a:pPr marL="0" indent="0">
                  <a:buNone/>
                </a:pPr>
                <a:endParaRPr lang="de-AT" sz="1400" dirty="0" smtClean="0"/>
              </a:p>
              <a:p>
                <a:pPr marL="0" indent="0">
                  <a:buNone/>
                </a:pPr>
                <a:endParaRPr lang="de-AT" sz="1400" dirty="0" smtClean="0"/>
              </a:p>
              <a:p>
                <a:pPr marL="0" indent="0">
                  <a:buNone/>
                </a:pPr>
                <a:endParaRPr lang="de-AT" sz="1400" dirty="0"/>
              </a:p>
              <a:p>
                <a:pPr marL="0" indent="0">
                  <a:buNone/>
                </a:pPr>
                <a:endParaRPr lang="de-AT" sz="1400" dirty="0" smtClean="0"/>
              </a:p>
              <a:p>
                <a:pPr marL="0" indent="0">
                  <a:buNone/>
                </a:pPr>
                <a:endParaRPr lang="de-AT" sz="1400" dirty="0" smtClean="0"/>
              </a:p>
              <a:p>
                <a:pPr marL="0" indent="0">
                  <a:buNone/>
                </a:pPr>
                <a:endParaRPr lang="de-AT" sz="1400" dirty="0"/>
              </a:p>
              <a:p>
                <a:pPr marL="0" indent="0">
                  <a:buNone/>
                </a:pPr>
                <a:endParaRPr lang="de-AT" sz="1400" dirty="0" smtClean="0"/>
              </a:p>
              <a:p>
                <a:pPr marL="0" indent="0">
                  <a:buNone/>
                </a:pPr>
                <a:endParaRPr lang="de-AT" sz="1400" dirty="0" smtClean="0"/>
              </a:p>
              <a:p>
                <a:pPr marL="0" indent="0">
                  <a:buNone/>
                </a:pPr>
                <a:endParaRPr lang="de-AT" sz="1400" dirty="0"/>
              </a:p>
              <a:p>
                <a:pPr marL="0" indent="0">
                  <a:buNone/>
                </a:pPr>
                <a:endParaRPr lang="de-AT" sz="1400" dirty="0" smtClean="0"/>
              </a:p>
              <a:p>
                <a:pPr marL="0" indent="0">
                  <a:buNone/>
                </a:pPr>
                <a:r>
                  <a:rPr lang="de-AT" sz="1400" b="1" dirty="0" smtClean="0"/>
                  <a:t>Find:</a:t>
                </a:r>
                <a:r>
                  <a:rPr lang="de-AT" sz="1400" dirty="0" smtClean="0"/>
                  <a:t> The </a:t>
                </a:r>
                <a:r>
                  <a:rPr lang="de-AT" sz="1400" dirty="0" err="1" smtClean="0"/>
                  <a:t>diagnosis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AT" sz="1400" dirty="0" smtClean="0"/>
                  <a:t> </a:t>
                </a:r>
                <a:r>
                  <a:rPr lang="de-AT" sz="1400" dirty="0" err="1" smtClean="0"/>
                  <a:t>with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the</a:t>
                </a:r>
                <a:r>
                  <a:rPr lang="de-AT" sz="1400" dirty="0" smtClean="0"/>
                  <a:t> </a:t>
                </a:r>
                <a:br>
                  <a:rPr lang="de-AT" sz="1400" dirty="0" smtClean="0"/>
                </a:br>
                <a:r>
                  <a:rPr lang="de-AT" sz="1400" dirty="0" err="1" smtClean="0">
                    <a:solidFill>
                      <a:srgbClr val="4699C2"/>
                    </a:solidFill>
                  </a:rPr>
                  <a:t>correct</a:t>
                </a:r>
                <a:r>
                  <a:rPr lang="de-AT" sz="14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rgbClr val="4699C2"/>
                    </a:solidFill>
                  </a:rPr>
                  <a:t>semantics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among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sz="1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AT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sz="1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AT" sz="1400" dirty="0" smtClean="0"/>
              </a:p>
              <a:p>
                <a:pPr marL="0" indent="0">
                  <a:buNone/>
                </a:pPr>
                <a:r>
                  <a:rPr lang="de-AT" sz="1400" b="1" dirty="0" err="1" smtClean="0"/>
                  <a:t>How</a:t>
                </a:r>
                <a:r>
                  <a:rPr lang="de-AT" sz="1400" b="1" dirty="0" smtClean="0"/>
                  <a:t>?</a:t>
                </a:r>
                <a:r>
                  <a:rPr lang="de-AT" sz="1400" dirty="0" smtClean="0"/>
                  <a:t> </a:t>
                </a:r>
                <a:br>
                  <a:rPr lang="de-AT" sz="1400" dirty="0" smtClean="0"/>
                </a:br>
                <a:r>
                  <a:rPr lang="de-AT" sz="1400" dirty="0" err="1" smtClean="0"/>
                  <a:t>Specify</a:t>
                </a:r>
                <a:r>
                  <a:rPr lang="de-AT" sz="1400" dirty="0" smtClean="0"/>
                  <a:t> additional </a:t>
                </a:r>
                <a:r>
                  <a:rPr lang="de-AT" sz="1400" dirty="0" err="1" smtClean="0"/>
                  <a:t>test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case</a:t>
                </a:r>
                <a:r>
                  <a:rPr lang="de-AT" sz="1400" dirty="0" smtClean="0"/>
                  <a:t>(s) </a:t>
                </a:r>
                <a:r>
                  <a:rPr lang="de-AT" sz="1400" dirty="0" err="1" smtClean="0"/>
                  <a:t>to</a:t>
                </a:r>
                <a:r>
                  <a:rPr lang="de-AT" sz="1400" dirty="0" smtClean="0"/>
                  <a:t> </a:t>
                </a:r>
                <a:br>
                  <a:rPr lang="de-AT" sz="1400" dirty="0" smtClean="0"/>
                </a:br>
                <a:r>
                  <a:rPr lang="de-AT" sz="1400" dirty="0" err="1" smtClean="0"/>
                  <a:t>discriminate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among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diagnoses</a:t>
                </a:r>
                <a:endParaRPr lang="de-AT" sz="1400" dirty="0" smtClean="0"/>
              </a:p>
              <a:p>
                <a:pPr marL="0" indent="0">
                  <a:buNone/>
                </a:pPr>
                <a:r>
                  <a:rPr lang="de-AT" sz="1400" b="1" dirty="0" err="1" smtClean="0"/>
                  <a:t>Manually</a:t>
                </a:r>
                <a:r>
                  <a:rPr lang="de-AT" sz="1400" b="1" dirty="0" smtClean="0"/>
                  <a:t>?</a:t>
                </a:r>
              </a:p>
              <a:p>
                <a:pPr marL="0" indent="0">
                  <a:buNone/>
                </a:pPr>
                <a:r>
                  <a:rPr lang="de-AT" sz="1400" dirty="0" smtClean="0">
                    <a:solidFill>
                      <a:schemeClr val="bg1">
                        <a:lumMod val="65000"/>
                      </a:schemeClr>
                    </a:solidFill>
                  </a:rPr>
                  <a:t>Yes </a:t>
                </a:r>
                <a:r>
                  <a:rPr lang="de-AT" sz="1400" dirty="0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de-AT" sz="1400" dirty="0" err="1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if</a:t>
                </a:r>
                <a:r>
                  <a:rPr lang="de-AT" sz="1400" dirty="0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sz="1400" dirty="0" err="1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the</a:t>
                </a:r>
                <a:r>
                  <a:rPr lang="de-AT" sz="1400" dirty="0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de-AT" sz="1400" dirty="0" err="1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user</a:t>
                </a:r>
                <a:r>
                  <a:rPr lang="de-AT" sz="1400" dirty="0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 so </a:t>
                </a:r>
                <a:r>
                  <a:rPr lang="de-AT" sz="1400" dirty="0" err="1" smtClean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desires</a:t>
                </a:r>
                <a:endParaRPr lang="de-AT" sz="1400" dirty="0" smtClean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de-AT" sz="1400" dirty="0" smtClean="0"/>
                  <a:t>BUT 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 not easy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to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find “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good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“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test</a:t>
                </a:r>
                <a:r>
                  <a:rPr lang="de-AT" sz="1400" dirty="0" smtClean="0">
                    <a:sym typeface="Wingdings" panose="05000000000000000000" pitchFamily="2" charset="2"/>
                  </a:rPr>
                  <a:t> </a:t>
                </a:r>
                <a:r>
                  <a:rPr lang="de-AT" sz="1400" dirty="0" err="1" smtClean="0">
                    <a:sym typeface="Wingdings" panose="05000000000000000000" pitchFamily="2" charset="2"/>
                  </a:rPr>
                  <a:t>cases</a:t>
                </a:r>
                <a:r>
                  <a:rPr lang="de-AT" sz="1400" dirty="0" smtClean="0"/>
                  <a:t/>
                </a:r>
                <a:br>
                  <a:rPr lang="de-AT" sz="1400" dirty="0" smtClean="0"/>
                </a:br>
                <a:endParaRPr lang="de-AT" sz="1400" dirty="0"/>
              </a:p>
              <a:p>
                <a:pPr marL="0" indent="0"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1"/>
                <a:stretch>
                  <a:fillRect l="-221" t="-363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Grafik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44413" y="1242473"/>
            <a:ext cx="4445211" cy="23856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8321278" cy="648072"/>
          </a:xfrm>
        </p:spPr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Debugging </a:t>
            </a:r>
            <a:br>
              <a:rPr lang="de-AT" dirty="0" smtClean="0"/>
            </a:br>
            <a:r>
              <a:rPr lang="de-AT" sz="1800" dirty="0" smtClean="0">
                <a:solidFill>
                  <a:srgbClr val="7030A0"/>
                </a:solidFill>
              </a:rPr>
              <a:t>Fault </a:t>
            </a:r>
            <a:r>
              <a:rPr lang="de-AT" sz="1800" dirty="0" err="1" smtClean="0">
                <a:solidFill>
                  <a:srgbClr val="7030A0"/>
                </a:solidFill>
              </a:rPr>
              <a:t>Localization</a:t>
            </a:r>
            <a:r>
              <a:rPr lang="de-AT" sz="1800" dirty="0" smtClean="0">
                <a:solidFill>
                  <a:srgbClr val="7030A0"/>
                </a:solidFill>
              </a:rPr>
              <a:t> Problem (2) – </a:t>
            </a:r>
            <a:r>
              <a:rPr lang="de-AT" sz="1800" dirty="0" err="1" smtClean="0">
                <a:solidFill>
                  <a:srgbClr val="7030A0"/>
                </a:solidFill>
              </a:rPr>
              <a:t>Finding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correct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diagnosis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grpSp>
        <p:nvGrpSpPr>
          <p:cNvPr id="45" name="Gruppieren 44"/>
          <p:cNvGrpSpPr/>
          <p:nvPr/>
        </p:nvGrpSpPr>
        <p:grpSpPr>
          <a:xfrm>
            <a:off x="539552" y="2833967"/>
            <a:ext cx="1723180" cy="670337"/>
            <a:chOff x="714196" y="2733415"/>
            <a:chExt cx="2047651" cy="839251"/>
          </a:xfrm>
        </p:grpSpPr>
        <p:sp>
          <p:nvSpPr>
            <p:cNvPr id="12" name="Zylinder 11"/>
            <p:cNvSpPr/>
            <p:nvPr/>
          </p:nvSpPr>
          <p:spPr bwMode="auto">
            <a:xfrm>
              <a:off x="714196" y="2733415"/>
              <a:ext cx="654828" cy="796413"/>
            </a:xfrm>
            <a:prstGeom prst="can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891176" y="3044067"/>
              <a:ext cx="300867" cy="29496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feld 17"/>
                <p:cNvSpPr txBox="1"/>
                <p:nvPr/>
              </p:nvSpPr>
              <p:spPr>
                <a:xfrm>
                  <a:off x="1369024" y="2763470"/>
                  <a:ext cx="1392823" cy="809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200" b="0" dirty="0" err="1" smtClean="0"/>
                    <a:t>axioms</a:t>
                  </a:r>
                  <a:r>
                    <a:rPr lang="de-AT" sz="1200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de-AT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sz="1200" dirty="0" smtClean="0"/>
                    <a:t> </a:t>
                  </a:r>
                  <a:br>
                    <a:rPr lang="en-US" sz="1200" dirty="0" smtClean="0"/>
                  </a:br>
                  <a:r>
                    <a:rPr lang="en-US" sz="1200" dirty="0" smtClean="0"/>
                    <a:t>that must not </a:t>
                  </a:r>
                  <a:br>
                    <a:rPr lang="en-US" sz="1200" dirty="0" smtClean="0"/>
                  </a:br>
                  <a:r>
                    <a:rPr lang="en-US" sz="1200" dirty="0" smtClean="0"/>
                    <a:t>be entailed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8" name="Textfeld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2763470"/>
                  <a:ext cx="1392823" cy="80919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21" t="-943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uppieren 45"/>
          <p:cNvGrpSpPr/>
          <p:nvPr/>
        </p:nvGrpSpPr>
        <p:grpSpPr>
          <a:xfrm>
            <a:off x="539552" y="3612852"/>
            <a:ext cx="1762968" cy="833644"/>
            <a:chOff x="708670" y="3595366"/>
            <a:chExt cx="2094932" cy="1043708"/>
          </a:xfrm>
        </p:grpSpPr>
        <p:sp>
          <p:nvSpPr>
            <p:cNvPr id="19" name="Zylinder 18"/>
            <p:cNvSpPr/>
            <p:nvPr/>
          </p:nvSpPr>
          <p:spPr bwMode="auto">
            <a:xfrm>
              <a:off x="708670" y="3696148"/>
              <a:ext cx="654828" cy="796413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feld 19"/>
                <p:cNvSpPr txBox="1"/>
                <p:nvPr/>
              </p:nvSpPr>
              <p:spPr>
                <a:xfrm>
                  <a:off x="1369024" y="3737271"/>
                  <a:ext cx="1434578" cy="8091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200" b="0" dirty="0" smtClean="0"/>
                    <a:t>requirements </a:t>
                  </a:r>
                  <a:br>
                    <a:rPr lang="de-AT" sz="1200" b="0" dirty="0" smtClean="0"/>
                  </a:br>
                  <a14:m>
                    <m:oMath xmlns:m="http://schemas.openxmlformats.org/officeDocument/2006/math">
                      <m:r>
                        <a:rPr lang="de-AT" sz="1200" b="0" i="1" smtClean="0">
                          <a:latin typeface="Cambria Math" panose="02040503050406030204" pitchFamily="18" charset="0"/>
                        </a:rPr>
                        <m:t>𝑅𝑒𝑞</m:t>
                      </m:r>
                    </m:oMath>
                  </a14:m>
                  <a:r>
                    <a:rPr lang="en-US" sz="1200" dirty="0" smtClean="0"/>
                    <a:t> that must </a:t>
                  </a:r>
                </a:p>
                <a:p>
                  <a:r>
                    <a:rPr lang="en-US" sz="1200" dirty="0" smtClean="0"/>
                    <a:t>be satisfied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feld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3737271"/>
                  <a:ext cx="1434578" cy="80919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05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Minus 21"/>
            <p:cNvSpPr/>
            <p:nvPr/>
          </p:nvSpPr>
          <p:spPr bwMode="auto">
            <a:xfrm>
              <a:off x="1013254" y="3595366"/>
              <a:ext cx="99706" cy="1043708"/>
            </a:xfrm>
            <a:prstGeom prst="mathMinus">
              <a:avLst>
                <a:gd name="adj1" fmla="val 28093"/>
              </a:avLst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23" name="Minus 22"/>
            <p:cNvSpPr/>
            <p:nvPr/>
          </p:nvSpPr>
          <p:spPr bwMode="auto">
            <a:xfrm>
              <a:off x="1013254" y="4224942"/>
              <a:ext cx="96079" cy="342162"/>
            </a:xfrm>
            <a:prstGeom prst="mathMinus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39" name="Textfeld 38"/>
          <p:cNvSpPr txBox="1"/>
          <p:nvPr/>
        </p:nvSpPr>
        <p:spPr>
          <a:xfrm>
            <a:off x="3364147" y="1104063"/>
            <a:ext cx="748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cxnSp>
        <p:nvCxnSpPr>
          <p:cNvPr id="40" name="Gerader Verbinder 39"/>
          <p:cNvCxnSpPr>
            <a:stCxn id="39" idx="2"/>
          </p:cNvCxnSpPr>
          <p:nvPr/>
        </p:nvCxnSpPr>
        <p:spPr bwMode="auto">
          <a:xfrm>
            <a:off x="3738609" y="1411840"/>
            <a:ext cx="125212" cy="2140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320820" y="2055082"/>
                <a:ext cx="121700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Background </a:t>
                </a:r>
                <a:br>
                  <a:rPr lang="de-AT" sz="1400" dirty="0" smtClean="0"/>
                </a:br>
                <a:r>
                  <a:rPr lang="de-AT" sz="1400" dirty="0" err="1" smtClean="0"/>
                  <a:t>knowledge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correct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820" y="2055082"/>
                <a:ext cx="1217000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1508" t="-2479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891412" y="1247955"/>
                <a:ext cx="1471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possibly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faulty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412" y="1247955"/>
                <a:ext cx="1471878" cy="523220"/>
              </a:xfrm>
              <a:prstGeom prst="rect">
                <a:avLst/>
              </a:prstGeom>
              <a:blipFill rotWithShape="0">
                <a:blip r:embed="rId8"/>
                <a:stretch>
                  <a:fillRect l="-1240" t="-3488" r="-413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uppieren 50"/>
          <p:cNvGrpSpPr/>
          <p:nvPr/>
        </p:nvGrpSpPr>
        <p:grpSpPr>
          <a:xfrm>
            <a:off x="539553" y="2055081"/>
            <a:ext cx="1668520" cy="669395"/>
            <a:chOff x="708670" y="1771175"/>
            <a:chExt cx="1982698" cy="8380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feld 51"/>
                <p:cNvSpPr txBox="1"/>
                <p:nvPr/>
              </p:nvSpPr>
              <p:spPr>
                <a:xfrm>
                  <a:off x="1369024" y="1800051"/>
                  <a:ext cx="1322344" cy="8091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AT" sz="1200" b="0" dirty="0" smtClean="0"/>
                    <a:t>axioms </a:t>
                  </a:r>
                  <a14:m>
                    <m:oMath xmlns:m="http://schemas.openxmlformats.org/officeDocument/2006/math">
                      <m:r>
                        <a:rPr lang="de-AT" sz="12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1200" dirty="0" smtClean="0"/>
                    <a:t> </a:t>
                  </a:r>
                  <a:br>
                    <a:rPr lang="en-US" sz="1200" dirty="0" smtClean="0"/>
                  </a:br>
                  <a:r>
                    <a:rPr lang="en-US" sz="1200" dirty="0" smtClean="0"/>
                    <a:t>that must be </a:t>
                  </a:r>
                  <a:br>
                    <a:rPr lang="en-US" sz="1200" dirty="0" smtClean="0"/>
                  </a:br>
                  <a:r>
                    <a:rPr lang="en-US" sz="1200" dirty="0" smtClean="0"/>
                    <a:t>entailed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52" name="Textfeld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9024" y="1800051"/>
                  <a:ext cx="1322344" cy="80919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49" t="-943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uppieren 52"/>
            <p:cNvGrpSpPr/>
            <p:nvPr/>
          </p:nvGrpSpPr>
          <p:grpSpPr>
            <a:xfrm>
              <a:off x="708670" y="1771175"/>
              <a:ext cx="654828" cy="796413"/>
              <a:chOff x="708670" y="1771175"/>
              <a:chExt cx="654828" cy="796413"/>
            </a:xfrm>
          </p:grpSpPr>
          <p:sp>
            <p:nvSpPr>
              <p:cNvPr id="54" name="Zylinder 53"/>
              <p:cNvSpPr/>
              <p:nvPr/>
            </p:nvSpPr>
            <p:spPr bwMode="auto">
              <a:xfrm>
                <a:off x="708670" y="1771175"/>
                <a:ext cx="654828" cy="796413"/>
              </a:xfrm>
              <a:prstGeom prst="can">
                <a:avLst/>
              </a:prstGeom>
              <a:solidFill>
                <a:srgbClr val="C4D6A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  <p:sp>
            <p:nvSpPr>
              <p:cNvPr id="55" name="Kreuz 54"/>
              <p:cNvSpPr/>
              <p:nvPr/>
            </p:nvSpPr>
            <p:spPr bwMode="auto">
              <a:xfrm>
                <a:off x="912476" y="2069946"/>
                <a:ext cx="247216" cy="264523"/>
              </a:xfrm>
              <a:prstGeom prst="plus">
                <a:avLst>
                  <a:gd name="adj" fmla="val 39318"/>
                </a:avLst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llipse 5"/>
              <p:cNvSpPr/>
              <p:nvPr/>
            </p:nvSpPr>
            <p:spPr bwMode="auto">
              <a:xfrm>
                <a:off x="4757912" y="2446012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6" name="Ellips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7912" y="2446012"/>
                <a:ext cx="790514" cy="449921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Ellipse 40"/>
              <p:cNvSpPr/>
              <p:nvPr/>
            </p:nvSpPr>
            <p:spPr bwMode="auto">
              <a:xfrm>
                <a:off x="5343241" y="2616924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41" name="Ellips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3241" y="2616924"/>
                <a:ext cx="790514" cy="449921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Ellipse 41"/>
              <p:cNvSpPr/>
              <p:nvPr/>
            </p:nvSpPr>
            <p:spPr bwMode="auto">
              <a:xfrm>
                <a:off x="4825645" y="2806405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42" name="Ellips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5645" y="2806405"/>
                <a:ext cx="790514" cy="449921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Ellipse 42"/>
              <p:cNvSpPr/>
              <p:nvPr/>
            </p:nvSpPr>
            <p:spPr bwMode="auto">
              <a:xfrm>
                <a:off x="6513446" y="2405539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43" name="Ellips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3446" y="2405539"/>
                <a:ext cx="790514" cy="449921"/>
              </a:xfrm>
              <a:prstGeom prst="ellipse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Ellipse 43"/>
              <p:cNvSpPr/>
              <p:nvPr/>
            </p:nvSpPr>
            <p:spPr bwMode="auto">
              <a:xfrm>
                <a:off x="6456112" y="1703087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44" name="Ellips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6112" y="1703087"/>
                <a:ext cx="790514" cy="449921"/>
              </a:xfrm>
              <a:prstGeom prst="ellipse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Ellipse 48"/>
              <p:cNvSpPr/>
              <p:nvPr/>
            </p:nvSpPr>
            <p:spPr bwMode="auto">
              <a:xfrm>
                <a:off x="5968033" y="2210337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49" name="Ellips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8033" y="2210337"/>
                <a:ext cx="790514" cy="449921"/>
              </a:xfrm>
              <a:prstGeom prst="ellipse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Ellipse 49"/>
              <p:cNvSpPr/>
              <p:nvPr/>
            </p:nvSpPr>
            <p:spPr bwMode="auto">
              <a:xfrm>
                <a:off x="4897864" y="1833250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50" name="Ellips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7864" y="1833250"/>
                <a:ext cx="790514" cy="449921"/>
              </a:xfrm>
              <a:prstGeom prst="ellipse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Ellipse 56"/>
              <p:cNvSpPr/>
              <p:nvPr/>
            </p:nvSpPr>
            <p:spPr bwMode="auto">
              <a:xfrm>
                <a:off x="5862377" y="3019090"/>
                <a:ext cx="790514" cy="449921"/>
              </a:xfrm>
              <a:prstGeom prst="ellipse">
                <a:avLst/>
              </a:prstGeom>
              <a:solidFill>
                <a:srgbClr val="C00000">
                  <a:alpha val="30000"/>
                </a:srgb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</m:ctrlPr>
                        </m:sSubPr>
                        <m:e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𝐷</m:t>
                          </m:r>
                        </m:e>
                        <m:sub>
                          <m:r>
                            <a:rPr kumimoji="0" lang="de-AT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itchFamily="-112" charset="-128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112" charset="-128"/>
                </a:endParaRPr>
              </a:p>
            </p:txBody>
          </p:sp>
        </mc:Choice>
        <mc:Fallback xmlns="">
          <p:sp>
            <p:nvSpPr>
              <p:cNvPr id="57" name="Ellips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2377" y="3019090"/>
                <a:ext cx="790514" cy="449921"/>
              </a:xfrm>
              <a:prstGeom prst="ellipse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5450059" y="315965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…</a:t>
            </a:r>
            <a:endParaRPr lang="en-US" dirty="0"/>
          </a:p>
        </p:txBody>
      </p:sp>
      <p:sp>
        <p:nvSpPr>
          <p:cNvPr id="58" name="Textfeld 57"/>
          <p:cNvSpPr txBox="1"/>
          <p:nvPr/>
        </p:nvSpPr>
        <p:spPr>
          <a:xfrm>
            <a:off x="7687072" y="1037784"/>
            <a:ext cx="1223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 smtClean="0"/>
              <a:t>Any</a:t>
            </a:r>
            <a:r>
              <a:rPr lang="de-AT" sz="1200" dirty="0" smtClean="0"/>
              <a:t> </a:t>
            </a:r>
            <a:r>
              <a:rPr lang="de-AT" sz="1200" dirty="0" err="1" smtClean="0"/>
              <a:t>two</a:t>
            </a:r>
            <a:r>
              <a:rPr lang="de-AT" sz="1200" dirty="0" smtClean="0"/>
              <a:t> </a:t>
            </a:r>
            <a:r>
              <a:rPr lang="de-AT" sz="1200" dirty="0" err="1" smtClean="0"/>
              <a:t>diagnoses</a:t>
            </a:r>
            <a:r>
              <a:rPr lang="de-AT" sz="1200" dirty="0" smtClean="0"/>
              <a:t> </a:t>
            </a:r>
            <a:br>
              <a:rPr lang="de-AT" sz="1200" dirty="0" smtClean="0"/>
            </a:br>
            <a:r>
              <a:rPr lang="de-AT" sz="1200" dirty="0" err="1" smtClean="0"/>
              <a:t>lead</a:t>
            </a:r>
            <a:r>
              <a:rPr lang="de-AT" sz="1200" dirty="0" smtClean="0"/>
              <a:t> </a:t>
            </a:r>
            <a:r>
              <a:rPr lang="de-AT" sz="1200" dirty="0" err="1" smtClean="0"/>
              <a:t>to</a:t>
            </a:r>
            <a:r>
              <a:rPr lang="de-AT" sz="1200" dirty="0" smtClean="0"/>
              <a:t> a</a:t>
            </a:r>
            <a:br>
              <a:rPr lang="de-AT" sz="1200" dirty="0" smtClean="0"/>
            </a:br>
            <a:r>
              <a:rPr lang="de-AT" sz="1200" dirty="0" err="1" smtClean="0"/>
              <a:t>repaired</a:t>
            </a:r>
            <a:r>
              <a:rPr lang="de-AT" sz="1200" dirty="0" smtClean="0"/>
              <a:t> </a:t>
            </a:r>
            <a:r>
              <a:rPr lang="de-AT" sz="1200" dirty="0" err="1" smtClean="0"/>
              <a:t>ontology</a:t>
            </a:r>
            <a:r>
              <a:rPr lang="de-AT" sz="1200" dirty="0" smtClean="0"/>
              <a:t> </a:t>
            </a:r>
            <a:r>
              <a:rPr lang="de-AT" sz="1200" dirty="0" err="1" smtClean="0"/>
              <a:t>with</a:t>
            </a:r>
            <a:r>
              <a:rPr lang="de-AT" sz="1200" dirty="0" smtClean="0"/>
              <a:t> </a:t>
            </a:r>
            <a:r>
              <a:rPr lang="de-AT" sz="1200" b="1" dirty="0" smtClean="0"/>
              <a:t>different </a:t>
            </a:r>
            <a:r>
              <a:rPr lang="de-AT" sz="1200" b="1" dirty="0" err="1" smtClean="0"/>
              <a:t>semantics</a:t>
            </a:r>
            <a:endParaRPr lang="en-US" sz="1200" b="1" dirty="0"/>
          </a:p>
        </p:txBody>
      </p:sp>
      <p:cxnSp>
        <p:nvCxnSpPr>
          <p:cNvPr id="9" name="Gerader Verbinder 8"/>
          <p:cNvCxnSpPr/>
          <p:nvPr/>
        </p:nvCxnSpPr>
        <p:spPr bwMode="auto">
          <a:xfrm flipH="1">
            <a:off x="7032032" y="1518860"/>
            <a:ext cx="655040" cy="350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r Verbinder 13"/>
          <p:cNvCxnSpPr/>
          <p:nvPr/>
        </p:nvCxnSpPr>
        <p:spPr bwMode="auto">
          <a:xfrm flipH="1">
            <a:off x="7075520" y="1509565"/>
            <a:ext cx="611552" cy="10306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feld 58"/>
          <p:cNvSpPr txBox="1"/>
          <p:nvPr/>
        </p:nvSpPr>
        <p:spPr>
          <a:xfrm>
            <a:off x="7585121" y="2841884"/>
            <a:ext cx="1505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/>
              <a:t>Generally, </a:t>
            </a:r>
            <a:r>
              <a:rPr lang="de-AT" sz="1200" dirty="0" err="1" smtClean="0"/>
              <a:t>there</a:t>
            </a:r>
            <a:r>
              <a:rPr lang="de-AT" sz="1200" dirty="0" smtClean="0"/>
              <a:t> </a:t>
            </a:r>
            <a:r>
              <a:rPr lang="de-AT" sz="1200" dirty="0" err="1" smtClean="0"/>
              <a:t>are</a:t>
            </a:r>
            <a:r>
              <a:rPr lang="de-AT" sz="1200" dirty="0" smtClean="0"/>
              <a:t> </a:t>
            </a:r>
            <a:r>
              <a:rPr lang="de-AT" sz="1200" dirty="0" err="1" smtClean="0"/>
              <a:t>exponentially</a:t>
            </a:r>
            <a:r>
              <a:rPr lang="de-AT" sz="1200" dirty="0" smtClean="0"/>
              <a:t> </a:t>
            </a:r>
            <a:r>
              <a:rPr lang="de-AT" sz="1200" b="1" dirty="0" err="1" smtClean="0"/>
              <a:t>many</a:t>
            </a:r>
            <a:r>
              <a:rPr lang="de-AT" sz="1200" dirty="0" smtClean="0"/>
              <a:t> </a:t>
            </a:r>
            <a:r>
              <a:rPr lang="de-AT" sz="1200" b="1" dirty="0" err="1" smtClean="0"/>
              <a:t>competing</a:t>
            </a:r>
            <a:r>
              <a:rPr lang="de-AT" sz="1200" b="1" dirty="0" smtClean="0"/>
              <a:t> </a:t>
            </a:r>
            <a:r>
              <a:rPr lang="de-AT" sz="1200" b="1" dirty="0" err="1" smtClean="0"/>
              <a:t>diagnoses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533714" y="3783926"/>
                <a:ext cx="5389946" cy="13849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AT" sz="1400" b="1" dirty="0" err="1" smtClean="0"/>
                  <a:t>Method</a:t>
                </a:r>
                <a:r>
                  <a:rPr lang="de-AT" sz="1400" b="1" dirty="0" smtClean="0"/>
                  <a:t>:</a:t>
                </a:r>
                <a:r>
                  <a:rPr lang="de-AT" sz="1400" dirty="0" smtClean="0"/>
                  <a:t> </a:t>
                </a:r>
                <a:r>
                  <a:rPr lang="de-AT" sz="1400" dirty="0" err="1" smtClean="0">
                    <a:solidFill>
                      <a:srgbClr val="4699C2"/>
                    </a:solidFill>
                  </a:rPr>
                  <a:t>Automatically</a:t>
                </a:r>
                <a:r>
                  <a:rPr lang="de-AT" sz="14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rgbClr val="4699C2"/>
                    </a:solidFill>
                  </a:rPr>
                  <a:t>generate</a:t>
                </a:r>
                <a:r>
                  <a:rPr lang="de-AT" sz="14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rgbClr val="4699C2"/>
                    </a:solidFill>
                  </a:rPr>
                  <a:t>test</a:t>
                </a:r>
                <a:r>
                  <a:rPr lang="de-AT" sz="14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rgbClr val="4699C2"/>
                    </a:solidFill>
                  </a:rPr>
                  <a:t>cases</a:t>
                </a:r>
                <a:r>
                  <a:rPr lang="de-AT" sz="14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400" dirty="0" smtClean="0"/>
                  <a:t>(“</a:t>
                </a:r>
                <a:r>
                  <a:rPr lang="de-AT" sz="1400" u="sng" dirty="0" err="1" smtClean="0"/>
                  <a:t>queries</a:t>
                </a:r>
                <a:r>
                  <a:rPr lang="de-AT" sz="1400" dirty="0" smtClean="0"/>
                  <a:t>“) such </a:t>
                </a:r>
                <a:r>
                  <a:rPr lang="de-AT" sz="1400" dirty="0" err="1" smtClean="0"/>
                  <a:t>that</a:t>
                </a:r>
                <a:endParaRPr lang="de-AT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400" dirty="0" err="1" smtClean="0"/>
                  <a:t>each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rules</a:t>
                </a:r>
                <a:r>
                  <a:rPr lang="de-AT" sz="1400" dirty="0" smtClean="0"/>
                  <a:t> out at least </a:t>
                </a:r>
                <a:r>
                  <a:rPr lang="de-AT" sz="1400" dirty="0" err="1" smtClean="0"/>
                  <a:t>one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diagnosis</a:t>
                </a:r>
                <a:endParaRPr lang="de-AT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AT" sz="1400" dirty="0" err="1" smtClean="0"/>
                  <a:t>each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is</a:t>
                </a:r>
                <a:r>
                  <a:rPr lang="de-AT" sz="1400" dirty="0" smtClean="0"/>
                  <a:t> optimal </a:t>
                </a:r>
                <a:r>
                  <a:rPr lang="de-AT" sz="1400" dirty="0" err="1" smtClean="0"/>
                  <a:t>wrt</a:t>
                </a:r>
                <a:r>
                  <a:rPr lang="de-AT" sz="1400" dirty="0" smtClean="0"/>
                  <a:t>. </a:t>
                </a:r>
                <a:r>
                  <a:rPr lang="de-AT" sz="1400" dirty="0" err="1" smtClean="0"/>
                  <a:t>some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heuristic</a:t>
                </a:r>
                <a:r>
                  <a:rPr lang="de-AT" sz="1400" dirty="0" smtClean="0"/>
                  <a:t> (e.g. </a:t>
                </a:r>
                <a:r>
                  <a:rPr lang="de-AT" sz="1400" dirty="0" err="1" smtClean="0"/>
                  <a:t>information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gain</a:t>
                </a:r>
                <a:r>
                  <a:rPr lang="de-AT" sz="1400" dirty="0" smtClean="0"/>
                  <a:t>)</a:t>
                </a:r>
              </a:p>
              <a:p>
                <a:r>
                  <a:rPr lang="de-AT" sz="1400" dirty="0" err="1" smtClean="0"/>
                  <a:t>and</a:t>
                </a:r>
                <a:r>
                  <a:rPr lang="de-AT" sz="1400" dirty="0" smtClean="0"/>
                  <a:t> </a:t>
                </a:r>
                <a:r>
                  <a:rPr lang="de-AT" sz="1400" dirty="0" err="1" smtClean="0">
                    <a:solidFill>
                      <a:srgbClr val="4699C2"/>
                    </a:solidFill>
                  </a:rPr>
                  <a:t>ask</a:t>
                </a:r>
                <a:r>
                  <a:rPr lang="de-AT" sz="14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rgbClr val="4699C2"/>
                    </a:solidFill>
                  </a:rPr>
                  <a:t>user</a:t>
                </a:r>
                <a:r>
                  <a:rPr lang="de-AT" sz="14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rgbClr val="4699C2"/>
                    </a:solidFill>
                  </a:rPr>
                  <a:t>to</a:t>
                </a:r>
                <a:r>
                  <a:rPr lang="de-AT" sz="14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rgbClr val="4699C2"/>
                    </a:solidFill>
                  </a:rPr>
                  <a:t>classify</a:t>
                </a:r>
                <a:r>
                  <a:rPr lang="de-AT" sz="14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rgbClr val="4699C2"/>
                    </a:solidFill>
                  </a:rPr>
                  <a:t>each</a:t>
                </a:r>
                <a:r>
                  <a:rPr lang="de-AT" sz="14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rgbClr val="4699C2"/>
                    </a:solidFill>
                  </a:rPr>
                  <a:t>test</a:t>
                </a:r>
                <a:r>
                  <a:rPr lang="de-AT" sz="14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400" dirty="0" err="1" smtClean="0">
                    <a:solidFill>
                      <a:srgbClr val="4699C2"/>
                    </a:solidFill>
                  </a:rPr>
                  <a:t>case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to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either</a:t>
                </a:r>
                <a:r>
                  <a:rPr lang="de-AT" sz="1400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AT" sz="1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 smtClean="0"/>
                  <a:t> 	</a:t>
                </a:r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(axiom is a required consequence</a:t>
                </a:r>
                <a:r>
                  <a:rPr lang="en-US" sz="1400" smtClean="0">
                    <a:solidFill>
                      <a:schemeClr val="accent1">
                        <a:lumMod val="75000"/>
                      </a:schemeClr>
                    </a:solidFill>
                  </a:rPr>
                  <a:t>) </a:t>
                </a:r>
                <a:r>
                  <a:rPr lang="en-US" sz="1400" smtClean="0"/>
                  <a:t>or</a:t>
                </a:r>
                <a:endParaRPr lang="en-US" sz="14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AT" sz="1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1400" dirty="0" smtClean="0">
                    <a:solidFill>
                      <a:srgbClr val="C00000"/>
                    </a:solidFill>
                  </a:rPr>
                  <a:t> 	(axiom is an unwanted consequence)</a:t>
                </a:r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14" y="3783926"/>
                <a:ext cx="5389946" cy="1384995"/>
              </a:xfrm>
              <a:prstGeom prst="rect">
                <a:avLst/>
              </a:prstGeom>
              <a:blipFill rotWithShape="0">
                <a:blip r:embed="rId23"/>
                <a:stretch>
                  <a:fillRect l="-339" t="-1322" b="-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fik 2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26474" y="5419047"/>
            <a:ext cx="598316" cy="1040355"/>
          </a:xfrm>
          <a:prstGeom prst="rect">
            <a:avLst/>
          </a:prstGeom>
        </p:spPr>
      </p:pic>
      <p:sp>
        <p:nvSpPr>
          <p:cNvPr id="24" name="Abgerundetes Rechteck 23"/>
          <p:cNvSpPr/>
          <p:nvPr/>
        </p:nvSpPr>
        <p:spPr bwMode="auto">
          <a:xfrm>
            <a:off x="4513589" y="5419047"/>
            <a:ext cx="1605378" cy="9434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err="1"/>
              <a:t>OntoDebug</a:t>
            </a:r>
            <a:endParaRPr lang="en-US" sz="1400" dirty="0"/>
          </a:p>
        </p:txBody>
      </p:sp>
      <p:cxnSp>
        <p:nvCxnSpPr>
          <p:cNvPr id="26" name="Gerade Verbindung mit Pfeil 25"/>
          <p:cNvCxnSpPr/>
          <p:nvPr/>
        </p:nvCxnSpPr>
        <p:spPr bwMode="auto">
          <a:xfrm>
            <a:off x="6118967" y="5657481"/>
            <a:ext cx="1466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Gerade Verbindung mit Pfeil 59"/>
          <p:cNvCxnSpPr/>
          <p:nvPr/>
        </p:nvCxnSpPr>
        <p:spPr bwMode="auto">
          <a:xfrm>
            <a:off x="6041552" y="6128446"/>
            <a:ext cx="1466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sp>
        <p:nvSpPr>
          <p:cNvPr id="27" name="Ellipse 26"/>
          <p:cNvSpPr/>
          <p:nvPr/>
        </p:nvSpPr>
        <p:spPr bwMode="auto">
          <a:xfrm>
            <a:off x="6048060" y="5583351"/>
            <a:ext cx="141583" cy="141583"/>
          </a:xfrm>
          <a:prstGeom prst="ellipse">
            <a:avLst/>
          </a:prstGeom>
          <a:solidFill>
            <a:schemeClr val="tx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7492069" y="6057654"/>
            <a:ext cx="141583" cy="141583"/>
          </a:xfrm>
          <a:prstGeom prst="ellipse">
            <a:avLst/>
          </a:prstGeom>
          <a:solidFill>
            <a:srgbClr val="99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476863" y="5247917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query</a:t>
            </a:r>
            <a:endParaRPr lang="en-US" sz="1400" dirty="0"/>
          </a:p>
        </p:txBody>
      </p:sp>
      <p:sp>
        <p:nvSpPr>
          <p:cNvPr id="69" name="Textfeld 68"/>
          <p:cNvSpPr txBox="1"/>
          <p:nvPr/>
        </p:nvSpPr>
        <p:spPr>
          <a:xfrm>
            <a:off x="6521714" y="6190554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answer</a:t>
            </a:r>
            <a:endParaRPr lang="en-US" sz="1400" dirty="0"/>
          </a:p>
        </p:txBody>
      </p:sp>
      <p:sp>
        <p:nvSpPr>
          <p:cNvPr id="70" name="Ellipse 69"/>
          <p:cNvSpPr/>
          <p:nvPr/>
        </p:nvSpPr>
        <p:spPr bwMode="auto">
          <a:xfrm>
            <a:off x="6046610" y="5583675"/>
            <a:ext cx="141583" cy="141583"/>
          </a:xfrm>
          <a:prstGeom prst="ellipse">
            <a:avLst/>
          </a:prstGeom>
          <a:solidFill>
            <a:schemeClr val="tx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7492069" y="6060290"/>
            <a:ext cx="141583" cy="141583"/>
          </a:xfrm>
          <a:prstGeom prst="ellipse">
            <a:avLst/>
          </a:prstGeom>
          <a:solidFill>
            <a:srgbClr val="269926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Multiplizieren 28"/>
          <p:cNvSpPr/>
          <p:nvPr/>
        </p:nvSpPr>
        <p:spPr bwMode="auto">
          <a:xfrm>
            <a:off x="6368383" y="1553255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2" name="Multiplizieren 71"/>
          <p:cNvSpPr/>
          <p:nvPr/>
        </p:nvSpPr>
        <p:spPr bwMode="auto">
          <a:xfrm>
            <a:off x="5276359" y="2491138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3" name="Multiplizieren 72"/>
          <p:cNvSpPr/>
          <p:nvPr/>
        </p:nvSpPr>
        <p:spPr bwMode="auto">
          <a:xfrm>
            <a:off x="4678897" y="2664430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7" name="Multiplizieren 76"/>
          <p:cNvSpPr/>
          <p:nvPr/>
        </p:nvSpPr>
        <p:spPr bwMode="auto">
          <a:xfrm>
            <a:off x="4645612" y="2304697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8" name="Multiplizieren 77"/>
          <p:cNvSpPr/>
          <p:nvPr/>
        </p:nvSpPr>
        <p:spPr bwMode="auto">
          <a:xfrm>
            <a:off x="6433618" y="2280444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9" name="Multiplizieren 78"/>
          <p:cNvSpPr/>
          <p:nvPr/>
        </p:nvSpPr>
        <p:spPr bwMode="auto">
          <a:xfrm>
            <a:off x="5768518" y="2901487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0" name="Multiplizieren 79"/>
          <p:cNvSpPr/>
          <p:nvPr/>
        </p:nvSpPr>
        <p:spPr bwMode="auto">
          <a:xfrm>
            <a:off x="5867051" y="2068125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0" name="Abgerundetes Rechteck 29"/>
          <p:cNvSpPr/>
          <p:nvPr/>
        </p:nvSpPr>
        <p:spPr bwMode="auto">
          <a:xfrm>
            <a:off x="4866625" y="1803878"/>
            <a:ext cx="865858" cy="528494"/>
          </a:xfrm>
          <a:prstGeom prst="round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1" name="Abgerundetes Rechteck 80"/>
          <p:cNvSpPr/>
          <p:nvPr/>
        </p:nvSpPr>
        <p:spPr bwMode="auto">
          <a:xfrm>
            <a:off x="432334" y="1952686"/>
            <a:ext cx="1775739" cy="1607683"/>
          </a:xfrm>
          <a:prstGeom prst="roundRect">
            <a:avLst>
              <a:gd name="adj" fmla="val 1042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6062316" y="6064284"/>
            <a:ext cx="141583" cy="141583"/>
          </a:xfrm>
          <a:prstGeom prst="ellipse">
            <a:avLst/>
          </a:prstGeom>
          <a:solidFill>
            <a:srgbClr val="99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6064691" y="6060290"/>
            <a:ext cx="141583" cy="141583"/>
          </a:xfrm>
          <a:prstGeom prst="ellipse">
            <a:avLst/>
          </a:prstGeom>
          <a:solidFill>
            <a:srgbClr val="269926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4384525" y="943618"/>
            <a:ext cx="2555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C00000"/>
                </a:solidFill>
              </a:rPr>
              <a:t>Diagnosis </a:t>
            </a:r>
            <a:r>
              <a:rPr lang="de-AT" sz="1200" dirty="0" err="1" smtClean="0">
                <a:solidFill>
                  <a:srgbClr val="C00000"/>
                </a:solidFill>
              </a:rPr>
              <a:t>with</a:t>
            </a:r>
            <a:r>
              <a:rPr lang="de-AT" sz="1200" dirty="0" smtClean="0">
                <a:solidFill>
                  <a:srgbClr val="C00000"/>
                </a:solidFill>
              </a:rPr>
              <a:t> </a:t>
            </a:r>
            <a:r>
              <a:rPr lang="de-AT" sz="1200" dirty="0" err="1" smtClean="0">
                <a:solidFill>
                  <a:srgbClr val="C00000"/>
                </a:solidFill>
              </a:rPr>
              <a:t>correct</a:t>
            </a:r>
            <a:r>
              <a:rPr lang="de-AT" sz="1200" dirty="0" smtClean="0">
                <a:solidFill>
                  <a:srgbClr val="C00000"/>
                </a:solidFill>
              </a:rPr>
              <a:t> </a:t>
            </a:r>
            <a:r>
              <a:rPr lang="de-AT" sz="1200" dirty="0" err="1" smtClean="0">
                <a:solidFill>
                  <a:srgbClr val="C00000"/>
                </a:solidFill>
              </a:rPr>
              <a:t>semantics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3" name="Gerader Verbinder 12"/>
          <p:cNvCxnSpPr/>
          <p:nvPr/>
        </p:nvCxnSpPr>
        <p:spPr bwMode="auto">
          <a:xfrm flipV="1">
            <a:off x="5467018" y="1218098"/>
            <a:ext cx="673413" cy="7420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4" name="Grafik 6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42101" y="135384"/>
            <a:ext cx="2294396" cy="938869"/>
          </a:xfrm>
          <a:prstGeom prst="rect">
            <a:avLst/>
          </a:prstGeom>
        </p:spPr>
      </p:pic>
      <p:sp>
        <p:nvSpPr>
          <p:cNvPr id="65" name="Abgerundetes Rechteck 64"/>
          <p:cNvSpPr/>
          <p:nvPr/>
        </p:nvSpPr>
        <p:spPr bwMode="auto">
          <a:xfrm>
            <a:off x="6789594" y="156563"/>
            <a:ext cx="2227386" cy="879231"/>
          </a:xfrm>
          <a:prstGeom prst="roundRect">
            <a:avLst>
              <a:gd name="adj" fmla="val 226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6" name="Ovale Legende 65"/>
          <p:cNvSpPr/>
          <p:nvPr/>
        </p:nvSpPr>
        <p:spPr bwMode="auto">
          <a:xfrm>
            <a:off x="8216666" y="5090949"/>
            <a:ext cx="742928" cy="444347"/>
          </a:xfrm>
          <a:prstGeom prst="wedgeEllipseCallout">
            <a:avLst>
              <a:gd name="adj1" fmla="val -46330"/>
              <a:gd name="adj2" fmla="val 59845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>
                <a:latin typeface="Arial" charset="0"/>
                <a:ea typeface="ＭＳ Ｐゴシック" pitchFamily="-112" charset="-128"/>
              </a:rPr>
              <a:t>Yes</a:t>
            </a:r>
            <a:r>
              <a:rPr kumimoji="0" lang="de-A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7" name="Ovale Legende 66"/>
          <p:cNvSpPr/>
          <p:nvPr/>
        </p:nvSpPr>
        <p:spPr bwMode="auto">
          <a:xfrm>
            <a:off x="8216666" y="5109889"/>
            <a:ext cx="742928" cy="444347"/>
          </a:xfrm>
          <a:prstGeom prst="wedgeEllipseCallout">
            <a:avLst>
              <a:gd name="adj1" fmla="val -46330"/>
              <a:gd name="adj2" fmla="val 59845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err="1" smtClean="0">
                <a:latin typeface="Arial" charset="0"/>
                <a:ea typeface="ＭＳ Ｐゴシック" pitchFamily="-112" charset="-128"/>
              </a:rPr>
              <a:t>No</a:t>
            </a:r>
            <a:r>
              <a:rPr kumimoji="0" lang="de-A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21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6041 0.00069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5625 1.48148E-6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-0.56319 -0.4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0" y="-20417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16042 0.00069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15625 -1.48148E-6 " pathEditMode="relative" rAng="0" ptsTypes="AA">
                                      <p:cBhvr>
                                        <p:cTn id="2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56371 -0.52014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94" y="-26019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6" dur="12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"/>
                            </p:stCondLst>
                            <p:childTnLst>
                              <p:par>
                                <p:cTn id="26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1" grpId="0"/>
      <p:bldP spid="10" grpId="0"/>
      <p:bldP spid="6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57" grpId="0" animBg="1"/>
      <p:bldP spid="7" grpId="0"/>
      <p:bldP spid="58" grpId="0"/>
      <p:bldP spid="59" grpId="0"/>
      <p:bldP spid="17" grpId="0" animBg="1"/>
      <p:bldP spid="24" grpId="0" animBg="1"/>
      <p:bldP spid="27" grpId="0" animBg="1"/>
      <p:bldP spid="27" grpId="1" animBg="1"/>
      <p:bldP spid="27" grpId="2" animBg="1"/>
      <p:bldP spid="68" grpId="0" animBg="1"/>
      <p:bldP spid="68" grpId="1" animBg="1"/>
      <p:bldP spid="68" grpId="2" animBg="1"/>
      <p:bldP spid="28" grpId="0"/>
      <p:bldP spid="69" grpId="0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29" grpId="0" animBg="1"/>
      <p:bldP spid="72" grpId="0" animBg="1"/>
      <p:bldP spid="73" grpId="0" animBg="1"/>
      <p:bldP spid="77" grpId="0" animBg="1"/>
      <p:bldP spid="78" grpId="0" animBg="1"/>
      <p:bldP spid="79" grpId="0" animBg="1"/>
      <p:bldP spid="80" grpId="0" animBg="1"/>
      <p:bldP spid="30" grpId="0" animBg="1"/>
      <p:bldP spid="30" grpId="1" animBg="1"/>
      <p:bldP spid="81" grpId="0" animBg="1"/>
      <p:bldP spid="61" grpId="1" animBg="1"/>
      <p:bldP spid="61" grpId="2" animBg="1"/>
      <p:bldP spid="62" grpId="0" animBg="1"/>
      <p:bldP spid="62" grpId="1" animBg="1"/>
      <p:bldP spid="63" grpId="0"/>
      <p:bldP spid="66" grpId="0" animBg="1"/>
      <p:bldP spid="66" grpId="1" animBg="1"/>
      <p:bldP spid="67" grpId="0" animBg="1"/>
      <p:bldP spid="6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b="1" dirty="0" smtClean="0"/>
              </a:p>
              <a:p>
                <a:pPr marL="0" indent="0">
                  <a:buNone/>
                </a:pPr>
                <a:r>
                  <a:rPr lang="de-AT" b="1" dirty="0" smtClean="0"/>
                  <a:t>Note: </a:t>
                </a:r>
              </a:p>
              <a:p>
                <a:pPr marL="0" indent="0">
                  <a:buNone/>
                </a:pPr>
                <a:r>
                  <a:rPr lang="de-AT" sz="1600" dirty="0" err="1" smtClean="0"/>
                  <a:t>For</a:t>
                </a:r>
                <a:r>
                  <a:rPr lang="de-AT" sz="1600" dirty="0" smtClean="0"/>
                  <a:t> </a:t>
                </a:r>
                <a:r>
                  <a:rPr lang="de-AT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</a:t>
                </a:r>
                <a:r>
                  <a:rPr lang="de-AT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Type </a:t>
                </a:r>
                <a:r>
                  <a:rPr lang="de-AT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 </a:t>
                </a:r>
                <a:r>
                  <a:rPr lang="de-AT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dirty="0" smtClean="0"/>
                  <a:t> (</a:t>
                </a:r>
                <a:r>
                  <a:rPr lang="de-AT" dirty="0" err="1" smtClean="0"/>
                  <a:t>logically</a:t>
                </a:r>
                <a:r>
                  <a:rPr lang="de-AT" dirty="0" smtClean="0"/>
                  <a:t>) “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predicts</a:t>
                </a:r>
                <a:r>
                  <a:rPr lang="de-AT" dirty="0" smtClean="0"/>
                  <a:t>“ </a:t>
                </a:r>
                <a:r>
                  <a:rPr lang="de-AT" dirty="0" err="1" smtClean="0"/>
                  <a:t>the</a:t>
                </a:r>
                <a:r>
                  <a:rPr lang="de-AT" dirty="0" smtClean="0"/>
                  <a:t> </a:t>
                </a:r>
                <a:r>
                  <a:rPr lang="de-AT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positive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query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answer</a:t>
                </a:r>
                <a:r>
                  <a:rPr lang="de-AT" dirty="0" smtClean="0"/>
                  <a:t>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dirty="0"/>
                  <a:t> </a:t>
                </a:r>
                <a:r>
                  <a:rPr lang="de-AT" dirty="0" smtClean="0"/>
                  <a:t>(</a:t>
                </a:r>
                <a:r>
                  <a:rPr lang="de-AT" dirty="0" err="1" smtClean="0"/>
                  <a:t>logically</a:t>
                </a:r>
                <a:r>
                  <a:rPr lang="de-AT" dirty="0" smtClean="0"/>
                  <a:t>) “</a:t>
                </a:r>
                <a:r>
                  <a:rPr lang="de-AT" dirty="0" err="1">
                    <a:solidFill>
                      <a:srgbClr val="4699C2"/>
                    </a:solidFill>
                  </a:rPr>
                  <a:t>predicts</a:t>
                </a:r>
                <a:r>
                  <a:rPr lang="de-AT" dirty="0"/>
                  <a:t>“ </a:t>
                </a:r>
                <a:r>
                  <a:rPr lang="de-AT" dirty="0" err="1"/>
                  <a:t>the</a:t>
                </a:r>
                <a:r>
                  <a:rPr lang="de-AT" dirty="0"/>
                  <a:t> </a:t>
                </a:r>
                <a:r>
                  <a:rPr lang="de-AT" dirty="0" smtClean="0">
                    <a:solidFill>
                      <a:srgbClr val="C00000"/>
                    </a:solidFill>
                  </a:rPr>
                  <a:t>negative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query</a:t>
                </a:r>
                <a:r>
                  <a:rPr lang="de-AT" dirty="0" smtClean="0"/>
                  <a:t> </a:t>
                </a:r>
                <a:r>
                  <a:rPr lang="de-AT" dirty="0" err="1"/>
                  <a:t>answer</a:t>
                </a:r>
                <a:r>
                  <a:rPr lang="de-AT" dirty="0"/>
                  <a:t>!</a:t>
                </a:r>
              </a:p>
              <a:p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456" y="1141951"/>
            <a:ext cx="4768685" cy="2559253"/>
          </a:xfrm>
          <a:prstGeom prst="rect">
            <a:avLst/>
          </a:prstGeom>
        </p:spPr>
      </p:pic>
      <p:sp>
        <p:nvSpPr>
          <p:cNvPr id="13" name="Zylinder 12"/>
          <p:cNvSpPr/>
          <p:nvPr/>
        </p:nvSpPr>
        <p:spPr bwMode="auto">
          <a:xfrm>
            <a:off x="652871" y="1665912"/>
            <a:ext cx="1947907" cy="796413"/>
          </a:xfrm>
          <a:prstGeom prst="can">
            <a:avLst/>
          </a:prstGeom>
          <a:solidFill>
            <a:srgbClr val="C4D6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Zylinder 11"/>
          <p:cNvSpPr/>
          <p:nvPr/>
        </p:nvSpPr>
        <p:spPr bwMode="auto">
          <a:xfrm>
            <a:off x="654975" y="2584350"/>
            <a:ext cx="1947907" cy="796413"/>
          </a:xfrm>
          <a:prstGeom prst="can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687214" y="1247955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sp>
        <p:nvSpPr>
          <p:cNvPr id="19" name="Zylinder 18"/>
          <p:cNvSpPr/>
          <p:nvPr/>
        </p:nvSpPr>
        <p:spPr bwMode="auto">
          <a:xfrm>
            <a:off x="652871" y="3502788"/>
            <a:ext cx="1947907" cy="796413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800" dirty="0" smtClean="0">
                <a:solidFill>
                  <a:srgbClr val="7030A0"/>
                </a:solidFill>
              </a:rPr>
              <a:t>Fault </a:t>
            </a:r>
            <a:r>
              <a:rPr lang="de-AT" sz="1800" dirty="0" err="1" smtClean="0">
                <a:solidFill>
                  <a:srgbClr val="7030A0"/>
                </a:solidFill>
              </a:rPr>
              <a:t>Localization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498080" y="1557430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4823490" y="1727016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24247" y="258435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213027" y="228553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13481" y="180224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not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36138" y="3768516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consistency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577728" y="2843531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4788092" y="1667827"/>
            <a:ext cx="2238039" cy="484475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4975133" y="2514651"/>
            <a:ext cx="2238039" cy="484475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866" y="4016959"/>
            <a:ext cx="598316" cy="1040355"/>
          </a:xfrm>
          <a:prstGeom prst="rect">
            <a:avLst/>
          </a:prstGeom>
        </p:spPr>
      </p:pic>
      <p:sp>
        <p:nvSpPr>
          <p:cNvPr id="42" name="Abgerundetes Rechteck 41"/>
          <p:cNvSpPr/>
          <p:nvPr/>
        </p:nvSpPr>
        <p:spPr bwMode="auto">
          <a:xfrm>
            <a:off x="3578981" y="4016959"/>
            <a:ext cx="1605378" cy="9434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err="1"/>
              <a:t>OntoDebug</a:t>
            </a:r>
            <a:endParaRPr lang="en-US" sz="1400" dirty="0"/>
          </a:p>
        </p:txBody>
      </p:sp>
      <p:cxnSp>
        <p:nvCxnSpPr>
          <p:cNvPr id="43" name="Gerade Verbindung mit Pfeil 42"/>
          <p:cNvCxnSpPr/>
          <p:nvPr/>
        </p:nvCxnSpPr>
        <p:spPr bwMode="auto">
          <a:xfrm>
            <a:off x="5184359" y="4255393"/>
            <a:ext cx="1466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Gerade Verbindung mit Pfeil 43"/>
          <p:cNvCxnSpPr/>
          <p:nvPr/>
        </p:nvCxnSpPr>
        <p:spPr bwMode="auto">
          <a:xfrm>
            <a:off x="5106944" y="4726358"/>
            <a:ext cx="1466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sp>
        <p:nvSpPr>
          <p:cNvPr id="47" name="Textfeld 46"/>
          <p:cNvSpPr txBox="1"/>
          <p:nvPr/>
        </p:nvSpPr>
        <p:spPr>
          <a:xfrm>
            <a:off x="5395498" y="3893456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 Type </a:t>
            </a:r>
            <a:r>
              <a:rPr lang="de-AT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de-AT" sz="1400" dirty="0" smtClean="0">
                <a:cs typeface="Courier New" panose="02070309020205020404" pitchFamily="49" charset="0"/>
              </a:rPr>
              <a:t>?</a:t>
            </a:r>
            <a:endParaRPr lang="en-US" sz="1400" dirty="0">
              <a:cs typeface="Courier New" panose="02070309020205020404" pitchFamily="49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5669695" y="4764870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yes</a:t>
            </a:r>
            <a:r>
              <a:rPr lang="de-AT" sz="1400" dirty="0" smtClean="0"/>
              <a:t>!</a:t>
            </a:r>
            <a:endParaRPr lang="en-US" sz="1400" dirty="0"/>
          </a:p>
        </p:txBody>
      </p:sp>
      <p:sp>
        <p:nvSpPr>
          <p:cNvPr id="49" name="Ellipse 48"/>
          <p:cNvSpPr/>
          <p:nvPr/>
        </p:nvSpPr>
        <p:spPr bwMode="auto">
          <a:xfrm>
            <a:off x="5112002" y="4181587"/>
            <a:ext cx="141583" cy="141583"/>
          </a:xfrm>
          <a:prstGeom prst="ellipse">
            <a:avLst/>
          </a:prstGeom>
          <a:solidFill>
            <a:schemeClr val="tx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6557461" y="4658202"/>
            <a:ext cx="141583" cy="141583"/>
          </a:xfrm>
          <a:prstGeom prst="ellipse">
            <a:avLst/>
          </a:prstGeom>
          <a:solidFill>
            <a:srgbClr val="269926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1" name="Abgerundetes Rechteck 50"/>
          <p:cNvSpPr/>
          <p:nvPr/>
        </p:nvSpPr>
        <p:spPr bwMode="auto">
          <a:xfrm>
            <a:off x="4903839" y="2472493"/>
            <a:ext cx="2355495" cy="563291"/>
          </a:xfrm>
          <a:prstGeom prst="round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2" name="Multiplizieren 51"/>
          <p:cNvSpPr/>
          <p:nvPr/>
        </p:nvSpPr>
        <p:spPr bwMode="auto">
          <a:xfrm>
            <a:off x="5034403" y="1488863"/>
            <a:ext cx="1706983" cy="84240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579204" y="566874"/>
                <a:ext cx="5023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204" y="566874"/>
                <a:ext cx="50238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7578618" y="3212863"/>
                <a:ext cx="507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618" y="3212863"/>
                <a:ext cx="50770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Gerader Verbinder 10"/>
          <p:cNvCxnSpPr>
            <a:stCxn id="53" idx="1"/>
            <a:endCxn id="29" idx="5"/>
          </p:cNvCxnSpPr>
          <p:nvPr/>
        </p:nvCxnSpPr>
        <p:spPr bwMode="auto">
          <a:xfrm flipH="1" flipV="1">
            <a:off x="6885419" y="2928176"/>
            <a:ext cx="693199" cy="469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r Verbinder 15"/>
          <p:cNvCxnSpPr>
            <a:endCxn id="27" idx="0"/>
          </p:cNvCxnSpPr>
          <p:nvPr/>
        </p:nvCxnSpPr>
        <p:spPr bwMode="auto">
          <a:xfrm>
            <a:off x="5849738" y="968901"/>
            <a:ext cx="57374" cy="6989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feld 53"/>
          <p:cNvSpPr txBox="1"/>
          <p:nvPr/>
        </p:nvSpPr>
        <p:spPr>
          <a:xfrm>
            <a:off x="3779612" y="461511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5" name="Grafik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2101" y="135384"/>
            <a:ext cx="2294396" cy="938869"/>
          </a:xfrm>
          <a:prstGeom prst="rect">
            <a:avLst/>
          </a:prstGeom>
        </p:spPr>
      </p:pic>
      <p:sp>
        <p:nvSpPr>
          <p:cNvPr id="38" name="Abgerundetes Rechteck 37"/>
          <p:cNvSpPr/>
          <p:nvPr/>
        </p:nvSpPr>
        <p:spPr bwMode="auto">
          <a:xfrm>
            <a:off x="6789594" y="156563"/>
            <a:ext cx="2227386" cy="879231"/>
          </a:xfrm>
          <a:prstGeom prst="roundRect">
            <a:avLst>
              <a:gd name="adj" fmla="val 226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47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6041 0.00069 " pathEditMode="relative" rAng="0" ptsTypes="AA">
                                      <p:cBhvr>
                                        <p:cTn id="11" dur="1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15625 -1.85185E-6 " pathEditMode="relative" rAng="0" ptsTypes="AA">
                                      <p:cBhvr>
                                        <p:cTn id="24" dur="1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1.48148E-6 L -0.33472 -0.36968 " pathEditMode="relative" rAng="0" ptsTypes="AA">
                                      <p:cBhvr>
                                        <p:cTn id="39" dur="1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2" grpId="0" animBg="1"/>
      <p:bldP spid="54" grpId="0"/>
      <p:bldP spid="54" grpId="1"/>
      <p:bldP spid="5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Debugging</a:t>
            </a:r>
            <a:br>
              <a:rPr lang="de-AT" dirty="0" smtClean="0"/>
            </a:br>
            <a:r>
              <a:rPr lang="de-AT" sz="1800" dirty="0">
                <a:solidFill>
                  <a:srgbClr val="7030A0"/>
                </a:solidFill>
              </a:rPr>
              <a:t>Fault </a:t>
            </a:r>
            <a:r>
              <a:rPr lang="de-AT" sz="1800" dirty="0" err="1" smtClean="0">
                <a:solidFill>
                  <a:srgbClr val="7030A0"/>
                </a:solidFill>
              </a:rPr>
              <a:t>Identification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and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Repair</a:t>
            </a:r>
            <a:r>
              <a:rPr lang="de-AT" sz="1800" dirty="0" smtClean="0">
                <a:solidFill>
                  <a:srgbClr val="7030A0"/>
                </a:solidFill>
              </a:rPr>
              <a:t> Problem (1)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b="1" dirty="0" smtClean="0"/>
                  <a:t>Given: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actual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diagnosis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AT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r>
                  <a:rPr lang="de-AT" b="1" dirty="0" smtClean="0"/>
                  <a:t>Find:</a:t>
                </a:r>
                <a:r>
                  <a:rPr lang="de-AT" dirty="0" smtClean="0"/>
                  <a:t> 	</a:t>
                </a:r>
                <a:r>
                  <a:rPr lang="de-AT" dirty="0" err="1" smtClean="0"/>
                  <a:t>repaired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diagnosis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sub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𝑎</m:t>
                        </m:r>
                        <m:sSubSup>
                          <m:sSubSup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de-AT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𝑎</m:t>
                        </m:r>
                        <m:sSubSup>
                          <m:sSubSup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de-AT" dirty="0" smtClean="0"/>
                  <a:t> where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AT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de-AT" dirty="0" smtClean="0"/>
                  <a:t> </a:t>
                </a:r>
                <a:r>
                  <a:rPr lang="de-AT" dirty="0" err="1" smtClean="0"/>
                  <a:t>is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the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repaired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version</a:t>
                </a:r>
                <a:r>
                  <a:rPr lang="de-AT" dirty="0" smtClean="0"/>
                  <a:t> of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r>
                  <a:rPr lang="de-AT" dirty="0" smtClean="0"/>
                  <a:t>				such </a:t>
                </a:r>
                <a:r>
                  <a:rPr lang="de-AT" dirty="0" err="1" smtClean="0"/>
                  <a:t>that</a:t>
                </a:r>
                <a:r>
                  <a:rPr lang="de-AT" dirty="0" smtClean="0"/>
                  <a:t> </a:t>
                </a:r>
              </a:p>
              <a:p>
                <a:pPr marL="0" indent="0">
                  <a:buNone/>
                </a:pPr>
                <a:r>
                  <a:rPr lang="de-AT" dirty="0" smtClean="0"/>
                  <a:t>		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 smtClean="0"/>
                  <a:t> including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de-AT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AT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de-AT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instead of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not faulty</a:t>
                </a:r>
                <a:endParaRPr lang="en-US" dirty="0"/>
              </a:p>
              <a:p>
                <a:pPr marL="0" indent="0">
                  <a:buNone/>
                </a:pPr>
                <a:endParaRPr lang="de-AT" sz="400" dirty="0" smtClean="0"/>
              </a:p>
              <a:p>
                <a:pPr marL="0" indent="0">
                  <a:buNone/>
                </a:pPr>
                <a:endParaRPr lang="de-AT" sz="1200" dirty="0" smtClean="0"/>
              </a:p>
              <a:p>
                <a:pPr marL="0" indent="0">
                  <a:buNone/>
                </a:pPr>
                <a:r>
                  <a:rPr lang="de-AT" sz="1200" dirty="0"/>
                  <a:t>	</a:t>
                </a:r>
                <a:r>
                  <a:rPr lang="de-AT" sz="1200" dirty="0" smtClean="0"/>
                  <a:t>	     (Note: </a:t>
                </a:r>
                <a:r>
                  <a:rPr lang="de-AT" sz="1200" dirty="0" err="1" smtClean="0"/>
                  <a:t>repair</a:t>
                </a:r>
                <a:r>
                  <a:rPr lang="de-AT" sz="1200" dirty="0" smtClean="0"/>
                  <a:t> of </a:t>
                </a:r>
                <a:r>
                  <a:rPr lang="de-AT" sz="1200" dirty="0" err="1" smtClean="0"/>
                  <a:t>axiom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might</a:t>
                </a:r>
                <a:r>
                  <a:rPr lang="de-AT" sz="1200" dirty="0" smtClean="0"/>
                  <a:t> </a:t>
                </a:r>
                <a:r>
                  <a:rPr lang="de-AT" sz="1200" dirty="0"/>
                  <a:t>also </a:t>
                </a:r>
                <a:r>
                  <a:rPr lang="de-AT" sz="1200" dirty="0" err="1" smtClean="0"/>
                  <a:t>be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simply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its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deletion</a:t>
                </a:r>
                <a:r>
                  <a:rPr lang="de-AT" sz="1200" dirty="0" smtClean="0"/>
                  <a:t>)</a:t>
                </a:r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5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48" y="1733550"/>
            <a:ext cx="4768685" cy="2559253"/>
          </a:xfrm>
          <a:prstGeom prst="rect">
            <a:avLst/>
          </a:prstGeom>
        </p:spPr>
      </p:pic>
      <p:sp>
        <p:nvSpPr>
          <p:cNvPr id="31" name="Ellipse 30"/>
          <p:cNvSpPr/>
          <p:nvPr/>
        </p:nvSpPr>
        <p:spPr bwMode="auto">
          <a:xfrm>
            <a:off x="5763291" y="2300277"/>
            <a:ext cx="1903061" cy="11108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7595681" y="1961699"/>
                <a:ext cx="439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681" y="1961699"/>
                <a:ext cx="439416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266412" y="2646681"/>
                <a:ext cx="121700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Background </a:t>
                </a:r>
                <a:br>
                  <a:rPr lang="de-AT" sz="1400" dirty="0" smtClean="0"/>
                </a:br>
                <a:r>
                  <a:rPr lang="de-AT" sz="1400" dirty="0" err="1" smtClean="0"/>
                  <a:t>knowledge</a:t>
                </a:r>
                <a:r>
                  <a:rPr lang="de-AT" sz="1400" dirty="0" smtClean="0"/>
                  <a:t>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correct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12" y="2646681"/>
                <a:ext cx="1217000" cy="738664"/>
              </a:xfrm>
              <a:prstGeom prst="rect">
                <a:avLst/>
              </a:prstGeom>
              <a:blipFill rotWithShape="0">
                <a:blip r:embed="rId6"/>
                <a:stretch>
                  <a:fillRect l="-1508" t="-2479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837004" y="1839554"/>
                <a:ext cx="14718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r>
                      <a:rPr lang="de-AT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1400" dirty="0" smtClean="0"/>
              </a:p>
              <a:p>
                <a:r>
                  <a:rPr lang="de-AT" sz="1400" dirty="0" smtClean="0"/>
                  <a:t>(</a:t>
                </a:r>
                <a:r>
                  <a:rPr lang="de-AT" sz="1400" dirty="0" err="1" smtClean="0"/>
                  <a:t>possibly</a:t>
                </a:r>
                <a:r>
                  <a:rPr lang="de-AT" sz="1400" dirty="0" smtClean="0"/>
                  <a:t> </a:t>
                </a:r>
                <a:r>
                  <a:rPr lang="de-AT" sz="1400" dirty="0" err="1" smtClean="0"/>
                  <a:t>faulty</a:t>
                </a:r>
                <a:r>
                  <a:rPr lang="de-AT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004" y="1839554"/>
                <a:ext cx="1471878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1240" t="-3488" r="-413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r Verbinder 6"/>
          <p:cNvCxnSpPr>
            <a:endCxn id="31" idx="7"/>
          </p:cNvCxnSpPr>
          <p:nvPr/>
        </p:nvCxnSpPr>
        <p:spPr bwMode="auto">
          <a:xfrm flipH="1">
            <a:off x="7387655" y="2238674"/>
            <a:ext cx="278697" cy="2242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988042" y="2494653"/>
                <a:ext cx="5633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42" y="2494653"/>
                <a:ext cx="563359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6577241" y="2947293"/>
                <a:ext cx="5818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41" y="2947293"/>
                <a:ext cx="581891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6780146" y="2483414"/>
                <a:ext cx="5681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146" y="2483414"/>
                <a:ext cx="568104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6219835" y="2947293"/>
                <a:ext cx="401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35" y="2947293"/>
                <a:ext cx="401071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miley 25"/>
          <p:cNvSpPr/>
          <p:nvPr/>
        </p:nvSpPr>
        <p:spPr bwMode="auto">
          <a:xfrm>
            <a:off x="8147009" y="3032268"/>
            <a:ext cx="424754" cy="448351"/>
          </a:xfrm>
          <a:prstGeom prst="smileyFace">
            <a:avLst>
              <a:gd name="adj" fmla="val -4653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5763291" y="2300277"/>
            <a:ext cx="1903061" cy="1110895"/>
          </a:xfrm>
          <a:prstGeom prst="ellipse">
            <a:avLst/>
          </a:prstGeom>
          <a:solidFill>
            <a:srgbClr val="269926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5988042" y="2494653"/>
                <a:ext cx="5633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Sup>
                        <m:sSubSup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42" y="2494653"/>
                <a:ext cx="563359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6577241" y="2947293"/>
                <a:ext cx="5818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Sup>
                        <m:sSubSup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41" y="2947293"/>
                <a:ext cx="581891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6780146" y="2483414"/>
                <a:ext cx="5681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Sup>
                        <m:sSubSup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146" y="2483414"/>
                <a:ext cx="568104" cy="3385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miley 46"/>
          <p:cNvSpPr/>
          <p:nvPr/>
        </p:nvSpPr>
        <p:spPr bwMode="auto">
          <a:xfrm>
            <a:off x="8147009" y="3032267"/>
            <a:ext cx="424754" cy="448351"/>
          </a:xfrm>
          <a:prstGeom prst="smileyFace">
            <a:avLst>
              <a:gd name="adj" fmla="val 4653"/>
            </a:avLst>
          </a:prstGeom>
          <a:solidFill>
            <a:srgbClr val="269926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7595681" y="1960493"/>
                <a:ext cx="583942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AT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𝑟𝑒𝑝</m:t>
                          </m:r>
                        </m:sub>
                        <m:sup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681" y="1960493"/>
                <a:ext cx="583942" cy="32438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Grafik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42101" y="135384"/>
            <a:ext cx="2294396" cy="938869"/>
          </a:xfrm>
          <a:prstGeom prst="rect">
            <a:avLst/>
          </a:prstGeom>
        </p:spPr>
      </p:pic>
      <p:sp>
        <p:nvSpPr>
          <p:cNvPr id="25" name="Abgerundetes Rechteck 24"/>
          <p:cNvSpPr/>
          <p:nvPr/>
        </p:nvSpPr>
        <p:spPr bwMode="auto">
          <a:xfrm>
            <a:off x="6789594" y="156563"/>
            <a:ext cx="2227386" cy="879231"/>
          </a:xfrm>
          <a:prstGeom prst="roundRect">
            <a:avLst>
              <a:gd name="adj" fmla="val 226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02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/>
      <p:bldP spid="11" grpId="0"/>
      <p:bldP spid="10" grpId="0"/>
      <p:bldP spid="24" grpId="0"/>
      <p:bldP spid="24" grpId="1"/>
      <p:bldP spid="34" grpId="0"/>
      <p:bldP spid="34" grpId="1"/>
      <p:bldP spid="35" grpId="0"/>
      <p:bldP spid="35" grpId="1"/>
      <p:bldP spid="36" grpId="0"/>
      <p:bldP spid="26" grpId="0" animBg="1"/>
      <p:bldP spid="26" grpId="1" animBg="1"/>
      <p:bldP spid="37" grpId="0" animBg="1"/>
      <p:bldP spid="38" grpId="0"/>
      <p:bldP spid="39" grpId="0"/>
      <p:bldP spid="40" grpId="0"/>
      <p:bldP spid="47" grpId="0" animBg="1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Ontology</a:t>
            </a:r>
            <a:r>
              <a:rPr lang="de-AT" dirty="0" smtClean="0"/>
              <a:t> Debugging</a:t>
            </a:r>
            <a:br>
              <a:rPr lang="de-AT" dirty="0" smtClean="0"/>
            </a:br>
            <a:r>
              <a:rPr lang="de-AT" sz="1800" dirty="0">
                <a:solidFill>
                  <a:srgbClr val="7030A0"/>
                </a:solidFill>
              </a:rPr>
              <a:t>Fault </a:t>
            </a:r>
            <a:r>
              <a:rPr lang="de-AT" sz="1800" dirty="0" err="1" smtClean="0">
                <a:solidFill>
                  <a:srgbClr val="7030A0"/>
                </a:solidFill>
              </a:rPr>
              <a:t>Identification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and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Repair</a:t>
            </a:r>
            <a:r>
              <a:rPr lang="de-AT" sz="1800" dirty="0" smtClean="0">
                <a:solidFill>
                  <a:srgbClr val="7030A0"/>
                </a:solidFill>
              </a:rPr>
              <a:t> Problem (2)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403869" cy="50405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AT" b="1" dirty="0" smtClean="0"/>
                  <a:t>Given: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actual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diagnosis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AT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de-AT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sz="400" b="1" dirty="0" smtClean="0"/>
              </a:p>
              <a:p>
                <a:pPr marL="0" indent="0">
                  <a:buNone/>
                </a:pPr>
                <a:r>
                  <a:rPr lang="de-AT" b="1" dirty="0" smtClean="0"/>
                  <a:t>Find:</a:t>
                </a:r>
                <a:r>
                  <a:rPr lang="de-AT" dirty="0" smtClean="0"/>
                  <a:t> </a:t>
                </a:r>
                <a:r>
                  <a:rPr lang="de-AT" dirty="0" err="1"/>
                  <a:t>r</a:t>
                </a:r>
                <a:r>
                  <a:rPr lang="de-AT" dirty="0" err="1" smtClean="0"/>
                  <a:t>epaired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diagnosis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𝑟𝑒𝑝</m:t>
                        </m:r>
                      </m:sub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de-A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𝑎</m:t>
                        </m:r>
                        <m:sSubSup>
                          <m:sSubSup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de-AT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de-AT" i="1">
                            <a:latin typeface="Cambria Math" panose="02040503050406030204" pitchFamily="18" charset="0"/>
                          </a:rPr>
                          <m:t>𝑎</m:t>
                        </m:r>
                        <m:sSubSup>
                          <m:sSubSupPr>
                            <m:ctrlPr>
                              <a:rPr lang="de-AT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de-AT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r>
                  <a:rPr lang="de-AT" b="1" dirty="0" err="1" smtClean="0"/>
                  <a:t>How</a:t>
                </a:r>
                <a:r>
                  <a:rPr lang="de-AT" b="1" dirty="0"/>
                  <a:t>?</a:t>
                </a:r>
                <a:r>
                  <a:rPr lang="de-AT" b="1" dirty="0" smtClean="0"/>
                  <a:t> </a:t>
                </a:r>
              </a:p>
              <a:p>
                <a:r>
                  <a:rPr lang="de-AT" dirty="0" err="1"/>
                  <a:t>F</a:t>
                </a:r>
                <a:r>
                  <a:rPr lang="de-AT" dirty="0" err="1" smtClean="0"/>
                  <a:t>or</a:t>
                </a:r>
                <a:r>
                  <a:rPr lang="de-AT" dirty="0" smtClean="0"/>
                  <a:t> </a:t>
                </a:r>
                <a:r>
                  <a:rPr lang="de-AT" dirty="0" err="1"/>
                  <a:t>each</a:t>
                </a:r>
                <a:r>
                  <a:rPr lang="de-AT" dirty="0"/>
                  <a:t> </a:t>
                </a:r>
                <a:r>
                  <a:rPr lang="de-AT" dirty="0" err="1"/>
                  <a:t>problem</a:t>
                </a:r>
                <a:r>
                  <a:rPr lang="de-AT" dirty="0"/>
                  <a:t> </a:t>
                </a:r>
                <a:r>
                  <a:rPr lang="de-AT" dirty="0" err="1"/>
                  <a:t>caused</a:t>
                </a:r>
                <a:r>
                  <a:rPr lang="de-AT" dirty="0"/>
                  <a:t> </a:t>
                </a:r>
                <a:r>
                  <a:rPr lang="de-AT" dirty="0" err="1"/>
                  <a:t>by</a:t>
                </a:r>
                <a:r>
                  <a:rPr lang="de-AT" dirty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dirty="0" smtClean="0"/>
                  <a:t> show </a:t>
                </a:r>
                <a:r>
                  <a:rPr lang="de-AT" dirty="0" err="1" smtClean="0"/>
                  <a:t>the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user</a:t>
                </a:r>
                <a:r>
                  <a:rPr lang="de-AT" dirty="0" smtClean="0"/>
                  <a:t> </a:t>
                </a:r>
                <a:r>
                  <a:rPr lang="de-AT" u="sng" dirty="0" err="1" smtClean="0"/>
                  <a:t>justifications</a:t>
                </a:r>
                <a:r>
                  <a:rPr lang="de-AT" dirty="0" smtClean="0"/>
                  <a:t> (</a:t>
                </a:r>
                <a:r>
                  <a:rPr lang="de-AT" dirty="0" err="1" smtClean="0"/>
                  <a:t>why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is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the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problem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present</a:t>
                </a:r>
                <a:r>
                  <a:rPr lang="de-AT" dirty="0" smtClean="0"/>
                  <a:t>?)</a:t>
                </a:r>
              </a:p>
              <a:p>
                <a:r>
                  <a:rPr lang="de-AT" dirty="0" smtClean="0"/>
                  <a:t>User </a:t>
                </a:r>
                <a:r>
                  <a:rPr lang="de-AT" dirty="0" err="1" smtClean="0"/>
                  <a:t>can</a:t>
                </a:r>
                <a:r>
                  <a:rPr lang="de-AT" dirty="0" smtClean="0"/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try</a:t>
                </a:r>
                <a:r>
                  <a:rPr lang="de-AT" dirty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various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modifications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AT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de-AT" dirty="0" smtClean="0"/>
                  <a:t> of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AT" dirty="0" smtClean="0"/>
                  <a:t> (on a </a:t>
                </a:r>
                <a:r>
                  <a:rPr lang="de-AT" dirty="0" err="1" smtClean="0"/>
                  <a:t>virtual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copy</a:t>
                </a:r>
                <a:r>
                  <a:rPr lang="de-AT" dirty="0" smtClean="0"/>
                  <a:t> of </a:t>
                </a:r>
                <a:r>
                  <a:rPr lang="de-AT" dirty="0" err="1" smtClean="0"/>
                  <a:t>the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) </a:t>
                </a:r>
                <a:r>
                  <a:rPr lang="de-AT" dirty="0" err="1" smtClean="0"/>
                  <a:t>and</a:t>
                </a:r>
                <a:r>
                  <a:rPr lang="de-AT" dirty="0"/>
                  <a:t> </a:t>
                </a:r>
                <a:r>
                  <a:rPr lang="de-AT" dirty="0" err="1" smtClean="0"/>
                  <a:t>can</a:t>
                </a:r>
                <a:r>
                  <a:rPr lang="de-AT" dirty="0" smtClean="0"/>
                  <a:t> </a:t>
                </a:r>
              </a:p>
              <a:p>
                <a:pPr lvl="1"/>
                <a:r>
                  <a:rPr lang="de-AT" dirty="0" err="1" smtClean="0"/>
                  <a:t>directly</a:t>
                </a:r>
                <a:r>
                  <a:rPr lang="de-AT" dirty="0" smtClean="0"/>
                  <a:t> check </a:t>
                </a:r>
                <a:r>
                  <a:rPr lang="de-AT" dirty="0" err="1" smtClean="0"/>
                  <a:t>if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some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modification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</a:rPr>
                      <m:t>𝑎</m:t>
                    </m:r>
                    <m:sSubSup>
                      <m:sSubSup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de-AT" dirty="0" smtClean="0"/>
                  <a:t> </a:t>
                </a:r>
                <a:r>
                  <a:rPr lang="de-AT" dirty="0" err="1" smtClean="0"/>
                  <a:t>solves</a:t>
                </a:r>
                <a:r>
                  <a:rPr lang="de-AT" dirty="0" smtClean="0"/>
                  <a:t> all </a:t>
                </a:r>
                <a:r>
                  <a:rPr lang="de-AT" dirty="0" err="1" smtClean="0"/>
                  <a:t>problems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and</a:t>
                </a:r>
                <a:endParaRPr lang="de-AT" dirty="0" smtClean="0"/>
              </a:p>
              <a:p>
                <a:pPr lvl="1"/>
                <a:r>
                  <a:rPr lang="de-AT" dirty="0" err="1" smtClean="0"/>
                  <a:t>see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which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problems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persist</a:t>
                </a:r>
                <a:endParaRPr lang="de-AT" dirty="0" smtClean="0"/>
              </a:p>
              <a:p>
                <a:r>
                  <a:rPr lang="de-AT" dirty="0" err="1" smtClean="0"/>
                  <a:t>Changes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written</a:t>
                </a:r>
                <a:r>
                  <a:rPr lang="de-AT" dirty="0" smtClean="0"/>
                  <a:t> back </a:t>
                </a:r>
                <a:r>
                  <a:rPr lang="de-AT" dirty="0" err="1" smtClean="0"/>
                  <a:t>to</a:t>
                </a:r>
                <a:r>
                  <a:rPr lang="de-AT" dirty="0" smtClean="0"/>
                  <a:t> original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only</a:t>
                </a:r>
                <a:r>
                  <a:rPr lang="de-AT" dirty="0" smtClean="0"/>
                  <a:t> after </a:t>
                </a:r>
                <a:r>
                  <a:rPr lang="de-AT" dirty="0" err="1" smtClean="0"/>
                  <a:t>user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has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confirmed</a:t>
                </a:r>
                <a:r>
                  <a:rPr lang="de-AT" dirty="0" smtClean="0"/>
                  <a:t> all </a:t>
                </a:r>
                <a:r>
                  <a:rPr lang="de-AT" dirty="0" err="1" smtClean="0"/>
                  <a:t>alterations</a:t>
                </a:r>
                <a:endParaRPr lang="de-AT" dirty="0"/>
              </a:p>
              <a:p>
                <a:pPr marL="0" indent="0">
                  <a:buNone/>
                </a:pPr>
                <a:r>
                  <a:rPr lang="de-AT" dirty="0" smtClean="0"/>
                  <a:t>				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403869" cy="5040560"/>
              </a:xfrm>
              <a:blipFill rotWithShape="0">
                <a:blip r:embed="rId14"/>
                <a:stretch>
                  <a:fillRect l="-290" t="-242" b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23048" y="1733550"/>
            <a:ext cx="4768685" cy="2559253"/>
          </a:xfrm>
          <a:prstGeom prst="rect">
            <a:avLst/>
          </a:prstGeom>
        </p:spPr>
      </p:pic>
      <p:sp>
        <p:nvSpPr>
          <p:cNvPr id="31" name="Ellipse 30"/>
          <p:cNvSpPr/>
          <p:nvPr/>
        </p:nvSpPr>
        <p:spPr bwMode="auto">
          <a:xfrm>
            <a:off x="5763291" y="2300277"/>
            <a:ext cx="1903061" cy="111089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7595681" y="1961699"/>
                <a:ext cx="4394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de-AT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681" y="1961699"/>
                <a:ext cx="439416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477570" y="2786142"/>
                <a:ext cx="10672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200" dirty="0" smtClean="0"/>
                  <a:t>Background </a:t>
                </a:r>
                <a:br>
                  <a:rPr lang="de-AT" sz="1200" dirty="0" smtClean="0"/>
                </a:br>
                <a:r>
                  <a:rPr lang="de-AT" sz="1200" dirty="0" err="1" smtClean="0"/>
                  <a:t>knowledge</a:t>
                </a:r>
                <a:r>
                  <a:rPr lang="de-AT" sz="1200" dirty="0" smtClean="0"/>
                  <a:t> </a:t>
                </a:r>
                <a14:m>
                  <m:oMath xmlns:m="http://schemas.openxmlformats.org/officeDocument/2006/math">
                    <m:r>
                      <a:rPr lang="de-AT" sz="12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200" dirty="0" smtClean="0"/>
              </a:p>
              <a:p>
                <a:r>
                  <a:rPr lang="de-AT" sz="1200" dirty="0" smtClean="0"/>
                  <a:t>(</a:t>
                </a:r>
                <a:r>
                  <a:rPr lang="de-AT" sz="1200" dirty="0" err="1" smtClean="0"/>
                  <a:t>correct</a:t>
                </a:r>
                <a:r>
                  <a:rPr lang="de-AT" sz="1200" dirty="0" smtClean="0"/>
                  <a:t>)</a:t>
                </a:r>
                <a:endParaRPr lang="en-US" sz="12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570" y="2786142"/>
                <a:ext cx="1067215" cy="646331"/>
              </a:xfrm>
              <a:prstGeom prst="rect">
                <a:avLst/>
              </a:prstGeom>
              <a:blipFill rotWithShape="0"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606538" y="1760507"/>
                <a:ext cx="12859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200" dirty="0" smtClean="0"/>
                  <a:t>Ontology </a:t>
                </a:r>
                <a14:m>
                  <m:oMath xmlns:m="http://schemas.openxmlformats.org/officeDocument/2006/math">
                    <m:r>
                      <a:rPr lang="de-AT" sz="12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sz="1200" dirty="0" smtClean="0"/>
              </a:p>
              <a:p>
                <a:r>
                  <a:rPr lang="de-AT" sz="1200" dirty="0" smtClean="0"/>
                  <a:t>(</a:t>
                </a:r>
                <a:r>
                  <a:rPr lang="de-AT" sz="1200" dirty="0" err="1" smtClean="0"/>
                  <a:t>possibly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faulty</a:t>
                </a:r>
                <a:r>
                  <a:rPr lang="de-AT" sz="1200" dirty="0" smtClean="0"/>
                  <a:t>)</a:t>
                </a:r>
                <a:endParaRPr lang="en-US" sz="12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538" y="1760507"/>
                <a:ext cx="1285929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74"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r Verbinder 6"/>
          <p:cNvCxnSpPr>
            <a:endCxn id="31" idx="7"/>
          </p:cNvCxnSpPr>
          <p:nvPr/>
        </p:nvCxnSpPr>
        <p:spPr bwMode="auto">
          <a:xfrm flipH="1">
            <a:off x="7387655" y="2238674"/>
            <a:ext cx="278697" cy="2242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5709884" y="2655614"/>
                <a:ext cx="5633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884" y="2655614"/>
                <a:ext cx="563359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6577241" y="2947293"/>
                <a:ext cx="5818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241" y="2947293"/>
                <a:ext cx="581891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6780146" y="2483414"/>
                <a:ext cx="5681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de-AT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AT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146" y="2483414"/>
                <a:ext cx="568104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6219835" y="2947293"/>
                <a:ext cx="4010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835" y="2947293"/>
                <a:ext cx="401071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ylinder 22"/>
          <p:cNvSpPr/>
          <p:nvPr/>
        </p:nvSpPr>
        <p:spPr bwMode="auto">
          <a:xfrm>
            <a:off x="772814" y="2782166"/>
            <a:ext cx="596209" cy="647379"/>
          </a:xfrm>
          <a:prstGeom prst="can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Zylinder 24"/>
          <p:cNvSpPr/>
          <p:nvPr/>
        </p:nvSpPr>
        <p:spPr bwMode="auto">
          <a:xfrm>
            <a:off x="772814" y="1819926"/>
            <a:ext cx="596209" cy="647379"/>
          </a:xfrm>
          <a:prstGeom prst="can">
            <a:avLst/>
          </a:prstGeom>
          <a:solidFill>
            <a:srgbClr val="C4D6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Kreuz 26"/>
          <p:cNvSpPr/>
          <p:nvPr/>
        </p:nvSpPr>
        <p:spPr bwMode="auto">
          <a:xfrm>
            <a:off x="946068" y="2091057"/>
            <a:ext cx="225086" cy="215022"/>
          </a:xfrm>
          <a:prstGeom prst="plus">
            <a:avLst>
              <a:gd name="adj" fmla="val 39318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Minus 27"/>
          <p:cNvSpPr/>
          <p:nvPr/>
        </p:nvSpPr>
        <p:spPr bwMode="auto">
          <a:xfrm>
            <a:off x="946068" y="3052033"/>
            <a:ext cx="273934" cy="239770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3" name="Zylinder 32"/>
          <p:cNvSpPr/>
          <p:nvPr/>
        </p:nvSpPr>
        <p:spPr bwMode="auto">
          <a:xfrm>
            <a:off x="767288" y="3744899"/>
            <a:ext cx="596209" cy="647379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2" name="Minus 41"/>
          <p:cNvSpPr/>
          <p:nvPr/>
        </p:nvSpPr>
        <p:spPr bwMode="auto">
          <a:xfrm>
            <a:off x="1028078" y="3660897"/>
            <a:ext cx="90781" cy="848397"/>
          </a:xfrm>
          <a:prstGeom prst="mathMinus">
            <a:avLst>
              <a:gd name="adj1" fmla="val 28093"/>
            </a:avLst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3" name="Minus 42"/>
          <p:cNvSpPr/>
          <p:nvPr/>
        </p:nvSpPr>
        <p:spPr bwMode="auto">
          <a:xfrm>
            <a:off x="1027755" y="4159191"/>
            <a:ext cx="87478" cy="278133"/>
          </a:xfrm>
          <a:prstGeom prst="mathMinus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" name="Ellipse 5"/>
          <p:cNvSpPr/>
          <p:nvPr/>
        </p:nvSpPr>
        <p:spPr bwMode="auto">
          <a:xfrm rot="18952407">
            <a:off x="5443520" y="2216847"/>
            <a:ext cx="615169" cy="968027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1220002" y="2976316"/>
            <a:ext cx="121690" cy="129786"/>
          </a:xfrm>
          <a:prstGeom prst="ellipse">
            <a:avLst/>
          </a:prstGeom>
          <a:solidFill>
            <a:schemeClr val="tx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2" name="Gerade Verbindung mit Pfeil 11"/>
          <p:cNvCxnSpPr>
            <a:stCxn id="6" idx="1"/>
            <a:endCxn id="8" idx="6"/>
          </p:cNvCxnSpPr>
          <p:nvPr/>
        </p:nvCxnSpPr>
        <p:spPr bwMode="auto">
          <a:xfrm flipH="1">
            <a:off x="1341692" y="2606623"/>
            <a:ext cx="4015004" cy="4345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Ellipse 43"/>
          <p:cNvSpPr/>
          <p:nvPr/>
        </p:nvSpPr>
        <p:spPr bwMode="auto">
          <a:xfrm>
            <a:off x="1210086" y="4040596"/>
            <a:ext cx="121690" cy="129786"/>
          </a:xfrm>
          <a:prstGeom prst="ellipse">
            <a:avLst/>
          </a:prstGeom>
          <a:solidFill>
            <a:schemeClr val="tx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5" name="Ellipse 44"/>
          <p:cNvSpPr/>
          <p:nvPr/>
        </p:nvSpPr>
        <p:spPr bwMode="auto">
          <a:xfrm rot="14153575">
            <a:off x="5297772" y="2579594"/>
            <a:ext cx="761868" cy="1164766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5" name="Gerade Verbindung mit Pfeil 14"/>
          <p:cNvCxnSpPr>
            <a:stCxn id="45" idx="0"/>
            <a:endCxn id="44" idx="6"/>
          </p:cNvCxnSpPr>
          <p:nvPr/>
        </p:nvCxnSpPr>
        <p:spPr bwMode="auto">
          <a:xfrm flipH="1">
            <a:off x="1331776" y="3488543"/>
            <a:ext cx="3864722" cy="6169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feld 16"/>
          <p:cNvSpPr txBox="1"/>
          <p:nvPr/>
        </p:nvSpPr>
        <p:spPr>
          <a:xfrm rot="21191260">
            <a:off x="1925031" y="2694325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/>
              <a:t>violates</a:t>
            </a:r>
            <a:endParaRPr lang="en-US" sz="1200" dirty="0"/>
          </a:p>
        </p:txBody>
      </p:sp>
      <p:sp>
        <p:nvSpPr>
          <p:cNvPr id="46" name="Textfeld 45"/>
          <p:cNvSpPr txBox="1"/>
          <p:nvPr/>
        </p:nvSpPr>
        <p:spPr>
          <a:xfrm rot="21009268">
            <a:off x="1911719" y="3713312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/>
              <a:t>violates</a:t>
            </a:r>
            <a:endParaRPr lang="en-US" sz="1200" dirty="0"/>
          </a:p>
        </p:txBody>
      </p:sp>
      <p:sp>
        <p:nvSpPr>
          <p:cNvPr id="49" name="Ellipse 48"/>
          <p:cNvSpPr/>
          <p:nvPr/>
        </p:nvSpPr>
        <p:spPr bwMode="auto">
          <a:xfrm rot="10022695">
            <a:off x="5714735" y="2673324"/>
            <a:ext cx="703699" cy="1107067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50" name="Gerade Verbindung mit Pfeil 49"/>
          <p:cNvCxnSpPr>
            <a:endCxn id="51" idx="6"/>
          </p:cNvCxnSpPr>
          <p:nvPr/>
        </p:nvCxnSpPr>
        <p:spPr bwMode="auto">
          <a:xfrm flipH="1" flipV="1">
            <a:off x="1334365" y="3291803"/>
            <a:ext cx="4699530" cy="452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Ellipse 50"/>
          <p:cNvSpPr/>
          <p:nvPr/>
        </p:nvSpPr>
        <p:spPr bwMode="auto">
          <a:xfrm>
            <a:off x="1212675" y="3226910"/>
            <a:ext cx="121690" cy="129786"/>
          </a:xfrm>
          <a:prstGeom prst="ellipse">
            <a:avLst/>
          </a:prstGeom>
          <a:solidFill>
            <a:schemeClr val="tx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6358300" y="1053154"/>
                <a:ext cx="26808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200" dirty="0" smtClean="0"/>
                  <a:t>Explanations </a:t>
                </a:r>
                <a:r>
                  <a:rPr lang="de-AT" sz="1200" dirty="0" err="1" smtClean="0"/>
                  <a:t>how</a:t>
                </a:r>
                <a:r>
                  <a:rPr lang="de-AT" sz="1200" dirty="0" smtClean="0"/>
                  <a:t> </a:t>
                </a:r>
                <a14:m>
                  <m:oMath xmlns:m="http://schemas.openxmlformats.org/officeDocument/2006/math">
                    <m:r>
                      <a:rPr lang="de-AT" sz="12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de-AT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AT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 smtClean="0"/>
                  <a:t> contributes to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AT" sz="1200" dirty="0" err="1" smtClean="0"/>
                  <a:t>wrong</a:t>
                </a:r>
                <a:r>
                  <a:rPr lang="de-AT" sz="1200" dirty="0" smtClean="0"/>
                  <a:t> </a:t>
                </a:r>
                <a:r>
                  <a:rPr lang="de-AT" sz="1200" dirty="0" err="1" smtClean="0"/>
                  <a:t>entailments</a:t>
                </a:r>
                <a:endParaRPr lang="de-AT" sz="1200" dirty="0" smtClean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de-AT" sz="1200" dirty="0" err="1" smtClean="0"/>
                  <a:t>inconsistency</a:t>
                </a:r>
                <a:r>
                  <a:rPr lang="de-AT" sz="1200" dirty="0" smtClean="0"/>
                  <a:t> / </a:t>
                </a:r>
                <a:r>
                  <a:rPr lang="de-AT" sz="1200" dirty="0" err="1" smtClean="0"/>
                  <a:t>incoherency</a:t>
                </a:r>
                <a:endParaRPr lang="en-US" sz="12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300" y="1053154"/>
                <a:ext cx="2680862" cy="646331"/>
              </a:xfrm>
              <a:prstGeom prst="rect">
                <a:avLst/>
              </a:prstGeom>
              <a:blipFill rotWithShape="0">
                <a:blip r:embed="rId12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erader Verbinder 21"/>
          <p:cNvCxnSpPr/>
          <p:nvPr/>
        </p:nvCxnSpPr>
        <p:spPr bwMode="auto">
          <a:xfrm flipH="1">
            <a:off x="5763292" y="1622277"/>
            <a:ext cx="792163" cy="8303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Gerader Verbinder 52"/>
          <p:cNvCxnSpPr/>
          <p:nvPr/>
        </p:nvCxnSpPr>
        <p:spPr bwMode="auto">
          <a:xfrm flipH="1">
            <a:off x="5500651" y="1623988"/>
            <a:ext cx="1066489" cy="15566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Gerader Verbinder 54"/>
          <p:cNvCxnSpPr/>
          <p:nvPr/>
        </p:nvCxnSpPr>
        <p:spPr bwMode="auto">
          <a:xfrm flipH="1">
            <a:off x="6139039" y="1638533"/>
            <a:ext cx="430134" cy="18979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feld 59"/>
          <p:cNvSpPr txBox="1"/>
          <p:nvPr/>
        </p:nvSpPr>
        <p:spPr>
          <a:xfrm rot="287821">
            <a:off x="1921462" y="3126835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 err="1" smtClean="0"/>
              <a:t>violates</a:t>
            </a:r>
            <a:endParaRPr lang="en-US" sz="1200" dirty="0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42101" y="135384"/>
            <a:ext cx="2294396" cy="938869"/>
          </a:xfrm>
          <a:prstGeom prst="rect">
            <a:avLst/>
          </a:prstGeom>
        </p:spPr>
      </p:pic>
      <p:sp>
        <p:nvSpPr>
          <p:cNvPr id="40" name="Abgerundetes Rechteck 39"/>
          <p:cNvSpPr/>
          <p:nvPr/>
        </p:nvSpPr>
        <p:spPr bwMode="auto">
          <a:xfrm>
            <a:off x="6789594" y="156563"/>
            <a:ext cx="2227386" cy="879231"/>
          </a:xfrm>
          <a:prstGeom prst="roundRect">
            <a:avLst>
              <a:gd name="adj" fmla="val 226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99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11" grpId="0"/>
      <p:bldP spid="10" grpId="0"/>
      <p:bldP spid="24" grpId="0"/>
      <p:bldP spid="24" grpId="1"/>
      <p:bldP spid="34" grpId="0"/>
      <p:bldP spid="35" grpId="0"/>
      <p:bldP spid="36" grpId="0"/>
      <p:bldP spid="23" grpId="0" animBg="1"/>
      <p:bldP spid="25" grpId="0" animBg="1"/>
      <p:bldP spid="27" grpId="0" animBg="1"/>
      <p:bldP spid="28" grpId="0" animBg="1"/>
      <p:bldP spid="33" grpId="0" animBg="1"/>
      <p:bldP spid="42" grpId="0" animBg="1"/>
      <p:bldP spid="43" grpId="0" animBg="1"/>
      <p:bldP spid="6" grpId="0" animBg="1"/>
      <p:bldP spid="8" grpId="0" animBg="1"/>
      <p:bldP spid="44" grpId="0" animBg="1"/>
      <p:bldP spid="45" grpId="0" animBg="1"/>
      <p:bldP spid="17" grpId="0"/>
      <p:bldP spid="46" grpId="0"/>
      <p:bldP spid="49" grpId="0" animBg="1"/>
      <p:bldP spid="51" grpId="0" animBg="1"/>
      <p:bldP spid="20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456" y="1141951"/>
            <a:ext cx="4768685" cy="2559253"/>
          </a:xfrm>
          <a:prstGeom prst="rect">
            <a:avLst/>
          </a:prstGeom>
        </p:spPr>
      </p:pic>
      <p:sp>
        <p:nvSpPr>
          <p:cNvPr id="13" name="Zylinder 12"/>
          <p:cNvSpPr/>
          <p:nvPr/>
        </p:nvSpPr>
        <p:spPr bwMode="auto">
          <a:xfrm>
            <a:off x="652871" y="1665912"/>
            <a:ext cx="1947907" cy="796413"/>
          </a:xfrm>
          <a:prstGeom prst="can">
            <a:avLst/>
          </a:prstGeom>
          <a:solidFill>
            <a:srgbClr val="C4D6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Zylinder 11"/>
          <p:cNvSpPr/>
          <p:nvPr/>
        </p:nvSpPr>
        <p:spPr bwMode="auto">
          <a:xfrm>
            <a:off x="654975" y="2584350"/>
            <a:ext cx="1947907" cy="796413"/>
          </a:xfrm>
          <a:prstGeom prst="can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687214" y="1247955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sp>
        <p:nvSpPr>
          <p:cNvPr id="19" name="Zylinder 18"/>
          <p:cNvSpPr/>
          <p:nvPr/>
        </p:nvSpPr>
        <p:spPr bwMode="auto">
          <a:xfrm>
            <a:off x="652871" y="3502788"/>
            <a:ext cx="1947907" cy="796413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800" dirty="0" smtClean="0">
                <a:solidFill>
                  <a:srgbClr val="7030A0"/>
                </a:solidFill>
              </a:rPr>
              <a:t>Fault </a:t>
            </a:r>
            <a:r>
              <a:rPr lang="de-AT" sz="1800" dirty="0" err="1" smtClean="0">
                <a:solidFill>
                  <a:srgbClr val="7030A0"/>
                </a:solidFill>
              </a:rPr>
              <a:t>Identification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and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Repair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498080" y="1557430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feld 1"/>
          <p:cNvSpPr txBox="1"/>
          <p:nvPr/>
        </p:nvSpPr>
        <p:spPr>
          <a:xfrm>
            <a:off x="4823490" y="1727016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024247" y="2584350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213027" y="228553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13481" y="180224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not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36138" y="3768516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consistency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577728" y="2843531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4975133" y="2514651"/>
            <a:ext cx="2238039" cy="484475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713481" y="206797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 rot="16200000">
            <a:off x="5047107" y="929791"/>
            <a:ext cx="2039995" cy="2861950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594353" y="3917281"/>
            <a:ext cx="158729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Explanation 1</a:t>
            </a:r>
            <a:endParaRPr lang="en-US" dirty="0"/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>
            <a:off x="2383339" y="2514651"/>
            <a:ext cx="2524924" cy="3819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feld 38"/>
          <p:cNvSpPr txBox="1"/>
          <p:nvPr/>
        </p:nvSpPr>
        <p:spPr>
          <a:xfrm>
            <a:off x="3594353" y="3917281"/>
            <a:ext cx="158729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Explanation 2</a:t>
            </a:r>
            <a:endParaRPr lang="en-US" dirty="0"/>
          </a:p>
        </p:txBody>
      </p:sp>
      <p:sp>
        <p:nvSpPr>
          <p:cNvPr id="40" name="Ellipse 39"/>
          <p:cNvSpPr/>
          <p:nvPr/>
        </p:nvSpPr>
        <p:spPr bwMode="auto">
          <a:xfrm rot="16200000">
            <a:off x="4287899" y="197941"/>
            <a:ext cx="2039995" cy="4380369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6" name="Ellipse 45"/>
          <p:cNvSpPr/>
          <p:nvPr/>
        </p:nvSpPr>
        <p:spPr bwMode="auto">
          <a:xfrm rot="16200000">
            <a:off x="1427785" y="1070901"/>
            <a:ext cx="389198" cy="1832028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4" name="Gerade Verbindung mit Pfeil 23"/>
          <p:cNvCxnSpPr/>
          <p:nvPr/>
        </p:nvCxnSpPr>
        <p:spPr bwMode="auto">
          <a:xfrm flipH="1">
            <a:off x="2241755" y="2953682"/>
            <a:ext cx="1899592" cy="907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Textfeld 54"/>
          <p:cNvSpPr txBox="1"/>
          <p:nvPr/>
        </p:nvSpPr>
        <p:spPr>
          <a:xfrm>
            <a:off x="3594353" y="3917281"/>
            <a:ext cx="158729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AT" dirty="0" smtClean="0"/>
              <a:t>Explanation 3</a:t>
            </a:r>
            <a:endParaRPr lang="en-US" dirty="0"/>
          </a:p>
        </p:txBody>
      </p:sp>
      <p:sp>
        <p:nvSpPr>
          <p:cNvPr id="56" name="Ellipse 55"/>
          <p:cNvSpPr/>
          <p:nvPr/>
        </p:nvSpPr>
        <p:spPr bwMode="auto">
          <a:xfrm rot="16200000">
            <a:off x="5783826" y="1562986"/>
            <a:ext cx="620652" cy="2369298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Ellipse 56"/>
          <p:cNvSpPr/>
          <p:nvPr/>
        </p:nvSpPr>
        <p:spPr bwMode="auto">
          <a:xfrm rot="16200000">
            <a:off x="1189506" y="981181"/>
            <a:ext cx="712372" cy="2239438"/>
          </a:xfrm>
          <a:prstGeom prst="ellipse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26" name="Gerade Verbindung mit Pfeil 25"/>
          <p:cNvCxnSpPr>
            <a:endCxn id="6" idx="3"/>
          </p:cNvCxnSpPr>
          <p:nvPr/>
        </p:nvCxnSpPr>
        <p:spPr bwMode="auto">
          <a:xfrm flipH="1">
            <a:off x="2308630" y="2896583"/>
            <a:ext cx="3419644" cy="10565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Gerade Verbindung mit Pfeil 33"/>
          <p:cNvCxnSpPr/>
          <p:nvPr/>
        </p:nvCxnSpPr>
        <p:spPr bwMode="auto">
          <a:xfrm>
            <a:off x="2001013" y="2096348"/>
            <a:ext cx="87359" cy="1764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Gerade Verbindung mit Pfeil 44"/>
          <p:cNvCxnSpPr/>
          <p:nvPr/>
        </p:nvCxnSpPr>
        <p:spPr bwMode="auto">
          <a:xfrm flipH="1">
            <a:off x="2141466" y="2285530"/>
            <a:ext cx="11799" cy="15755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8" name="Grafik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922" y="3917281"/>
            <a:ext cx="598316" cy="1040355"/>
          </a:xfrm>
          <a:prstGeom prst="rect">
            <a:avLst/>
          </a:prstGeom>
        </p:spPr>
      </p:pic>
      <p:sp>
        <p:nvSpPr>
          <p:cNvPr id="59" name="Textfeld 58"/>
          <p:cNvSpPr txBox="1"/>
          <p:nvPr/>
        </p:nvSpPr>
        <p:spPr>
          <a:xfrm>
            <a:off x="5021561" y="4287599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" name="Ovale Legende 59"/>
          <p:cNvSpPr/>
          <p:nvPr/>
        </p:nvSpPr>
        <p:spPr bwMode="auto">
          <a:xfrm>
            <a:off x="7701530" y="3657600"/>
            <a:ext cx="879219" cy="444347"/>
          </a:xfrm>
          <a:prstGeom prst="wedgeEllipseCallout">
            <a:avLst>
              <a:gd name="adj1" fmla="val -46330"/>
              <a:gd name="adj2" fmla="val 5984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Typo</a:t>
            </a:r>
            <a:r>
              <a:rPr kumimoji="0" lang="de-A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rPr>
              <a:t>!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4973893" y="2514651"/>
            <a:ext cx="2238039" cy="484475"/>
          </a:xfrm>
          <a:prstGeom prst="ellipse">
            <a:avLst/>
          </a:prstGeom>
          <a:solidFill>
            <a:srgbClr val="269926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101" y="135384"/>
            <a:ext cx="2294396" cy="938869"/>
          </a:xfrm>
          <a:prstGeom prst="rect">
            <a:avLst/>
          </a:prstGeom>
        </p:spPr>
      </p:pic>
      <p:sp>
        <p:nvSpPr>
          <p:cNvPr id="41" name="Abgerundetes Rechteck 40"/>
          <p:cNvSpPr/>
          <p:nvPr/>
        </p:nvSpPr>
        <p:spPr bwMode="auto">
          <a:xfrm>
            <a:off x="6789594" y="156563"/>
            <a:ext cx="2227386" cy="879231"/>
          </a:xfrm>
          <a:prstGeom prst="roundRect">
            <a:avLst>
              <a:gd name="adj" fmla="val 226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6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3.05556E-6 -0.2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29" grpId="0" animBg="1"/>
      <p:bldP spid="35" grpId="0" animBg="1"/>
      <p:bldP spid="35" grpId="1" animBg="1"/>
      <p:bldP spid="8" grpId="0" animBg="1"/>
      <p:bldP spid="8" grpId="1" animBg="1"/>
      <p:bldP spid="39" grpId="0" animBg="1"/>
      <p:bldP spid="39" grpId="1" animBg="1"/>
      <p:bldP spid="40" grpId="0" animBg="1"/>
      <p:bldP spid="40" grpId="1" animBg="1"/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9" grpId="0"/>
      <p:bldP spid="59" grpId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Test-</a:t>
            </a:r>
            <a:r>
              <a:rPr lang="de-AT" dirty="0" err="1" smtClean="0"/>
              <a:t>Driven</a:t>
            </a:r>
            <a:r>
              <a:rPr lang="de-AT" dirty="0" smtClean="0"/>
              <a:t> Development + Debugging</a:t>
            </a:r>
            <a:br>
              <a:rPr lang="de-AT" dirty="0" smtClean="0"/>
            </a:b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>
                <a:solidFill>
                  <a:srgbClr val="C00000"/>
                </a:solidFill>
              </a:rPr>
              <a:t>OntoDebug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73" y="1641874"/>
            <a:ext cx="8604447" cy="42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5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Test-</a:t>
            </a:r>
            <a:r>
              <a:rPr lang="de-AT" dirty="0" err="1" smtClean="0"/>
              <a:t>Driven</a:t>
            </a:r>
            <a:r>
              <a:rPr lang="de-AT" dirty="0" smtClean="0"/>
              <a:t> Development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1600" dirty="0" smtClean="0">
                <a:solidFill>
                  <a:srgbClr val="4699C2"/>
                </a:solidFill>
              </a:rPr>
              <a:t>Test-</a:t>
            </a:r>
            <a:r>
              <a:rPr lang="de-AT" sz="1600" dirty="0" err="1" smtClean="0">
                <a:solidFill>
                  <a:srgbClr val="4699C2"/>
                </a:solidFill>
              </a:rPr>
              <a:t>driven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development</a:t>
            </a:r>
            <a:r>
              <a:rPr lang="de-AT" sz="1600" dirty="0" smtClean="0">
                <a:solidFill>
                  <a:srgbClr val="4699C2"/>
                </a:solidFill>
              </a:rPr>
              <a:t> (TDD)</a:t>
            </a:r>
            <a:r>
              <a:rPr lang="de-AT" sz="1600" dirty="0" smtClean="0"/>
              <a:t> </a:t>
            </a:r>
            <a:r>
              <a:rPr lang="de-AT" sz="1600" dirty="0" err="1" smtClean="0"/>
              <a:t>is</a:t>
            </a:r>
            <a:r>
              <a:rPr lang="de-AT" sz="1600" dirty="0" smtClean="0"/>
              <a:t> </a:t>
            </a:r>
            <a:r>
              <a:rPr lang="de-AT" sz="1600" dirty="0" err="1" smtClean="0"/>
              <a:t>popular</a:t>
            </a:r>
            <a:r>
              <a:rPr lang="de-AT" sz="1600" dirty="0" smtClean="0"/>
              <a:t> in </a:t>
            </a:r>
            <a:r>
              <a:rPr lang="de-AT" sz="1600" dirty="0" err="1" smtClean="0"/>
              <a:t>software</a:t>
            </a:r>
            <a:r>
              <a:rPr lang="de-AT" sz="1600" dirty="0" smtClean="0"/>
              <a:t> </a:t>
            </a:r>
            <a:r>
              <a:rPr lang="de-AT" sz="1600" dirty="0" err="1" smtClean="0"/>
              <a:t>engineering</a:t>
            </a:r>
            <a:endParaRPr lang="de-AT" sz="1600" dirty="0" smtClean="0"/>
          </a:p>
          <a:p>
            <a:pPr lvl="1"/>
            <a:endParaRPr lang="de-AT" sz="1600" dirty="0" smtClean="0"/>
          </a:p>
          <a:p>
            <a:pPr lvl="1"/>
            <a:endParaRPr lang="de-AT" sz="1600" dirty="0"/>
          </a:p>
          <a:p>
            <a:pPr lvl="1"/>
            <a:endParaRPr lang="de-AT" sz="1600" dirty="0" smtClean="0"/>
          </a:p>
          <a:p>
            <a:pPr lvl="1"/>
            <a:endParaRPr lang="de-AT" sz="1600" dirty="0"/>
          </a:p>
          <a:p>
            <a:pPr lvl="1"/>
            <a:endParaRPr lang="de-AT" sz="1600" dirty="0" smtClean="0"/>
          </a:p>
          <a:p>
            <a:pPr lvl="1"/>
            <a:endParaRPr lang="de-AT" sz="1600" dirty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r>
              <a:rPr lang="de-AT" sz="1600" dirty="0" err="1" smtClean="0"/>
              <a:t>We</a:t>
            </a:r>
            <a:r>
              <a:rPr lang="de-AT" sz="1600" dirty="0" smtClean="0"/>
              <a:t> </a:t>
            </a:r>
            <a:r>
              <a:rPr lang="de-AT" sz="1600" dirty="0" err="1" smtClean="0"/>
              <a:t>propose</a:t>
            </a:r>
            <a:r>
              <a:rPr lang="de-AT" sz="1600" dirty="0" smtClean="0"/>
              <a:t> </a:t>
            </a:r>
          </a:p>
          <a:p>
            <a:pPr lvl="1"/>
            <a:r>
              <a:rPr lang="de-AT" sz="1600" dirty="0" smtClean="0"/>
              <a:t>a (</a:t>
            </a:r>
            <a:r>
              <a:rPr lang="de-AT" sz="1600" dirty="0" err="1" smtClean="0"/>
              <a:t>logic-based</a:t>
            </a:r>
            <a:r>
              <a:rPr lang="de-AT" sz="1600" dirty="0" smtClean="0"/>
              <a:t>) </a:t>
            </a:r>
            <a:r>
              <a:rPr lang="de-AT" sz="1600" dirty="0" smtClean="0">
                <a:solidFill>
                  <a:srgbClr val="4699C2"/>
                </a:solidFill>
              </a:rPr>
              <a:t>TDD </a:t>
            </a:r>
            <a:r>
              <a:rPr lang="de-AT" sz="1600" dirty="0" err="1" smtClean="0">
                <a:solidFill>
                  <a:srgbClr val="4699C2"/>
                </a:solidFill>
              </a:rPr>
              <a:t>methodology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for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ontology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engineering</a:t>
            </a:r>
            <a:endParaRPr lang="de-AT" sz="1600" dirty="0" smtClean="0">
              <a:solidFill>
                <a:srgbClr val="4699C2"/>
              </a:solidFill>
            </a:endParaRPr>
          </a:p>
          <a:p>
            <a:pPr lvl="1"/>
            <a:r>
              <a:rPr lang="de-AT" sz="1600" dirty="0" smtClean="0"/>
              <a:t>a </a:t>
            </a:r>
            <a:r>
              <a:rPr lang="de-AT" sz="1600" dirty="0" err="1" smtClean="0">
                <a:solidFill>
                  <a:srgbClr val="4699C2"/>
                </a:solidFill>
              </a:rPr>
              <a:t>plug-in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for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Protégé</a:t>
            </a:r>
            <a:r>
              <a:rPr lang="de-AT" sz="1600" dirty="0" smtClean="0"/>
              <a:t> (</a:t>
            </a:r>
            <a:r>
              <a:rPr lang="de-AT" sz="1600" dirty="0" err="1" smtClean="0"/>
              <a:t>called</a:t>
            </a:r>
            <a:r>
              <a:rPr lang="de-AT" sz="1600" dirty="0" smtClean="0"/>
              <a:t> </a:t>
            </a:r>
            <a:r>
              <a:rPr lang="de-AT" sz="1600" dirty="0" err="1" smtClean="0">
                <a:solidFill>
                  <a:srgbClr val="C00000"/>
                </a:solidFill>
              </a:rPr>
              <a:t>OntoDebug</a:t>
            </a:r>
            <a:r>
              <a:rPr lang="de-AT" sz="1600" dirty="0" smtClean="0"/>
              <a:t>) </a:t>
            </a:r>
            <a:r>
              <a:rPr lang="de-AT" sz="1600" dirty="0" err="1" smtClean="0"/>
              <a:t>to</a:t>
            </a:r>
            <a:r>
              <a:rPr lang="de-AT" sz="1600" dirty="0" smtClean="0"/>
              <a:t> </a:t>
            </a:r>
            <a:r>
              <a:rPr lang="de-AT" sz="1600" dirty="0" err="1" smtClean="0"/>
              <a:t>put</a:t>
            </a:r>
            <a:r>
              <a:rPr lang="de-AT" sz="1600" dirty="0" smtClean="0"/>
              <a:t> </a:t>
            </a:r>
            <a:r>
              <a:rPr lang="de-AT" sz="1600" dirty="0" err="1" smtClean="0"/>
              <a:t>this</a:t>
            </a:r>
            <a:r>
              <a:rPr lang="de-AT" sz="1600" dirty="0" smtClean="0"/>
              <a:t> </a:t>
            </a:r>
            <a:r>
              <a:rPr lang="de-AT" sz="1600" dirty="0" err="1" smtClean="0"/>
              <a:t>methodology</a:t>
            </a:r>
            <a:r>
              <a:rPr lang="de-AT" sz="1600" dirty="0" smtClean="0"/>
              <a:t> </a:t>
            </a:r>
            <a:r>
              <a:rPr lang="de-AT" sz="1600" dirty="0" err="1" smtClean="0"/>
              <a:t>into</a:t>
            </a:r>
            <a:r>
              <a:rPr lang="de-AT" sz="1600" dirty="0" smtClean="0"/>
              <a:t> </a:t>
            </a:r>
            <a:r>
              <a:rPr lang="de-AT" sz="1600" dirty="0" err="1" smtClean="0"/>
              <a:t>practice</a:t>
            </a:r>
            <a:endParaRPr lang="de-AT" sz="1600" dirty="0" smtClean="0"/>
          </a:p>
          <a:p>
            <a:pPr lvl="1"/>
            <a:endParaRPr lang="de-AT" sz="1600" dirty="0"/>
          </a:p>
          <a:p>
            <a:pPr marL="0" indent="0">
              <a:buNone/>
            </a:pPr>
            <a:r>
              <a:rPr lang="de-AT" sz="1600" dirty="0" err="1" smtClean="0"/>
              <a:t>Our</a:t>
            </a:r>
            <a:r>
              <a:rPr lang="de-AT" sz="1600" dirty="0" smtClean="0"/>
              <a:t> </a:t>
            </a:r>
            <a:r>
              <a:rPr lang="de-AT" sz="1600" dirty="0" err="1" smtClean="0"/>
              <a:t>vision</a:t>
            </a:r>
            <a:r>
              <a:rPr lang="de-AT" sz="1600" dirty="0" smtClean="0"/>
              <a:t>/</a:t>
            </a:r>
            <a:r>
              <a:rPr lang="de-AT" sz="1600" dirty="0" err="1" smtClean="0"/>
              <a:t>hope</a:t>
            </a:r>
            <a:r>
              <a:rPr lang="de-AT" sz="1600" dirty="0" smtClean="0"/>
              <a:t>:</a:t>
            </a:r>
          </a:p>
          <a:p>
            <a:pPr lvl="1"/>
            <a:r>
              <a:rPr lang="de-AT" sz="1600" dirty="0" err="1" smtClean="0"/>
              <a:t>to</a:t>
            </a:r>
            <a:r>
              <a:rPr lang="de-AT" sz="1600" dirty="0" smtClean="0"/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assist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knowledge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engineers</a:t>
            </a:r>
            <a:r>
              <a:rPr lang="de-AT" sz="1600" dirty="0" smtClean="0">
                <a:solidFill>
                  <a:srgbClr val="4699C2"/>
                </a:solidFill>
              </a:rPr>
              <a:t> / </a:t>
            </a:r>
            <a:r>
              <a:rPr lang="de-AT" sz="1600" dirty="0" err="1" smtClean="0">
                <a:solidFill>
                  <a:srgbClr val="4699C2"/>
                </a:solidFill>
              </a:rPr>
              <a:t>domain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experts</a:t>
            </a:r>
            <a:r>
              <a:rPr lang="de-AT" sz="1600" dirty="0" smtClean="0"/>
              <a:t> in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/>
              <a:t>creation</a:t>
            </a:r>
            <a:r>
              <a:rPr lang="de-AT" sz="1600" dirty="0" smtClean="0"/>
              <a:t> </a:t>
            </a:r>
            <a:r>
              <a:rPr lang="de-AT" sz="1600" dirty="0" err="1" smtClean="0"/>
              <a:t>and</a:t>
            </a:r>
            <a:r>
              <a:rPr lang="de-AT" sz="1600" dirty="0" smtClean="0"/>
              <a:t> </a:t>
            </a:r>
            <a:br>
              <a:rPr lang="de-AT" sz="1600" dirty="0" smtClean="0"/>
            </a:br>
            <a:r>
              <a:rPr lang="de-AT" sz="1600" dirty="0" err="1" smtClean="0"/>
              <a:t>maintenance</a:t>
            </a:r>
            <a:r>
              <a:rPr lang="de-AT" sz="1600" dirty="0" smtClean="0"/>
              <a:t> of </a:t>
            </a:r>
            <a:r>
              <a:rPr lang="de-AT" sz="1600" dirty="0" err="1" smtClean="0"/>
              <a:t>ontologies</a:t>
            </a:r>
            <a:endParaRPr lang="de-AT" sz="1600" dirty="0" smtClean="0"/>
          </a:p>
          <a:p>
            <a:pPr lvl="1"/>
            <a:r>
              <a:rPr lang="de-AT" sz="1600" dirty="0" err="1" smtClean="0"/>
              <a:t>to</a:t>
            </a:r>
            <a:r>
              <a:rPr lang="de-AT" sz="1600" dirty="0" smtClean="0"/>
              <a:t> </a:t>
            </a:r>
            <a:r>
              <a:rPr lang="de-AT" sz="1600" dirty="0" err="1" smtClean="0"/>
              <a:t>help</a:t>
            </a:r>
            <a:r>
              <a:rPr lang="de-AT" sz="1600" dirty="0" smtClean="0"/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improve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the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quality</a:t>
            </a:r>
            <a:r>
              <a:rPr lang="de-AT" sz="1600" dirty="0" smtClean="0"/>
              <a:t> of </a:t>
            </a:r>
            <a:r>
              <a:rPr lang="de-AT" sz="1600" dirty="0" err="1" smtClean="0"/>
              <a:t>ontologies</a:t>
            </a:r>
            <a:endParaRPr lang="de-AT" sz="1600" dirty="0" smtClean="0"/>
          </a:p>
          <a:p>
            <a:pPr marL="0" indent="0">
              <a:buNone/>
            </a:pPr>
            <a:endParaRPr lang="de-AT" sz="1600" dirty="0"/>
          </a:p>
          <a:p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8984" y="6547155"/>
            <a:ext cx="9106318" cy="365125"/>
          </a:xfrm>
        </p:spPr>
        <p:txBody>
          <a:bodyPr/>
          <a:lstStyle/>
          <a:p>
            <a:r>
              <a:rPr lang="de-AT" dirty="0" smtClean="0"/>
              <a:t>ICBO‘18                                                                                    Test-</a:t>
            </a:r>
            <a:r>
              <a:rPr lang="de-AT" dirty="0" err="1" smtClean="0"/>
              <a:t>Driven</a:t>
            </a:r>
            <a:r>
              <a:rPr lang="de-AT" dirty="0" smtClean="0"/>
              <a:t> </a:t>
            </a:r>
            <a:r>
              <a:rPr lang="de-AT" dirty="0" err="1" smtClean="0"/>
              <a:t>Ontology</a:t>
            </a:r>
            <a:r>
              <a:rPr lang="de-AT" dirty="0" smtClean="0"/>
              <a:t> Development in </a:t>
            </a:r>
            <a:r>
              <a:rPr lang="de-AT" dirty="0" err="1" smtClean="0"/>
              <a:t>Protégé</a:t>
            </a:r>
            <a:endParaRPr lang="de-AT" dirty="0"/>
          </a:p>
        </p:txBody>
      </p:sp>
      <p:sp>
        <p:nvSpPr>
          <p:cNvPr id="6" name="Ellipse 5"/>
          <p:cNvSpPr/>
          <p:nvPr/>
        </p:nvSpPr>
        <p:spPr bwMode="auto">
          <a:xfrm>
            <a:off x="835678" y="1768239"/>
            <a:ext cx="1471518" cy="6661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err="1" smtClean="0">
                <a:latin typeface="Arial" charset="0"/>
                <a:ea typeface="ＭＳ Ｐゴシック" pitchFamily="-112" charset="-128"/>
              </a:rPr>
              <a:t>define</a:t>
            </a:r>
            <a:r>
              <a:rPr lang="de-AT" sz="1400" dirty="0" smtClean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 smtClean="0">
                <a:latin typeface="Arial" charset="0"/>
                <a:ea typeface="ＭＳ Ｐゴシック" pitchFamily="-112" charset="-128"/>
              </a:rPr>
              <a:t>test</a:t>
            </a:r>
            <a:r>
              <a:rPr lang="de-AT" sz="1400" dirty="0" smtClean="0">
                <a:latin typeface="Arial" charset="0"/>
                <a:ea typeface="ＭＳ Ｐゴシック" pitchFamily="-112" charset="-128"/>
              </a:rPr>
              <a:t> </a:t>
            </a:r>
            <a:r>
              <a:rPr lang="de-AT" sz="1400" dirty="0" err="1" smtClean="0">
                <a:latin typeface="Arial" charset="0"/>
                <a:ea typeface="ＭＳ Ｐゴシック" pitchFamily="-112" charset="-128"/>
              </a:rPr>
              <a:t>case</a:t>
            </a:r>
            <a:r>
              <a:rPr lang="de-AT" sz="1400" dirty="0" smtClean="0">
                <a:latin typeface="Arial" charset="0"/>
                <a:ea typeface="ＭＳ Ｐゴシック" pitchFamily="-112" charset="-128"/>
              </a:rPr>
              <a:t>(s)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2972146" y="1768239"/>
            <a:ext cx="1471518" cy="6661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>
                <a:latin typeface="Arial" charset="0"/>
                <a:ea typeface="ＭＳ Ｐゴシック" pitchFamily="-112" charset="-128"/>
              </a:rPr>
              <a:t>check </a:t>
            </a:r>
            <a:r>
              <a:rPr lang="de-AT" sz="1400" dirty="0" err="1" smtClean="0">
                <a:latin typeface="Arial" charset="0"/>
                <a:ea typeface="ＭＳ Ｐゴシック" pitchFamily="-112" charset="-128"/>
              </a:rPr>
              <a:t>if</a:t>
            </a:r>
            <a:r>
              <a:rPr lang="de-AT" sz="1400" dirty="0" smtClean="0">
                <a:latin typeface="Arial" charset="0"/>
                <a:ea typeface="ＭＳ Ｐゴシック" pitchFamily="-112" charset="-128"/>
              </a:rPr>
              <a:t> all </a:t>
            </a:r>
            <a:r>
              <a:rPr lang="de-AT" sz="1400" dirty="0" err="1" smtClean="0">
                <a:latin typeface="Arial" charset="0"/>
                <a:ea typeface="ＭＳ Ｐゴシック" pitchFamily="-112" charset="-128"/>
              </a:rPr>
              <a:t>satisfied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108614" y="1768238"/>
            <a:ext cx="1511888" cy="6661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err="1" smtClean="0">
                <a:latin typeface="Arial" charset="0"/>
                <a:ea typeface="ＭＳ Ｐゴシック" pitchFamily="-112" charset="-128"/>
              </a:rPr>
              <a:t>implemen</a:t>
            </a:r>
            <a:r>
              <a:rPr lang="de-AT" sz="1400" dirty="0" err="1">
                <a:latin typeface="Arial" charset="0"/>
                <a:ea typeface="ＭＳ Ｐゴシック" pitchFamily="-112" charset="-128"/>
              </a:rPr>
              <a:t>t</a:t>
            </a:r>
            <a:r>
              <a:rPr lang="de-AT" sz="1400" dirty="0" smtClean="0">
                <a:latin typeface="Arial" charset="0"/>
                <a:ea typeface="ＭＳ Ｐゴシック" pitchFamily="-112" charset="-128"/>
              </a:rPr>
              <a:t>/ </a:t>
            </a:r>
            <a:r>
              <a:rPr lang="de-AT" sz="1400" dirty="0" err="1" smtClean="0">
                <a:latin typeface="Arial" charset="0"/>
                <a:ea typeface="ＭＳ Ｐゴシック" pitchFamily="-112" charset="-128"/>
              </a:rPr>
              <a:t>revise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1781206" y="2775660"/>
            <a:ext cx="1511888" cy="666119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>
                <a:latin typeface="Arial" charset="0"/>
                <a:ea typeface="ＭＳ Ｐゴシック" pitchFamily="-112" charset="-128"/>
              </a:rPr>
              <a:t>(</a:t>
            </a:r>
            <a:r>
              <a:rPr lang="de-AT" sz="1400" dirty="0" err="1" smtClean="0">
                <a:latin typeface="Arial" charset="0"/>
                <a:ea typeface="ＭＳ Ｐゴシック" pitchFamily="-112" charset="-128"/>
              </a:rPr>
              <a:t>refactor</a:t>
            </a:r>
            <a:r>
              <a:rPr lang="de-AT" sz="1400" dirty="0" smtClean="0">
                <a:latin typeface="Arial" charset="0"/>
                <a:ea typeface="ＭＳ Ｐゴシック" pitchFamily="-112" charset="-128"/>
              </a:rPr>
              <a:t>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" name="Pfeil nach rechts 9"/>
          <p:cNvSpPr/>
          <p:nvPr/>
        </p:nvSpPr>
        <p:spPr bwMode="auto">
          <a:xfrm>
            <a:off x="2447552" y="1858980"/>
            <a:ext cx="363337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4598806" y="1858980"/>
            <a:ext cx="363337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Gebogener Pfeil 13"/>
          <p:cNvSpPr/>
          <p:nvPr/>
        </p:nvSpPr>
        <p:spPr bwMode="auto">
          <a:xfrm rot="10800000">
            <a:off x="3765422" y="1675466"/>
            <a:ext cx="2099136" cy="1517781"/>
          </a:xfrm>
          <a:prstGeom prst="circularArrow">
            <a:avLst>
              <a:gd name="adj1" fmla="val 14969"/>
              <a:gd name="adj2" fmla="val 723585"/>
              <a:gd name="adj3" fmla="val 20434187"/>
              <a:gd name="adj4" fmla="val 11502826"/>
              <a:gd name="adj5" fmla="val 25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Pfeil nach rechts 14"/>
          <p:cNvSpPr/>
          <p:nvPr/>
        </p:nvSpPr>
        <p:spPr bwMode="auto">
          <a:xfrm rot="7510485">
            <a:off x="3016503" y="2413954"/>
            <a:ext cx="363337" cy="48463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 rot="14577933">
            <a:off x="1720317" y="2397822"/>
            <a:ext cx="363337" cy="484632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8" name="Nach links gekrümmter Pfeil 17"/>
          <p:cNvSpPr/>
          <p:nvPr/>
        </p:nvSpPr>
        <p:spPr bwMode="auto">
          <a:xfrm>
            <a:off x="2445615" y="1965479"/>
            <a:ext cx="1083355" cy="1101443"/>
          </a:xfrm>
          <a:prstGeom prst="curvedLeftArrow">
            <a:avLst>
              <a:gd name="adj1" fmla="val 25000"/>
              <a:gd name="adj2" fmla="val 53944"/>
              <a:gd name="adj3" fmla="val 25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602485" y="2318094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re-iterate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4744118" y="2984212"/>
            <a:ext cx="177484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Perform</a:t>
            </a:r>
            <a:r>
              <a:rPr lang="de-AT" sz="1400" dirty="0" smtClean="0"/>
              <a:t> </a:t>
            </a:r>
            <a:r>
              <a:rPr lang="de-AT" sz="1400" dirty="0" err="1" smtClean="0">
                <a:solidFill>
                  <a:srgbClr val="4699C2"/>
                </a:solidFill>
              </a:rPr>
              <a:t>small</a:t>
            </a:r>
            <a:r>
              <a:rPr lang="de-AT" sz="1400" dirty="0" smtClean="0"/>
              <a:t>, </a:t>
            </a:r>
            <a:br>
              <a:rPr lang="de-AT" sz="1400" dirty="0" smtClean="0"/>
            </a:br>
            <a:r>
              <a:rPr lang="de-AT" sz="1400" dirty="0" err="1" smtClean="0">
                <a:solidFill>
                  <a:srgbClr val="4699C2"/>
                </a:solidFill>
              </a:rPr>
              <a:t>frequent</a:t>
            </a:r>
            <a:r>
              <a:rPr lang="de-AT" sz="1400" dirty="0" smtClean="0">
                <a:solidFill>
                  <a:srgbClr val="4699C2"/>
                </a:solidFill>
              </a:rPr>
              <a:t> </a:t>
            </a:r>
            <a:r>
              <a:rPr lang="de-AT" sz="1400" dirty="0" err="1" smtClean="0"/>
              <a:t>iterations</a:t>
            </a:r>
            <a:r>
              <a:rPr lang="de-AT" sz="1400" dirty="0" smtClean="0"/>
              <a:t>!</a:t>
            </a:r>
            <a:endParaRPr lang="en-US" sz="1400" dirty="0">
              <a:solidFill>
                <a:srgbClr val="4699C2"/>
              </a:solidFill>
            </a:endParaRPr>
          </a:p>
        </p:txBody>
      </p:sp>
      <p:cxnSp>
        <p:nvCxnSpPr>
          <p:cNvPr id="23" name="Gerader Verbinder 22"/>
          <p:cNvCxnSpPr>
            <a:stCxn id="20" idx="2"/>
            <a:endCxn id="21" idx="1"/>
          </p:cNvCxnSpPr>
          <p:nvPr/>
        </p:nvCxnSpPr>
        <p:spPr bwMode="auto">
          <a:xfrm>
            <a:off x="4202169" y="2687426"/>
            <a:ext cx="541949" cy="5583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76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1C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AAD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8" grpId="0" animBg="1"/>
      <p:bldP spid="20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604447" cy="5040560"/>
          </a:xfrm>
        </p:spPr>
        <p:txBody>
          <a:bodyPr/>
          <a:lstStyle/>
          <a:p>
            <a:pPr marL="0" indent="0">
              <a:buNone/>
            </a:pPr>
            <a:r>
              <a:rPr lang="de-AT" sz="1600" dirty="0" smtClean="0"/>
              <a:t>Comes </a:t>
            </a:r>
            <a:r>
              <a:rPr lang="de-AT" sz="1600" dirty="0" err="1" smtClean="0"/>
              <a:t>directly</a:t>
            </a:r>
            <a:r>
              <a:rPr lang="de-AT" sz="1600" dirty="0" smtClean="0"/>
              <a:t> </a:t>
            </a:r>
            <a:r>
              <a:rPr lang="de-AT" sz="1600" dirty="0" err="1" smtClean="0"/>
              <a:t>with</a:t>
            </a:r>
            <a:r>
              <a:rPr lang="de-AT" sz="1600" dirty="0" smtClean="0"/>
              <a:t> </a:t>
            </a:r>
            <a:r>
              <a:rPr lang="de-AT" sz="1600" dirty="0" err="1" smtClean="0"/>
              <a:t>Protégé</a:t>
            </a:r>
            <a:r>
              <a:rPr lang="de-AT" sz="1600" dirty="0" smtClean="0"/>
              <a:t> 5.*  </a:t>
            </a:r>
            <a:r>
              <a:rPr lang="de-AT" sz="16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AT" sz="1600" b="1" dirty="0" smtClean="0">
                <a:solidFill>
                  <a:schemeClr val="bg1">
                    <a:lumMod val="65000"/>
                  </a:schemeClr>
                </a:solidFill>
              </a:rPr>
              <a:t>not</a:t>
            </a:r>
            <a:r>
              <a:rPr lang="de-AT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bg1">
                    <a:lumMod val="65000"/>
                  </a:schemeClr>
                </a:solidFill>
              </a:rPr>
              <a:t>compatible</a:t>
            </a:r>
            <a:r>
              <a:rPr lang="de-AT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de-AT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bg1">
                    <a:lumMod val="65000"/>
                  </a:schemeClr>
                </a:solidFill>
              </a:rPr>
              <a:t>Protégé</a:t>
            </a:r>
            <a:r>
              <a:rPr lang="de-AT" sz="1600" dirty="0" smtClean="0">
                <a:solidFill>
                  <a:schemeClr val="bg1">
                    <a:lumMod val="65000"/>
                  </a:schemeClr>
                </a:solidFill>
              </a:rPr>
              <a:t> 4.* </a:t>
            </a:r>
            <a:r>
              <a:rPr lang="de-AT" sz="1600" dirty="0" err="1" smtClean="0">
                <a:solidFill>
                  <a:schemeClr val="bg1">
                    <a:lumMod val="65000"/>
                  </a:schemeClr>
                </a:solidFill>
              </a:rPr>
              <a:t>or</a:t>
            </a:r>
            <a:r>
              <a:rPr lang="de-AT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AT" sz="1600" dirty="0" err="1" smtClean="0">
                <a:solidFill>
                  <a:schemeClr val="bg1">
                    <a:lumMod val="65000"/>
                  </a:schemeClr>
                </a:solidFill>
              </a:rPr>
              <a:t>earlier</a:t>
            </a:r>
            <a:r>
              <a:rPr lang="de-AT" sz="16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r>
              <a:rPr lang="de-AT" sz="1600" dirty="0" smtClean="0"/>
              <a:t>Can </a:t>
            </a:r>
            <a:r>
              <a:rPr lang="de-AT" sz="1600" dirty="0" err="1" smtClean="0"/>
              <a:t>use</a:t>
            </a:r>
            <a:r>
              <a:rPr lang="de-AT" sz="1600" dirty="0" smtClean="0"/>
              <a:t> </a:t>
            </a:r>
            <a:r>
              <a:rPr lang="de-AT" sz="1600" dirty="0" smtClean="0">
                <a:solidFill>
                  <a:srgbClr val="C00000"/>
                </a:solidFill>
              </a:rPr>
              <a:t>different </a:t>
            </a:r>
            <a:r>
              <a:rPr lang="de-AT" sz="1600" dirty="0" err="1" smtClean="0">
                <a:solidFill>
                  <a:srgbClr val="C00000"/>
                </a:solidFill>
              </a:rPr>
              <a:t>reasoners</a:t>
            </a:r>
            <a:r>
              <a:rPr lang="de-AT" sz="1600" dirty="0" smtClean="0"/>
              <a:t> in a simple </a:t>
            </a:r>
            <a:r>
              <a:rPr lang="de-AT" sz="1600" dirty="0" err="1" smtClean="0"/>
              <a:t>plug-in</a:t>
            </a:r>
            <a:r>
              <a:rPr lang="de-AT" sz="1600" dirty="0" smtClean="0"/>
              <a:t> </a:t>
            </a:r>
            <a:r>
              <a:rPr lang="de-AT" sz="1600" dirty="0" err="1" smtClean="0"/>
              <a:t>fashion</a:t>
            </a:r>
            <a:endParaRPr lang="de-AT" sz="1600" dirty="0" smtClean="0"/>
          </a:p>
          <a:p>
            <a:pPr lvl="1"/>
            <a:r>
              <a:rPr lang="de-AT" sz="1600" dirty="0" smtClean="0"/>
              <a:t>Pellet, </a:t>
            </a:r>
            <a:r>
              <a:rPr lang="de-AT" sz="1600" dirty="0" err="1" smtClean="0"/>
              <a:t>HermiT</a:t>
            </a:r>
            <a:r>
              <a:rPr lang="de-AT" sz="1600" dirty="0" smtClean="0"/>
              <a:t>, ELK, etc.</a:t>
            </a:r>
          </a:p>
          <a:p>
            <a:pPr lvl="1"/>
            <a:r>
              <a:rPr lang="de-AT" sz="1600" dirty="0" err="1" smtClean="0">
                <a:solidFill>
                  <a:srgbClr val="4699C2"/>
                </a:solidFill>
              </a:rPr>
              <a:t>use</a:t>
            </a:r>
            <a:r>
              <a:rPr lang="de-AT" sz="1600" dirty="0" smtClean="0"/>
              <a:t> </a:t>
            </a:r>
            <a:r>
              <a:rPr lang="de-AT" sz="1600" dirty="0" smtClean="0">
                <a:solidFill>
                  <a:srgbClr val="4699C2"/>
                </a:solidFill>
              </a:rPr>
              <a:t>fastest</a:t>
            </a:r>
            <a:r>
              <a:rPr lang="de-AT" sz="1600" dirty="0" smtClean="0"/>
              <a:t> / </a:t>
            </a:r>
            <a:r>
              <a:rPr lang="de-AT" sz="1600" dirty="0" err="1" smtClean="0"/>
              <a:t>most</a:t>
            </a:r>
            <a:r>
              <a:rPr lang="de-AT" sz="1600" dirty="0" smtClean="0"/>
              <a:t> </a:t>
            </a:r>
            <a:r>
              <a:rPr lang="de-AT" sz="1600" dirty="0" err="1" smtClean="0"/>
              <a:t>adequate</a:t>
            </a:r>
            <a:r>
              <a:rPr lang="de-AT" sz="1600" dirty="0" smtClean="0"/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reasoner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/>
              <a:t>for</a:t>
            </a:r>
            <a:r>
              <a:rPr lang="de-AT" sz="1600" dirty="0" smtClean="0"/>
              <a:t> </a:t>
            </a:r>
            <a:r>
              <a:rPr lang="de-AT" sz="1600" dirty="0" err="1" smtClean="0"/>
              <a:t>your</a:t>
            </a:r>
            <a:r>
              <a:rPr lang="de-AT" sz="1600" dirty="0" smtClean="0"/>
              <a:t> </a:t>
            </a:r>
            <a:r>
              <a:rPr lang="de-AT" sz="1600" dirty="0" err="1" smtClean="0"/>
              <a:t>problem</a:t>
            </a:r>
            <a:endParaRPr lang="de-AT" sz="1600" dirty="0" smtClean="0"/>
          </a:p>
          <a:p>
            <a:pPr marL="0" indent="0">
              <a:buNone/>
            </a:pPr>
            <a:endParaRPr lang="de-AT" sz="1050" dirty="0" smtClean="0"/>
          </a:p>
          <a:p>
            <a:pPr marL="0" indent="0">
              <a:buNone/>
            </a:pPr>
            <a:endParaRPr lang="de-AT" sz="200" dirty="0" smtClean="0"/>
          </a:p>
          <a:p>
            <a:pPr marL="0" indent="0">
              <a:buNone/>
            </a:pPr>
            <a:r>
              <a:rPr lang="de-AT" sz="1600" dirty="0" err="1" smtClean="0">
                <a:solidFill>
                  <a:srgbClr val="C00000"/>
                </a:solidFill>
              </a:rPr>
              <a:t>Customizable</a:t>
            </a:r>
            <a:r>
              <a:rPr lang="de-AT" sz="1600" dirty="0" smtClean="0">
                <a:solidFill>
                  <a:srgbClr val="C00000"/>
                </a:solidFill>
              </a:rPr>
              <a:t> fault </a:t>
            </a:r>
            <a:r>
              <a:rPr lang="de-AT" sz="1600" dirty="0" err="1" smtClean="0">
                <a:solidFill>
                  <a:srgbClr val="C00000"/>
                </a:solidFill>
              </a:rPr>
              <a:t>candidate</a:t>
            </a:r>
            <a:r>
              <a:rPr lang="de-AT" sz="1600" dirty="0" smtClean="0">
                <a:solidFill>
                  <a:srgbClr val="C00000"/>
                </a:solidFill>
              </a:rPr>
              <a:t> </a:t>
            </a:r>
            <a:r>
              <a:rPr lang="de-AT" sz="1600" dirty="0" err="1" smtClean="0">
                <a:solidFill>
                  <a:srgbClr val="C00000"/>
                </a:solidFill>
              </a:rPr>
              <a:t>computation</a:t>
            </a:r>
            <a:endParaRPr lang="de-AT" sz="1600" dirty="0" smtClean="0">
              <a:solidFill>
                <a:srgbClr val="C00000"/>
              </a:solidFill>
            </a:endParaRPr>
          </a:p>
          <a:p>
            <a:pPr lvl="1"/>
            <a:r>
              <a:rPr lang="de-AT" sz="1600" dirty="0" err="1" smtClean="0">
                <a:solidFill>
                  <a:srgbClr val="4699C2"/>
                </a:solidFill>
              </a:rPr>
              <a:t>smallest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/>
              <a:t>faults</a:t>
            </a:r>
            <a:r>
              <a:rPr lang="de-AT" sz="1600" dirty="0" smtClean="0"/>
              <a:t> </a:t>
            </a:r>
            <a:r>
              <a:rPr lang="de-AT" sz="1600" dirty="0" err="1" smtClean="0"/>
              <a:t>first</a:t>
            </a:r>
            <a:r>
              <a:rPr lang="de-AT" sz="1600" dirty="0" smtClean="0"/>
              <a:t>, </a:t>
            </a:r>
            <a:r>
              <a:rPr lang="de-AT" sz="1600" dirty="0" err="1" smtClean="0">
                <a:solidFill>
                  <a:srgbClr val="4699C2"/>
                </a:solidFill>
              </a:rPr>
              <a:t>most</a:t>
            </a:r>
            <a:r>
              <a:rPr lang="de-AT" sz="1600" dirty="0" smtClean="0">
                <a:solidFill>
                  <a:srgbClr val="4699C2"/>
                </a:solidFill>
              </a:rPr>
              <a:t> probable</a:t>
            </a:r>
            <a:r>
              <a:rPr lang="de-AT" sz="1600" dirty="0" smtClean="0"/>
              <a:t> </a:t>
            </a:r>
            <a:r>
              <a:rPr lang="de-AT" sz="1600" dirty="0" err="1" smtClean="0"/>
              <a:t>faults</a:t>
            </a:r>
            <a:r>
              <a:rPr lang="de-AT" sz="1600" dirty="0" smtClean="0"/>
              <a:t> </a:t>
            </a:r>
            <a:r>
              <a:rPr lang="de-AT" sz="1600" dirty="0" err="1" smtClean="0"/>
              <a:t>first</a:t>
            </a:r>
            <a:endParaRPr lang="de-AT" sz="1600" dirty="0" smtClean="0"/>
          </a:p>
          <a:p>
            <a:pPr lvl="1"/>
            <a:r>
              <a:rPr lang="de-AT" sz="1600" dirty="0" err="1" smtClean="0"/>
              <a:t>strategies</a:t>
            </a:r>
            <a:r>
              <a:rPr lang="de-AT" sz="1600" dirty="0" smtClean="0"/>
              <a:t> </a:t>
            </a:r>
            <a:r>
              <a:rPr lang="de-AT" sz="1600" dirty="0" err="1" smtClean="0"/>
              <a:t>for</a:t>
            </a:r>
            <a:r>
              <a:rPr lang="de-AT" sz="1600" dirty="0" smtClean="0"/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handling</a:t>
            </a:r>
            <a:r>
              <a:rPr lang="de-AT" sz="1600" dirty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problems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with</a:t>
            </a:r>
            <a:r>
              <a:rPr lang="de-AT" sz="1600" dirty="0" smtClean="0">
                <a:solidFill>
                  <a:srgbClr val="4699C2"/>
                </a:solidFill>
              </a:rPr>
              <a:t> large-</a:t>
            </a:r>
            <a:r>
              <a:rPr lang="de-AT" sz="1600" dirty="0" err="1" smtClean="0">
                <a:solidFill>
                  <a:srgbClr val="4699C2"/>
                </a:solidFill>
              </a:rPr>
              <a:t>sized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faults</a:t>
            </a:r>
            <a:r>
              <a:rPr lang="de-AT" sz="1600" dirty="0" smtClean="0"/>
              <a:t> (e.g. </a:t>
            </a:r>
            <a:r>
              <a:rPr lang="de-AT" sz="1600" dirty="0" err="1" smtClean="0"/>
              <a:t>aligned</a:t>
            </a:r>
            <a:r>
              <a:rPr lang="de-AT" sz="1600" dirty="0" smtClean="0"/>
              <a:t> </a:t>
            </a:r>
            <a:r>
              <a:rPr lang="de-AT" sz="1600" dirty="0" err="1" smtClean="0"/>
              <a:t>ontologies</a:t>
            </a:r>
            <a:r>
              <a:rPr lang="de-AT" sz="1600" dirty="0" smtClean="0"/>
              <a:t>)</a:t>
            </a:r>
          </a:p>
          <a:p>
            <a:pPr lvl="1"/>
            <a:r>
              <a:rPr lang="de-AT" sz="1600" dirty="0" err="1" smtClean="0">
                <a:solidFill>
                  <a:srgbClr val="4699C2"/>
                </a:solidFill>
              </a:rPr>
              <a:t>optimizations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wrt</a:t>
            </a:r>
            <a:r>
              <a:rPr lang="de-AT" sz="1600" dirty="0" smtClean="0">
                <a:solidFill>
                  <a:srgbClr val="4699C2"/>
                </a:solidFill>
              </a:rPr>
              <a:t>. </a:t>
            </a:r>
            <a:r>
              <a:rPr lang="de-AT" sz="1600" dirty="0" err="1" smtClean="0">
                <a:solidFill>
                  <a:srgbClr val="4699C2"/>
                </a:solidFill>
              </a:rPr>
              <a:t>computation</a:t>
            </a:r>
            <a:r>
              <a:rPr lang="de-AT" sz="1600" dirty="0" smtClean="0">
                <a:solidFill>
                  <a:srgbClr val="4699C2"/>
                </a:solidFill>
              </a:rPr>
              <a:t> time </a:t>
            </a:r>
            <a:r>
              <a:rPr lang="de-AT" sz="1600" dirty="0" smtClean="0"/>
              <a:t>(</a:t>
            </a:r>
            <a:r>
              <a:rPr lang="de-AT" sz="1600" dirty="0" err="1" smtClean="0"/>
              <a:t>parallelization</a:t>
            </a:r>
            <a:r>
              <a:rPr lang="de-AT" sz="1600" dirty="0" smtClean="0"/>
              <a:t>, intelligent </a:t>
            </a:r>
            <a:r>
              <a:rPr lang="de-AT" sz="1600" dirty="0" err="1" smtClean="0"/>
              <a:t>search</a:t>
            </a:r>
            <a:r>
              <a:rPr lang="de-AT" sz="1600" dirty="0" smtClean="0"/>
              <a:t> </a:t>
            </a:r>
            <a:r>
              <a:rPr lang="de-AT" sz="1600" dirty="0" err="1" smtClean="0"/>
              <a:t>techniques</a:t>
            </a:r>
            <a:r>
              <a:rPr lang="de-AT" sz="1600" dirty="0" smtClean="0"/>
              <a:t>)</a:t>
            </a:r>
          </a:p>
          <a:p>
            <a:pPr marL="0" indent="0">
              <a:buNone/>
            </a:pPr>
            <a:endParaRPr lang="de-AT" sz="1000" dirty="0" smtClean="0"/>
          </a:p>
          <a:p>
            <a:pPr marL="0" indent="0">
              <a:buNone/>
            </a:pPr>
            <a:endParaRPr lang="de-AT" sz="200" dirty="0" smtClean="0"/>
          </a:p>
          <a:p>
            <a:pPr marL="0" indent="0">
              <a:buNone/>
            </a:pPr>
            <a:r>
              <a:rPr lang="de-AT" sz="1600" dirty="0" smtClean="0"/>
              <a:t>Different </a:t>
            </a:r>
            <a:r>
              <a:rPr lang="de-AT" sz="1600" dirty="0" err="1" smtClean="0"/>
              <a:t>optimizations</a:t>
            </a:r>
            <a:r>
              <a:rPr lang="de-AT" sz="1600" dirty="0" smtClean="0"/>
              <a:t> </a:t>
            </a:r>
            <a:r>
              <a:rPr lang="de-AT" sz="1600" dirty="0" err="1" smtClean="0"/>
              <a:t>wrt</a:t>
            </a:r>
            <a:r>
              <a:rPr lang="de-AT" sz="1600" dirty="0" smtClean="0"/>
              <a:t>.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>
                <a:solidFill>
                  <a:srgbClr val="C00000"/>
                </a:solidFill>
              </a:rPr>
              <a:t>minimization</a:t>
            </a:r>
            <a:r>
              <a:rPr lang="de-AT" sz="1600" dirty="0" smtClean="0">
                <a:solidFill>
                  <a:srgbClr val="C00000"/>
                </a:solidFill>
              </a:rPr>
              <a:t> of </a:t>
            </a:r>
            <a:r>
              <a:rPr lang="de-AT" sz="1600" dirty="0" err="1" smtClean="0">
                <a:solidFill>
                  <a:srgbClr val="C00000"/>
                </a:solidFill>
              </a:rPr>
              <a:t>the</a:t>
            </a:r>
            <a:r>
              <a:rPr lang="de-AT" sz="1600" dirty="0" smtClean="0">
                <a:solidFill>
                  <a:srgbClr val="C00000"/>
                </a:solidFill>
              </a:rPr>
              <a:t> </a:t>
            </a:r>
            <a:r>
              <a:rPr lang="de-AT" sz="1600" dirty="0" err="1" smtClean="0">
                <a:solidFill>
                  <a:srgbClr val="C00000"/>
                </a:solidFill>
              </a:rPr>
              <a:t>user</a:t>
            </a:r>
            <a:r>
              <a:rPr lang="de-AT" sz="1600" dirty="0" smtClean="0">
                <a:solidFill>
                  <a:srgbClr val="C00000"/>
                </a:solidFill>
              </a:rPr>
              <a:t> </a:t>
            </a:r>
            <a:r>
              <a:rPr lang="de-AT" sz="1600" dirty="0" err="1" smtClean="0">
                <a:solidFill>
                  <a:srgbClr val="C00000"/>
                </a:solidFill>
              </a:rPr>
              <a:t>effort</a:t>
            </a:r>
            <a:r>
              <a:rPr lang="de-AT" sz="1600" dirty="0" smtClean="0"/>
              <a:t> </a:t>
            </a:r>
            <a:r>
              <a:rPr lang="de-AT" sz="1600" dirty="0" err="1" smtClean="0"/>
              <a:t>to</a:t>
            </a:r>
            <a:r>
              <a:rPr lang="de-AT" sz="1600" dirty="0" smtClean="0"/>
              <a:t> find fault</a:t>
            </a:r>
          </a:p>
          <a:p>
            <a:pPr lvl="1"/>
            <a:r>
              <a:rPr lang="de-AT" sz="1600" dirty="0" err="1" smtClean="0"/>
              <a:t>strategies</a:t>
            </a:r>
            <a:r>
              <a:rPr lang="de-AT" sz="1600" dirty="0" smtClean="0"/>
              <a:t> </a:t>
            </a:r>
            <a:r>
              <a:rPr lang="de-AT" sz="1600" dirty="0" err="1" smtClean="0"/>
              <a:t>for</a:t>
            </a:r>
            <a:r>
              <a:rPr lang="de-AT" sz="1600" dirty="0" smtClean="0"/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minimizing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the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user‘s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waiting</a:t>
            </a:r>
            <a:r>
              <a:rPr lang="de-AT" sz="1600" dirty="0" smtClean="0">
                <a:solidFill>
                  <a:srgbClr val="4699C2"/>
                </a:solidFill>
              </a:rPr>
              <a:t> time</a:t>
            </a:r>
            <a:r>
              <a:rPr lang="de-AT" sz="1600" dirty="0" smtClean="0"/>
              <a:t> </a:t>
            </a:r>
            <a:r>
              <a:rPr lang="de-AT" sz="1600" dirty="0" err="1" smtClean="0"/>
              <a:t>between</a:t>
            </a:r>
            <a:r>
              <a:rPr lang="de-AT" sz="1600" dirty="0" smtClean="0"/>
              <a:t> </a:t>
            </a:r>
            <a:r>
              <a:rPr lang="de-AT" sz="1600" dirty="0" err="1" smtClean="0"/>
              <a:t>two</a:t>
            </a:r>
            <a:r>
              <a:rPr lang="de-AT" sz="1600" dirty="0" smtClean="0"/>
              <a:t> </a:t>
            </a:r>
            <a:r>
              <a:rPr lang="de-AT" sz="1600" dirty="0" err="1" smtClean="0"/>
              <a:t>questions</a:t>
            </a:r>
            <a:endParaRPr lang="de-AT" sz="1600" dirty="0" smtClean="0"/>
          </a:p>
          <a:p>
            <a:pPr lvl="1"/>
            <a:r>
              <a:rPr lang="de-AT" sz="1600" dirty="0" err="1" smtClean="0"/>
              <a:t>strategies</a:t>
            </a:r>
            <a:r>
              <a:rPr lang="de-AT" sz="1600" dirty="0" smtClean="0"/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minimizing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the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number</a:t>
            </a:r>
            <a:r>
              <a:rPr lang="de-AT" sz="1600" dirty="0" smtClean="0">
                <a:solidFill>
                  <a:srgbClr val="4699C2"/>
                </a:solidFill>
              </a:rPr>
              <a:t> of </a:t>
            </a:r>
            <a:r>
              <a:rPr lang="de-AT" sz="1600" dirty="0" err="1" smtClean="0">
                <a:solidFill>
                  <a:srgbClr val="4699C2"/>
                </a:solidFill>
              </a:rPr>
              <a:t>questions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err="1" smtClean="0"/>
              <a:t>to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/>
              <a:t>user</a:t>
            </a:r>
            <a:endParaRPr lang="de-AT" sz="1600" dirty="0" smtClean="0"/>
          </a:p>
          <a:p>
            <a:pPr lvl="1"/>
            <a:r>
              <a:rPr lang="de-AT" sz="1600" dirty="0" err="1" smtClean="0"/>
              <a:t>asking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/>
              <a:t>user</a:t>
            </a:r>
            <a:r>
              <a:rPr lang="de-AT" sz="1600" dirty="0" smtClean="0"/>
              <a:t> </a:t>
            </a:r>
            <a:r>
              <a:rPr lang="de-AT" sz="1600" dirty="0" err="1" smtClean="0"/>
              <a:t>the</a:t>
            </a:r>
            <a:r>
              <a:rPr lang="de-AT" sz="1600" dirty="0" smtClean="0"/>
              <a:t> </a:t>
            </a:r>
            <a:r>
              <a:rPr lang="de-AT" sz="1600" dirty="0" err="1" smtClean="0">
                <a:solidFill>
                  <a:srgbClr val="4699C2"/>
                </a:solidFill>
              </a:rPr>
              <a:t>easiest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smtClean="0"/>
              <a:t>/ </a:t>
            </a:r>
            <a:r>
              <a:rPr lang="de-AT" sz="1600" dirty="0" err="1" smtClean="0">
                <a:solidFill>
                  <a:srgbClr val="4699C2"/>
                </a:solidFill>
              </a:rPr>
              <a:t>shortest</a:t>
            </a:r>
            <a:r>
              <a:rPr lang="de-AT" sz="1600" dirty="0" smtClean="0">
                <a:solidFill>
                  <a:srgbClr val="4699C2"/>
                </a:solidFill>
              </a:rPr>
              <a:t> </a:t>
            </a:r>
            <a:r>
              <a:rPr lang="de-AT" sz="1600" dirty="0" smtClean="0"/>
              <a:t>/</a:t>
            </a:r>
            <a:r>
              <a:rPr lang="de-AT" sz="1600" dirty="0" smtClean="0">
                <a:solidFill>
                  <a:srgbClr val="4699C2"/>
                </a:solidFill>
              </a:rPr>
              <a:t> (best-user-expertise-</a:t>
            </a:r>
            <a:r>
              <a:rPr lang="de-AT" sz="1600" dirty="0" err="1" smtClean="0">
                <a:solidFill>
                  <a:srgbClr val="4699C2"/>
                </a:solidFill>
              </a:rPr>
              <a:t>matching</a:t>
            </a:r>
            <a:r>
              <a:rPr lang="de-AT" sz="1600" dirty="0" smtClean="0">
                <a:solidFill>
                  <a:srgbClr val="4699C2"/>
                </a:solidFill>
              </a:rPr>
              <a:t>) </a:t>
            </a:r>
            <a:r>
              <a:rPr lang="de-AT" sz="1600" dirty="0" err="1" smtClean="0">
                <a:solidFill>
                  <a:srgbClr val="4699C2"/>
                </a:solidFill>
              </a:rPr>
              <a:t>questions</a:t>
            </a:r>
            <a:endParaRPr lang="de-AT" sz="1600" dirty="0" smtClean="0">
              <a:solidFill>
                <a:srgbClr val="4699C2"/>
              </a:solidFill>
            </a:endParaRPr>
          </a:p>
          <a:p>
            <a:pPr lvl="1"/>
            <a:r>
              <a:rPr lang="de-AT" sz="1600" dirty="0" err="1" smtClean="0"/>
              <a:t>simplification</a:t>
            </a:r>
            <a:r>
              <a:rPr lang="de-AT" sz="1600" dirty="0" smtClean="0"/>
              <a:t> of </a:t>
            </a:r>
            <a:r>
              <a:rPr lang="de-AT" sz="1600" dirty="0" err="1" smtClean="0"/>
              <a:t>explanations</a:t>
            </a:r>
            <a:endParaRPr lang="de-AT" sz="1600" dirty="0" smtClean="0"/>
          </a:p>
          <a:p>
            <a:pPr marL="0" indent="0">
              <a:buNone/>
            </a:pPr>
            <a:endParaRPr lang="de-AT" sz="900" b="1" dirty="0" smtClean="0"/>
          </a:p>
          <a:p>
            <a:pPr marL="0" indent="0">
              <a:buNone/>
            </a:pPr>
            <a:r>
              <a:rPr lang="de-AT" sz="1600" b="1" dirty="0"/>
              <a:t>More </a:t>
            </a:r>
            <a:r>
              <a:rPr lang="de-AT" sz="1600" b="1" dirty="0" err="1"/>
              <a:t>to</a:t>
            </a:r>
            <a:r>
              <a:rPr lang="de-AT" sz="1600" b="1" dirty="0"/>
              <a:t> </a:t>
            </a:r>
            <a:r>
              <a:rPr lang="de-AT" sz="1600" b="1" dirty="0" err="1"/>
              <a:t>come</a:t>
            </a:r>
            <a:r>
              <a:rPr lang="de-AT" sz="1600" b="1" dirty="0"/>
              <a:t>…						…so </a:t>
            </a:r>
            <a:r>
              <a:rPr lang="de-AT" sz="1600" b="1" dirty="0" err="1"/>
              <a:t>stay</a:t>
            </a:r>
            <a:r>
              <a:rPr lang="de-AT" sz="1600" b="1" dirty="0"/>
              <a:t> </a:t>
            </a:r>
            <a:r>
              <a:rPr lang="de-AT" sz="1600" b="1" dirty="0" err="1"/>
              <a:t>tuned</a:t>
            </a:r>
            <a:r>
              <a:rPr lang="de-AT" sz="1600" b="1" dirty="0" smtClean="0"/>
              <a:t>!</a:t>
            </a:r>
            <a:endParaRPr lang="de-AT" sz="1600" dirty="0" smtClean="0"/>
          </a:p>
          <a:p>
            <a:endParaRPr lang="de-AT" sz="1600" dirty="0" smtClean="0"/>
          </a:p>
          <a:p>
            <a:pPr lvl="1"/>
            <a:endParaRPr lang="en-US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>
                <a:solidFill>
                  <a:srgbClr val="C00000"/>
                </a:solidFill>
              </a:rPr>
              <a:t>OntoDebug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768244"/>
            <a:ext cx="3378275" cy="40481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483" y="1768244"/>
            <a:ext cx="4425700" cy="402376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424" y="1765701"/>
            <a:ext cx="4735246" cy="477891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048" y="943202"/>
            <a:ext cx="8486622" cy="55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sz="7200" dirty="0" smtClean="0"/>
              <a:t>Demo</a:t>
            </a:r>
          </a:p>
          <a:p>
            <a:pPr marL="0" indent="0" algn="ctr">
              <a:buNone/>
            </a:pPr>
            <a:endParaRPr lang="de-AT" sz="7200" dirty="0"/>
          </a:p>
          <a:p>
            <a:pPr marL="0" indent="0" algn="ctr">
              <a:buNone/>
            </a:pP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isbi.aau.at/ontodebug/images/ontodebug_in_action.gif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468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72373" cy="648072"/>
          </a:xfrm>
        </p:spPr>
        <p:txBody>
          <a:bodyPr/>
          <a:lstStyle/>
          <a:p>
            <a:r>
              <a:rPr lang="de-AT" dirty="0" smtClean="0"/>
              <a:t>Future Work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3" y="1340768"/>
            <a:ext cx="8549946" cy="5040560"/>
          </a:xfrm>
        </p:spPr>
        <p:txBody>
          <a:bodyPr/>
          <a:lstStyle/>
          <a:p>
            <a:pPr marL="0" indent="0">
              <a:buNone/>
            </a:pPr>
            <a:r>
              <a:rPr lang="de-AT" sz="1800" dirty="0" smtClean="0"/>
              <a:t>Goals:</a:t>
            </a:r>
          </a:p>
          <a:p>
            <a:r>
              <a:rPr lang="de-AT" sz="1800" dirty="0" smtClean="0"/>
              <a:t>Fine-tune / </a:t>
            </a:r>
            <a:r>
              <a:rPr lang="de-AT" sz="1800" dirty="0" err="1" smtClean="0"/>
              <a:t>improve</a:t>
            </a:r>
            <a:r>
              <a:rPr lang="de-AT" sz="1800" dirty="0" smtClean="0"/>
              <a:t> </a:t>
            </a:r>
            <a:r>
              <a:rPr lang="de-AT" sz="1800" dirty="0" err="1" smtClean="0"/>
              <a:t>OntoDebug</a:t>
            </a:r>
            <a:r>
              <a:rPr lang="de-AT" sz="1800" dirty="0" smtClean="0"/>
              <a:t>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>
                <a:solidFill>
                  <a:srgbClr val="4699C2"/>
                </a:solidFill>
              </a:rPr>
              <a:t>serve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 smtClean="0">
                <a:solidFill>
                  <a:srgbClr val="4699C2"/>
                </a:solidFill>
              </a:rPr>
              <a:t>users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 smtClean="0">
                <a:solidFill>
                  <a:srgbClr val="4699C2"/>
                </a:solidFill>
              </a:rPr>
              <a:t>best</a:t>
            </a:r>
            <a:endParaRPr lang="de-AT" sz="1800" dirty="0">
              <a:solidFill>
                <a:srgbClr val="4699C2"/>
              </a:solidFill>
            </a:endParaRPr>
          </a:p>
          <a:p>
            <a:r>
              <a:rPr lang="de-AT" sz="1800" dirty="0" err="1" smtClean="0"/>
              <a:t>Integrate</a:t>
            </a:r>
            <a:r>
              <a:rPr lang="de-AT" sz="1800" dirty="0" smtClean="0"/>
              <a:t> </a:t>
            </a:r>
            <a:r>
              <a:rPr lang="de-AT" sz="1800" dirty="0" err="1" smtClean="0">
                <a:solidFill>
                  <a:srgbClr val="4699C2"/>
                </a:solidFill>
              </a:rPr>
              <a:t>support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 smtClean="0">
                <a:solidFill>
                  <a:srgbClr val="4699C2"/>
                </a:solidFill>
              </a:rPr>
              <a:t>for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 smtClean="0">
                <a:solidFill>
                  <a:srgbClr val="4699C2"/>
                </a:solidFill>
              </a:rPr>
              <a:t>further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>
                <a:solidFill>
                  <a:srgbClr val="4699C2"/>
                </a:solidFill>
              </a:rPr>
              <a:t>efficient</a:t>
            </a:r>
            <a:r>
              <a:rPr lang="de-AT" sz="1800" dirty="0">
                <a:solidFill>
                  <a:srgbClr val="4699C2"/>
                </a:solidFill>
              </a:rPr>
              <a:t> +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>
                <a:solidFill>
                  <a:srgbClr val="4699C2"/>
                </a:solidFill>
              </a:rPr>
              <a:t>useful</a:t>
            </a:r>
            <a:r>
              <a:rPr lang="de-AT" sz="1800" dirty="0">
                <a:solidFill>
                  <a:srgbClr val="4699C2"/>
                </a:solidFill>
              </a:rPr>
              <a:t> </a:t>
            </a:r>
            <a:r>
              <a:rPr lang="de-AT" sz="1800" dirty="0" err="1" smtClean="0">
                <a:solidFill>
                  <a:srgbClr val="4699C2"/>
                </a:solidFill>
              </a:rPr>
              <a:t>methodologies</a:t>
            </a:r>
            <a:r>
              <a:rPr lang="de-AT" sz="1800" dirty="0" smtClean="0"/>
              <a:t> </a:t>
            </a:r>
            <a:r>
              <a:rPr lang="de-AT" sz="1800" dirty="0" err="1" smtClean="0"/>
              <a:t>for</a:t>
            </a:r>
            <a:r>
              <a:rPr lang="de-AT" sz="1800" dirty="0" smtClean="0"/>
              <a:t> </a:t>
            </a:r>
            <a:br>
              <a:rPr lang="de-AT" sz="1800" dirty="0" smtClean="0"/>
            </a:br>
            <a:r>
              <a:rPr lang="de-AT" sz="1800" dirty="0" err="1" smtClean="0"/>
              <a:t>ontology</a:t>
            </a:r>
            <a:r>
              <a:rPr lang="de-AT" sz="1800" dirty="0" smtClean="0"/>
              <a:t> </a:t>
            </a:r>
            <a:r>
              <a:rPr lang="de-AT" sz="1800" dirty="0" err="1" smtClean="0"/>
              <a:t>development</a:t>
            </a:r>
            <a:r>
              <a:rPr lang="de-AT" sz="1800" dirty="0" smtClean="0"/>
              <a:t> / </a:t>
            </a:r>
            <a:r>
              <a:rPr lang="de-AT" sz="1800" dirty="0" err="1" smtClean="0"/>
              <a:t>debugging</a:t>
            </a:r>
            <a:r>
              <a:rPr lang="de-AT" sz="1800" dirty="0" smtClean="0"/>
              <a:t> / </a:t>
            </a:r>
            <a:r>
              <a:rPr lang="de-AT" sz="1800" dirty="0" err="1" smtClean="0"/>
              <a:t>quality</a:t>
            </a:r>
            <a:r>
              <a:rPr lang="de-AT" sz="1800" dirty="0" smtClean="0"/>
              <a:t> </a:t>
            </a:r>
            <a:r>
              <a:rPr lang="de-AT" sz="1800" dirty="0" err="1" smtClean="0"/>
              <a:t>assurance</a:t>
            </a:r>
            <a:endParaRPr lang="de-AT" sz="1800" dirty="0" smtClean="0"/>
          </a:p>
          <a:p>
            <a:endParaRPr lang="de-AT" sz="1800" dirty="0" smtClean="0">
              <a:solidFill>
                <a:srgbClr val="4699C2"/>
              </a:solidFill>
            </a:endParaRP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r>
              <a:rPr lang="de-AT" sz="1800" dirty="0" err="1" smtClean="0"/>
              <a:t>However</a:t>
            </a:r>
            <a:r>
              <a:rPr lang="de-AT" sz="1800" dirty="0" smtClean="0"/>
              <a:t>,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this</a:t>
            </a:r>
            <a:r>
              <a:rPr lang="de-AT" sz="1800" dirty="0" smtClean="0"/>
              <a:t> end, </a:t>
            </a:r>
            <a:r>
              <a:rPr lang="de-AT" sz="1800" dirty="0" err="1" smtClean="0"/>
              <a:t>we</a:t>
            </a:r>
            <a:r>
              <a:rPr lang="de-AT" sz="1800" dirty="0" smtClean="0"/>
              <a:t> </a:t>
            </a:r>
            <a:r>
              <a:rPr lang="de-AT" sz="1800" dirty="0" err="1" smtClean="0"/>
              <a:t>need</a:t>
            </a:r>
            <a:r>
              <a:rPr lang="de-AT" sz="1800" dirty="0" smtClean="0"/>
              <a:t>:</a:t>
            </a:r>
          </a:p>
          <a:p>
            <a:pPr marL="0" indent="0">
              <a:buNone/>
            </a:pPr>
            <a:endParaRPr lang="de-AT" sz="1800" dirty="0"/>
          </a:p>
          <a:p>
            <a:r>
              <a:rPr lang="de-AT" sz="1800" b="1" dirty="0" smtClean="0"/>
              <a:t> </a:t>
            </a:r>
            <a:r>
              <a:rPr lang="de-AT" sz="1800" b="1" dirty="0" smtClean="0">
                <a:solidFill>
                  <a:srgbClr val="C00000"/>
                </a:solidFill>
              </a:rPr>
              <a:t>REAL USERS</a:t>
            </a:r>
            <a:r>
              <a:rPr lang="de-AT" sz="1800" dirty="0" smtClean="0"/>
              <a:t>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understand</a:t>
            </a:r>
            <a:r>
              <a:rPr lang="de-AT" sz="1800" dirty="0" smtClean="0"/>
              <a:t> </a:t>
            </a:r>
            <a:r>
              <a:rPr lang="de-AT" sz="1800" dirty="0" err="1" smtClean="0"/>
              <a:t>their</a:t>
            </a:r>
            <a:r>
              <a:rPr lang="de-AT" sz="1800" dirty="0" smtClean="0"/>
              <a:t> </a:t>
            </a:r>
            <a:r>
              <a:rPr lang="de-AT" sz="1800" dirty="0" err="1" smtClean="0"/>
              <a:t>needs</a:t>
            </a:r>
            <a:r>
              <a:rPr lang="de-AT" sz="1800" dirty="0" smtClean="0"/>
              <a:t> / </a:t>
            </a:r>
            <a:r>
              <a:rPr lang="de-AT" sz="1800" dirty="0" err="1" smtClean="0"/>
              <a:t>preferences</a:t>
            </a:r>
            <a:r>
              <a:rPr lang="de-AT" sz="1800" dirty="0" smtClean="0"/>
              <a:t> / </a:t>
            </a:r>
            <a:r>
              <a:rPr lang="de-AT" sz="1800" dirty="0" err="1" smtClean="0"/>
              <a:t>problems</a:t>
            </a:r>
            <a:endParaRPr lang="de-AT" sz="1800" dirty="0" smtClean="0"/>
          </a:p>
          <a:p>
            <a:r>
              <a:rPr lang="de-AT" sz="1800" b="1" dirty="0" smtClean="0"/>
              <a:t> </a:t>
            </a:r>
            <a:r>
              <a:rPr lang="de-AT" sz="1800" b="1" dirty="0" err="1" smtClean="0">
                <a:solidFill>
                  <a:srgbClr val="C00000"/>
                </a:solidFill>
              </a:rPr>
              <a:t>Faulty</a:t>
            </a:r>
            <a:r>
              <a:rPr lang="de-AT" sz="1800" b="1" dirty="0" smtClean="0">
                <a:solidFill>
                  <a:srgbClr val="C00000"/>
                </a:solidFill>
              </a:rPr>
              <a:t> REAL-WORLD </a:t>
            </a:r>
            <a:r>
              <a:rPr lang="de-AT" sz="1800" b="1" dirty="0" err="1" smtClean="0">
                <a:solidFill>
                  <a:srgbClr val="C00000"/>
                </a:solidFill>
              </a:rPr>
              <a:t>ontologies</a:t>
            </a:r>
            <a:r>
              <a:rPr lang="de-AT" sz="1800" dirty="0" smtClean="0"/>
              <a:t>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test</a:t>
            </a:r>
            <a:r>
              <a:rPr lang="de-AT" sz="1800" dirty="0" smtClean="0"/>
              <a:t> / </a:t>
            </a:r>
            <a:r>
              <a:rPr lang="de-AT" sz="1800" dirty="0" err="1" smtClean="0"/>
              <a:t>evaluate</a:t>
            </a:r>
            <a:r>
              <a:rPr lang="de-AT" sz="1800" dirty="0" smtClean="0"/>
              <a:t> </a:t>
            </a:r>
            <a:r>
              <a:rPr lang="de-AT" sz="1800" dirty="0" err="1" smtClean="0"/>
              <a:t>our</a:t>
            </a:r>
            <a:r>
              <a:rPr lang="de-AT" sz="1800" dirty="0" smtClean="0"/>
              <a:t> </a:t>
            </a:r>
            <a:r>
              <a:rPr lang="de-AT" sz="1800" dirty="0" err="1" smtClean="0"/>
              <a:t>strategies</a:t>
            </a:r>
            <a:endParaRPr lang="de-AT" sz="1800" dirty="0" smtClean="0"/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400" dirty="0" smtClean="0"/>
          </a:p>
          <a:p>
            <a:pPr marL="0" indent="0">
              <a:buNone/>
            </a:pPr>
            <a:endParaRPr lang="de-AT" sz="1400" dirty="0" smtClean="0"/>
          </a:p>
          <a:p>
            <a:pPr marL="0" indent="0">
              <a:buNone/>
            </a:pPr>
            <a:endParaRPr lang="de-AT" sz="1800" dirty="0" smtClean="0"/>
          </a:p>
          <a:p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63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691953" y="1179663"/>
            <a:ext cx="8278688" cy="53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Tx/>
              <a:buNone/>
            </a:pPr>
            <a:r>
              <a:rPr lang="de-AT" sz="4000" kern="0" dirty="0" err="1" smtClean="0"/>
              <a:t>Thank</a:t>
            </a:r>
            <a:r>
              <a:rPr lang="de-AT" sz="4000" kern="0" dirty="0" smtClean="0"/>
              <a:t> </a:t>
            </a:r>
            <a:r>
              <a:rPr lang="de-AT" sz="4000" kern="0" dirty="0" err="1" smtClean="0"/>
              <a:t>you</a:t>
            </a:r>
            <a:r>
              <a:rPr lang="de-AT" sz="4000" kern="0" dirty="0" smtClean="0"/>
              <a:t> </a:t>
            </a:r>
            <a:r>
              <a:rPr lang="de-AT" sz="4000" kern="0" dirty="0" err="1" smtClean="0"/>
              <a:t>for</a:t>
            </a:r>
            <a:r>
              <a:rPr lang="de-AT" sz="4000" kern="0" dirty="0" smtClean="0"/>
              <a:t> </a:t>
            </a:r>
            <a:r>
              <a:rPr lang="de-AT" sz="4000" kern="0" dirty="0" err="1" smtClean="0"/>
              <a:t>your</a:t>
            </a:r>
            <a:r>
              <a:rPr lang="de-AT" sz="4000" kern="0" dirty="0" smtClean="0"/>
              <a:t> </a:t>
            </a:r>
            <a:r>
              <a:rPr lang="de-AT" sz="4000" kern="0" dirty="0" err="1" smtClean="0"/>
              <a:t>attention</a:t>
            </a:r>
            <a:r>
              <a:rPr lang="de-AT" sz="4000" kern="0" dirty="0" smtClean="0"/>
              <a:t>!</a:t>
            </a:r>
          </a:p>
          <a:p>
            <a:pPr marL="0" indent="0" algn="ctr">
              <a:buFontTx/>
              <a:buNone/>
            </a:pPr>
            <a:endParaRPr lang="de-AT" sz="4000" kern="0" dirty="0" smtClean="0"/>
          </a:p>
          <a:p>
            <a:pPr marL="0" indent="0" algn="ctr">
              <a:buFontTx/>
              <a:buNone/>
            </a:pPr>
            <a:r>
              <a:rPr lang="en-US" sz="2000" dirty="0"/>
              <a:t>Konstantin Schekotihin, </a:t>
            </a:r>
            <a:r>
              <a:rPr lang="en-US" sz="2000" u="sng" dirty="0"/>
              <a:t>Patrick Rodler</a:t>
            </a:r>
            <a:r>
              <a:rPr lang="en-US" sz="2000" dirty="0"/>
              <a:t>, Wolfgang Schmid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>
                <a:solidFill>
                  <a:srgbClr val="559DC3"/>
                </a:solidFill>
              </a:rPr>
              <a:t>University of Klagenfurt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2000" dirty="0"/>
              <a:t>Matthew Horridge, Tania Tudorache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dirty="0">
                <a:solidFill>
                  <a:srgbClr val="559DC3"/>
                </a:solidFill>
              </a:rPr>
              <a:t>Stanford </a:t>
            </a:r>
            <a:r>
              <a:rPr lang="en-US" sz="1800" b="1" dirty="0" smtClean="0">
                <a:solidFill>
                  <a:srgbClr val="559DC3"/>
                </a:solidFill>
              </a:rPr>
              <a:t>University</a:t>
            </a:r>
          </a:p>
          <a:p>
            <a:pPr marL="0" indent="0" algn="ctr">
              <a:buFontTx/>
              <a:buNone/>
            </a:pPr>
            <a:endParaRPr lang="de-AT" sz="1800" b="1" kern="0" dirty="0">
              <a:solidFill>
                <a:srgbClr val="559DC3"/>
              </a:solidFill>
            </a:endParaRPr>
          </a:p>
          <a:p>
            <a:pPr marL="0" indent="0" algn="ctr">
              <a:buFontTx/>
              <a:buNone/>
            </a:pPr>
            <a:r>
              <a:rPr lang="de-AT" sz="1800" b="1" kern="0" dirty="0" smtClean="0"/>
              <a:t>patrick.rodler@aau.at</a:t>
            </a:r>
            <a:endParaRPr lang="de-AT" sz="2000" kern="0" dirty="0" smtClean="0"/>
          </a:p>
          <a:p>
            <a:pPr marL="0" indent="0">
              <a:buFontTx/>
              <a:buNone/>
            </a:pPr>
            <a:endParaRPr lang="de-AT" sz="4000" kern="0" dirty="0" smtClean="0"/>
          </a:p>
          <a:p>
            <a:pPr marL="0" indent="0">
              <a:buFontTx/>
              <a:buNone/>
            </a:pPr>
            <a:endParaRPr lang="de-AT" sz="1800" kern="0" dirty="0" smtClean="0"/>
          </a:p>
          <a:p>
            <a:pPr marL="0" indent="0">
              <a:buFontTx/>
              <a:buNone/>
            </a:pPr>
            <a:endParaRPr lang="de-AT" sz="1800" kern="0" dirty="0" smtClean="0"/>
          </a:p>
          <a:p>
            <a:pPr marL="0" indent="0">
              <a:buFontTx/>
              <a:buNone/>
            </a:pPr>
            <a:endParaRPr lang="de-AT" sz="1600" kern="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Summary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sz="1600" dirty="0">
                    <a:solidFill>
                      <a:srgbClr val="4699C2"/>
                    </a:solidFill>
                  </a:rPr>
                  <a:t>T</a:t>
                </a:r>
                <a:r>
                  <a:rPr lang="de-AT" sz="1600" dirty="0" smtClean="0">
                    <a:solidFill>
                      <a:srgbClr val="4699C2"/>
                    </a:solidFill>
                  </a:rPr>
                  <a:t>est-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driven</a:t>
                </a:r>
                <a:r>
                  <a:rPr lang="de-AT" sz="16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development</a:t>
                </a:r>
                <a:r>
                  <a:rPr lang="de-AT" sz="16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and</a:t>
                </a:r>
                <a:r>
                  <a:rPr lang="de-AT" sz="16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debugging</a:t>
                </a:r>
                <a:r>
                  <a:rPr lang="de-AT" sz="16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 smtClean="0"/>
                  <a:t>for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ontologies</a:t>
                </a:r>
                <a:r>
                  <a:rPr lang="de-AT" sz="1600" dirty="0" smtClean="0"/>
                  <a:t> </a:t>
                </a:r>
              </a:p>
              <a:p>
                <a:pPr marL="0" indent="0">
                  <a:buNone/>
                </a:pPr>
                <a:endParaRPr lang="de-AT" sz="16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de-AT" sz="1600" dirty="0" err="1" smtClean="0">
                    <a:solidFill>
                      <a:srgbClr val="C00000"/>
                    </a:solidFill>
                  </a:rPr>
                  <a:t>OntoDebug</a:t>
                </a:r>
                <a:r>
                  <a:rPr lang="de-AT" sz="1600" dirty="0" smtClean="0"/>
                  <a:t> </a:t>
                </a:r>
                <a:r>
                  <a:rPr lang="de-AT" sz="1600" dirty="0" err="1"/>
                  <a:t>supplements</a:t>
                </a:r>
                <a:r>
                  <a:rPr lang="de-AT" sz="1600" dirty="0"/>
                  <a:t> </a:t>
                </a:r>
                <a:r>
                  <a:rPr lang="de-AT" sz="1600" dirty="0" err="1"/>
                  <a:t>Protégé</a:t>
                </a:r>
                <a:r>
                  <a:rPr lang="de-AT" sz="1600" dirty="0"/>
                  <a:t> </a:t>
                </a:r>
                <a:r>
                  <a:rPr lang="de-AT" sz="1600" dirty="0" err="1"/>
                  <a:t>with</a:t>
                </a:r>
                <a:r>
                  <a:rPr lang="de-AT" sz="1600" dirty="0"/>
                  <a:t> a </a:t>
                </a:r>
                <a:r>
                  <a:rPr lang="de-AT" sz="1600" dirty="0" err="1"/>
                  <a:t>support</a:t>
                </a:r>
                <a:r>
                  <a:rPr lang="de-AT" sz="1600" dirty="0"/>
                  <a:t> </a:t>
                </a:r>
                <a:r>
                  <a:rPr lang="de-AT" sz="1600" dirty="0" err="1"/>
                  <a:t>for</a:t>
                </a:r>
                <a:r>
                  <a:rPr lang="de-AT" sz="1600" dirty="0"/>
                  <a:t> </a:t>
                </a:r>
              </a:p>
              <a:p>
                <a:r>
                  <a:rPr lang="de-AT" sz="1600" dirty="0">
                    <a:solidFill>
                      <a:srgbClr val="4699C2"/>
                    </a:solidFill>
                  </a:rPr>
                  <a:t>test-</a:t>
                </a:r>
                <a:r>
                  <a:rPr lang="de-AT" sz="1600" dirty="0" err="1">
                    <a:solidFill>
                      <a:srgbClr val="4699C2"/>
                    </a:solidFill>
                  </a:rPr>
                  <a:t>driven</a:t>
                </a:r>
                <a:r>
                  <a:rPr lang="de-AT" sz="1600" dirty="0"/>
                  <a:t> </a:t>
                </a:r>
                <a:r>
                  <a:rPr lang="de-AT" sz="1600" dirty="0" err="1"/>
                  <a:t>ontology</a:t>
                </a:r>
                <a:r>
                  <a:rPr lang="de-AT" sz="1600" dirty="0"/>
                  <a:t> </a:t>
                </a:r>
                <a:r>
                  <a:rPr lang="de-AT" sz="1600" dirty="0" err="1"/>
                  <a:t>development</a:t>
                </a:r>
                <a:endParaRPr lang="de-AT" sz="1600" dirty="0"/>
              </a:p>
              <a:p>
                <a:r>
                  <a:rPr lang="de-AT" sz="1600" dirty="0" err="1">
                    <a:solidFill>
                      <a:srgbClr val="4699C2"/>
                    </a:solidFill>
                  </a:rPr>
                  <a:t>interactive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ontology</a:t>
                </a:r>
                <a:r>
                  <a:rPr lang="de-AT" sz="1600" dirty="0"/>
                  <a:t> </a:t>
                </a:r>
                <a:r>
                  <a:rPr lang="de-AT" sz="1600" dirty="0" err="1"/>
                  <a:t>debugging</a:t>
                </a:r>
                <a:endParaRPr lang="de-AT" sz="1600" dirty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r>
                  <a:rPr lang="de-AT" sz="1600" dirty="0" err="1"/>
                  <a:t>Given</a:t>
                </a:r>
                <a:r>
                  <a:rPr lang="de-AT" sz="1600" dirty="0"/>
                  <a:t> </a:t>
                </a:r>
                <a:r>
                  <a:rPr lang="de-AT" sz="1600" dirty="0" err="1"/>
                  <a:t>ontology</a:t>
                </a:r>
                <a:r>
                  <a:rPr lang="de-AT" sz="1600" dirty="0"/>
                  <a:t> </a:t>
                </a:r>
                <a14:m>
                  <m:oMath xmlns:m="http://schemas.openxmlformats.org/officeDocument/2006/math">
                    <m:r>
                      <a:rPr lang="de-AT" sz="1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sz="1600" dirty="0"/>
                  <a:t>, </a:t>
                </a:r>
                <a:r>
                  <a:rPr lang="de-AT" sz="1600" dirty="0" err="1">
                    <a:solidFill>
                      <a:srgbClr val="C00000"/>
                    </a:solidFill>
                  </a:rPr>
                  <a:t>OntoDebug</a:t>
                </a:r>
                <a:r>
                  <a:rPr lang="de-AT" sz="1600" dirty="0">
                    <a:solidFill>
                      <a:srgbClr val="C00000"/>
                    </a:solidFill>
                  </a:rPr>
                  <a:t> </a:t>
                </a:r>
                <a:r>
                  <a:rPr lang="de-AT" sz="1600" dirty="0" err="1"/>
                  <a:t>provides</a:t>
                </a:r>
                <a:r>
                  <a:rPr lang="de-AT" sz="1600" dirty="0"/>
                  <a:t> </a:t>
                </a:r>
                <a:r>
                  <a:rPr lang="de-AT" sz="1600" dirty="0" err="1"/>
                  <a:t>support</a:t>
                </a:r>
                <a:r>
                  <a:rPr lang="de-AT" sz="1600" dirty="0"/>
                  <a:t> </a:t>
                </a:r>
                <a:r>
                  <a:rPr lang="de-AT" sz="1600" dirty="0" err="1"/>
                  <a:t>for</a:t>
                </a:r>
                <a:r>
                  <a:rPr lang="de-AT" sz="1600" dirty="0"/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interacting</a:t>
                </a:r>
                <a:r>
                  <a:rPr lang="de-AT" sz="16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>
                    <a:solidFill>
                      <a:srgbClr val="4699C2"/>
                    </a:solidFill>
                  </a:rPr>
                  <a:t>user</a:t>
                </a:r>
                <a:r>
                  <a:rPr lang="de-AT" sz="1600" dirty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/>
                  <a:t>(e.g</a:t>
                </a:r>
                <a:r>
                  <a:rPr lang="de-AT" sz="1600" dirty="0" smtClean="0"/>
                  <a:t>. </a:t>
                </a:r>
                <a:r>
                  <a:rPr lang="de-AT" sz="1600" dirty="0" err="1" smtClean="0"/>
                  <a:t>biologist</a:t>
                </a:r>
                <a:r>
                  <a:rPr lang="de-AT" sz="1600" dirty="0" smtClean="0"/>
                  <a:t>, </a:t>
                </a:r>
                <a:r>
                  <a:rPr lang="de-AT" sz="1600" dirty="0" err="1" smtClean="0"/>
                  <a:t>medical</a:t>
                </a:r>
                <a:r>
                  <a:rPr lang="de-AT" sz="1600" dirty="0" smtClean="0"/>
                  <a:t> </a:t>
                </a:r>
                <a:r>
                  <a:rPr lang="de-AT" sz="1600" dirty="0"/>
                  <a:t>expert) </a:t>
                </a:r>
                <a:r>
                  <a:rPr lang="de-AT" sz="1600" dirty="0" err="1"/>
                  <a:t>for</a:t>
                </a:r>
                <a:endParaRPr lang="de-AT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AT" sz="1600" dirty="0" err="1" smtClean="0">
                    <a:solidFill>
                      <a:srgbClr val="4699C2"/>
                    </a:solidFill>
                  </a:rPr>
                  <a:t>specifying</a:t>
                </a:r>
                <a:r>
                  <a:rPr lang="de-AT" sz="1600" dirty="0" smtClean="0"/>
                  <a:t> </a:t>
                </a:r>
                <a:r>
                  <a:rPr lang="de-AT" sz="1600" dirty="0" err="1"/>
                  <a:t>which</a:t>
                </a:r>
                <a:r>
                  <a:rPr lang="de-AT" sz="1600" dirty="0"/>
                  <a:t> </a:t>
                </a:r>
                <a:r>
                  <a:rPr lang="de-AT" sz="1600" dirty="0" err="1">
                    <a:solidFill>
                      <a:srgbClr val="4699C2"/>
                    </a:solidFill>
                  </a:rPr>
                  <a:t>requirements</a:t>
                </a:r>
                <a:r>
                  <a:rPr lang="de-AT" sz="1600" dirty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>
                    <a:solidFill>
                      <a:srgbClr val="4699C2"/>
                    </a:solidFill>
                  </a:rPr>
                  <a:t>and</a:t>
                </a:r>
                <a:r>
                  <a:rPr lang="de-AT" sz="1600" dirty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>
                    <a:solidFill>
                      <a:srgbClr val="4699C2"/>
                    </a:solidFill>
                  </a:rPr>
                  <a:t>test</a:t>
                </a:r>
                <a:r>
                  <a:rPr lang="de-AT" sz="1600" dirty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>
                    <a:solidFill>
                      <a:srgbClr val="4699C2"/>
                    </a:solidFill>
                  </a:rPr>
                  <a:t>cases</a:t>
                </a:r>
                <a:r>
                  <a:rPr lang="de-AT" sz="1600" dirty="0">
                    <a:solidFill>
                      <a:srgbClr val="4699C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AT" sz="1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sz="1600" dirty="0"/>
                  <a:t> must </a:t>
                </a:r>
                <a:r>
                  <a:rPr lang="de-AT" sz="1600" dirty="0" err="1"/>
                  <a:t>meet</a:t>
                </a:r>
                <a:endParaRPr lang="de-AT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AT" sz="1600" dirty="0" err="1">
                    <a:solidFill>
                      <a:srgbClr val="4699C2"/>
                    </a:solidFill>
                  </a:rPr>
                  <a:t>checking</a:t>
                </a:r>
                <a:r>
                  <a:rPr lang="de-AT" sz="1600" dirty="0"/>
                  <a:t> </a:t>
                </a:r>
                <a14:m>
                  <m:oMath xmlns:m="http://schemas.openxmlformats.org/officeDocument/2006/math">
                    <m:r>
                      <a:rPr lang="de-AT" sz="1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sz="1600" dirty="0"/>
                  <a:t> </a:t>
                </a:r>
                <a:r>
                  <a:rPr lang="de-AT" sz="1600" dirty="0" err="1">
                    <a:solidFill>
                      <a:srgbClr val="4699C2"/>
                    </a:solidFill>
                  </a:rPr>
                  <a:t>for</a:t>
                </a:r>
                <a:r>
                  <a:rPr lang="de-AT" sz="1600" dirty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fulfillment</a:t>
                </a:r>
                <a:r>
                  <a:rPr lang="de-AT" sz="1600" dirty="0" smtClean="0">
                    <a:solidFill>
                      <a:srgbClr val="4699C2"/>
                    </a:solidFill>
                  </a:rPr>
                  <a:t> of 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the</a:t>
                </a:r>
                <a:r>
                  <a:rPr lang="de-AT" sz="16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specifications</a:t>
                </a:r>
                <a:r>
                  <a:rPr lang="de-AT" sz="1600" dirty="0" smtClean="0"/>
                  <a:t>, </a:t>
                </a:r>
                <a:r>
                  <a:rPr lang="de-AT" sz="1600" dirty="0" err="1"/>
                  <a:t>and</a:t>
                </a:r>
                <a:r>
                  <a:rPr lang="de-AT" sz="1600" dirty="0"/>
                  <a:t> </a:t>
                </a:r>
                <a:r>
                  <a:rPr lang="de-AT" sz="1600" dirty="0" err="1"/>
                  <a:t>if</a:t>
                </a:r>
                <a:r>
                  <a:rPr lang="de-AT" sz="1600" dirty="0"/>
                  <a:t> </a:t>
                </a:r>
                <a:r>
                  <a:rPr lang="de-AT" sz="1600" dirty="0" err="1"/>
                  <a:t>faulty</a:t>
                </a:r>
                <a:endParaRPr lang="de-AT" sz="16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AT" sz="1600" dirty="0" err="1">
                    <a:solidFill>
                      <a:srgbClr val="4699C2"/>
                    </a:solidFill>
                  </a:rPr>
                  <a:t>locating</a:t>
                </a:r>
                <a:r>
                  <a:rPr lang="de-AT" sz="1600" dirty="0"/>
                  <a:t> </a:t>
                </a:r>
                <a:r>
                  <a:rPr lang="de-AT" sz="1600" dirty="0" err="1"/>
                  <a:t>and</a:t>
                </a:r>
                <a:r>
                  <a:rPr lang="de-AT" sz="1600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de-AT" sz="1600" dirty="0" err="1">
                    <a:solidFill>
                      <a:srgbClr val="4699C2"/>
                    </a:solidFill>
                  </a:rPr>
                  <a:t>repairing</a:t>
                </a:r>
                <a:r>
                  <a:rPr lang="de-AT" sz="1600" dirty="0">
                    <a:solidFill>
                      <a:srgbClr val="4699C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de-AT" sz="1600" dirty="0" err="1"/>
                  <a:t>the</a:t>
                </a:r>
                <a:r>
                  <a:rPr lang="de-AT" sz="1600" dirty="0"/>
                  <a:t> </a:t>
                </a:r>
                <a:r>
                  <a:rPr lang="de-AT" sz="1600" dirty="0" err="1">
                    <a:solidFill>
                      <a:srgbClr val="4699C2"/>
                    </a:solidFill>
                  </a:rPr>
                  <a:t>faulty</a:t>
                </a:r>
                <a:r>
                  <a:rPr lang="de-AT" sz="1600" dirty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>
                    <a:solidFill>
                      <a:srgbClr val="4699C2"/>
                    </a:solidFill>
                  </a:rPr>
                  <a:t>axioms</a:t>
                </a:r>
                <a:r>
                  <a:rPr lang="de-AT" sz="1600" dirty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/>
                  <a:t>responsible</a:t>
                </a:r>
                <a:r>
                  <a:rPr lang="de-AT" sz="1600" dirty="0"/>
                  <a:t> </a:t>
                </a:r>
                <a:r>
                  <a:rPr lang="de-AT" sz="1600" dirty="0" err="1"/>
                  <a:t>for</a:t>
                </a:r>
                <a:r>
                  <a:rPr lang="de-AT" sz="1600" dirty="0"/>
                  <a:t> </a:t>
                </a:r>
                <a14:m>
                  <m:oMath xmlns:m="http://schemas.openxmlformats.org/officeDocument/2006/math">
                    <m:r>
                      <a:rPr lang="de-AT" sz="16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AT" sz="1600" dirty="0"/>
                  <a:t>‘s </a:t>
                </a:r>
                <a:r>
                  <a:rPr lang="de-AT" sz="1600" dirty="0" err="1"/>
                  <a:t>defectiveness</a:t>
                </a: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/>
              </a:p>
              <a:p>
                <a:pPr marL="0" indent="0">
                  <a:buNone/>
                </a:pPr>
                <a:endParaRPr lang="de-AT" sz="1600" dirty="0" smtClean="0"/>
              </a:p>
              <a:p>
                <a:pPr marL="0" indent="0">
                  <a:buNone/>
                </a:pPr>
                <a:endParaRPr lang="de-AT" sz="1600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42" t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436004" y="5629881"/>
            <a:ext cx="848578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find </a:t>
            </a:r>
            <a:r>
              <a:rPr lang="de-AT" dirty="0" err="1"/>
              <a:t>everything</a:t>
            </a:r>
            <a:r>
              <a:rPr lang="de-AT" dirty="0"/>
              <a:t> </a:t>
            </a:r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>
                <a:solidFill>
                  <a:srgbClr val="C00000"/>
                </a:solidFill>
              </a:rPr>
              <a:t>OntoDebug</a:t>
            </a:r>
            <a:r>
              <a:rPr lang="de-AT" dirty="0">
                <a:solidFill>
                  <a:srgbClr val="C00000"/>
                </a:solidFill>
              </a:rPr>
              <a:t> </a:t>
            </a:r>
            <a:r>
              <a:rPr lang="de-AT" dirty="0" err="1"/>
              <a:t>under</a:t>
            </a:r>
            <a:r>
              <a:rPr lang="de-AT" dirty="0"/>
              <a:t> </a:t>
            </a:r>
            <a:r>
              <a:rPr lang="de-AT" dirty="0">
                <a:hlinkClick r:id="rId3"/>
              </a:rPr>
              <a:t>http://isbi.aau.at/ontodebug/</a:t>
            </a:r>
            <a:r>
              <a:rPr lang="de-AT" dirty="0"/>
              <a:t> </a:t>
            </a:r>
          </a:p>
          <a:p>
            <a:pPr algn="ctr"/>
            <a:r>
              <a:rPr lang="de-AT" dirty="0" err="1"/>
              <a:t>Give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a </a:t>
            </a:r>
            <a:r>
              <a:rPr lang="de-AT" dirty="0" err="1"/>
              <a:t>try</a:t>
            </a:r>
            <a:r>
              <a:rPr lang="de-AT" dirty="0"/>
              <a:t>! </a:t>
            </a:r>
            <a:r>
              <a:rPr lang="de-AT" dirty="0" smtClean="0">
                <a:sym typeface="Wingdings" panose="05000000000000000000" pitchFamily="2" charset="2"/>
              </a:rPr>
              <a:t>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4227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1"/>
      <p:bldP spid="3" grpId="0" uiExpand="1" build="p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Abgerundetes Rechteck 126"/>
          <p:cNvSpPr/>
          <p:nvPr/>
        </p:nvSpPr>
        <p:spPr bwMode="auto">
          <a:xfrm>
            <a:off x="5655013" y="1070043"/>
            <a:ext cx="3381484" cy="2151710"/>
          </a:xfrm>
          <a:prstGeom prst="roundRect">
            <a:avLst>
              <a:gd name="adj" fmla="val 9735"/>
            </a:avLst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8157892" y="2264028"/>
            <a:ext cx="835136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b="1" dirty="0" err="1" smtClean="0"/>
              <a:t>unwanted</a:t>
            </a: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de-AT" sz="1100" dirty="0" err="1" smtClean="0"/>
              <a:t>logical</a:t>
            </a:r>
            <a:r>
              <a:rPr lang="de-AT" sz="1100" dirty="0" smtClean="0"/>
              <a:t> </a:t>
            </a:r>
            <a:br>
              <a:rPr lang="de-AT" sz="1100" dirty="0" smtClean="0"/>
            </a:br>
            <a:r>
              <a:rPr lang="de-AT" sz="1100" dirty="0" err="1" smtClean="0"/>
              <a:t>conse</a:t>
            </a:r>
            <a:r>
              <a:rPr lang="de-AT" sz="1100" dirty="0" smtClean="0"/>
              <a:t>-</a:t>
            </a:r>
          </a:p>
          <a:p>
            <a:r>
              <a:rPr lang="de-AT" sz="1100" dirty="0" err="1" smtClean="0"/>
              <a:t>quences</a:t>
            </a:r>
            <a:endParaRPr lang="en-US" sz="1100" dirty="0"/>
          </a:p>
        </p:txBody>
      </p:sp>
      <p:sp>
        <p:nvSpPr>
          <p:cNvPr id="40" name="Ellipse 39"/>
          <p:cNvSpPr/>
          <p:nvPr/>
        </p:nvSpPr>
        <p:spPr bwMode="auto">
          <a:xfrm>
            <a:off x="706877" y="4123344"/>
            <a:ext cx="4748838" cy="2311698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39" name="Inhaltsplatzhalter 3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8360" y="3366032"/>
            <a:ext cx="729716" cy="12688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94431" cy="648072"/>
          </a:xfrm>
        </p:spPr>
        <p:txBody>
          <a:bodyPr/>
          <a:lstStyle/>
          <a:p>
            <a:r>
              <a:rPr lang="de-AT" dirty="0" smtClean="0"/>
              <a:t>TD Development &amp; Debugging – Summary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3" y="848469"/>
            <a:ext cx="4773386" cy="287946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33842" y="5117883"/>
            <a:ext cx="1304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err="1" smtClean="0"/>
              <a:t>Ontology</a:t>
            </a:r>
            <a:endParaRPr lang="en-US" sz="1400" dirty="0" smtClean="0"/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676987" y="4287592"/>
            <a:ext cx="502136" cy="5058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302525" y="3972781"/>
            <a:ext cx="90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sp>
        <p:nvSpPr>
          <p:cNvPr id="12" name="Eine Ecke des Rechtecks schneiden 11"/>
          <p:cNvSpPr/>
          <p:nvPr/>
        </p:nvSpPr>
        <p:spPr bwMode="auto">
          <a:xfrm>
            <a:off x="588539" y="903508"/>
            <a:ext cx="1230086" cy="494386"/>
          </a:xfrm>
          <a:prstGeom prst="snip1Rect">
            <a:avLst>
              <a:gd name="adj" fmla="val 22043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561325" y="2030178"/>
            <a:ext cx="1257300" cy="484414"/>
          </a:xfrm>
          <a:prstGeom prst="roundRect">
            <a:avLst>
              <a:gd name="adj" fmla="val 24194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" name="Eine Ecke des Rechtecks schneiden 13"/>
          <p:cNvSpPr/>
          <p:nvPr/>
        </p:nvSpPr>
        <p:spPr bwMode="auto">
          <a:xfrm>
            <a:off x="561325" y="3221753"/>
            <a:ext cx="1230086" cy="468498"/>
          </a:xfrm>
          <a:prstGeom prst="snip1Rect">
            <a:avLst>
              <a:gd name="adj" fmla="val 22043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2466325" y="2030178"/>
            <a:ext cx="1257300" cy="484414"/>
          </a:xfrm>
          <a:prstGeom prst="roundRect">
            <a:avLst>
              <a:gd name="adj" fmla="val 24194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4033868" y="1386942"/>
            <a:ext cx="1224642" cy="501721"/>
          </a:xfrm>
          <a:prstGeom prst="roundRect">
            <a:avLst>
              <a:gd name="adj" fmla="val 24194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4033868" y="2651146"/>
            <a:ext cx="1224642" cy="505703"/>
          </a:xfrm>
          <a:prstGeom prst="roundRect">
            <a:avLst>
              <a:gd name="adj" fmla="val 24194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8156698" y="1327767"/>
            <a:ext cx="773429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100" b="1" dirty="0" err="1" smtClean="0"/>
              <a:t>required</a:t>
            </a:r>
            <a:r>
              <a:rPr lang="de-AT" sz="1100" b="0" dirty="0" smtClean="0"/>
              <a:t> </a:t>
            </a:r>
            <a:r>
              <a:rPr lang="de-AT" sz="1100" b="0" dirty="0" err="1" smtClean="0"/>
              <a:t>logical</a:t>
            </a:r>
            <a:r>
              <a:rPr lang="de-AT" sz="1100" b="0" dirty="0" smtClean="0"/>
              <a:t> </a:t>
            </a:r>
            <a:r>
              <a:rPr lang="de-AT" sz="1100" b="0" dirty="0" err="1" smtClean="0"/>
              <a:t>conse-quences</a:t>
            </a:r>
            <a:endParaRPr lang="en-US" sz="1100" dirty="0"/>
          </a:p>
        </p:txBody>
      </p:sp>
      <p:sp>
        <p:nvSpPr>
          <p:cNvPr id="43" name="Abgerundetes Rechteck 42"/>
          <p:cNvSpPr/>
          <p:nvPr/>
        </p:nvSpPr>
        <p:spPr bwMode="auto">
          <a:xfrm>
            <a:off x="5050679" y="3413944"/>
            <a:ext cx="1292996" cy="94340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Interactive Debugger</a:t>
            </a:r>
            <a:endParaRPr lang="en-US" sz="1400" dirty="0"/>
          </a:p>
        </p:txBody>
      </p:sp>
      <p:cxnSp>
        <p:nvCxnSpPr>
          <p:cNvPr id="44" name="Gerade Verbindung mit Pfeil 43"/>
          <p:cNvCxnSpPr/>
          <p:nvPr/>
        </p:nvCxnSpPr>
        <p:spPr bwMode="auto">
          <a:xfrm>
            <a:off x="6343675" y="3652378"/>
            <a:ext cx="1466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Gerade Verbindung mit Pfeil 44"/>
          <p:cNvCxnSpPr/>
          <p:nvPr/>
        </p:nvCxnSpPr>
        <p:spPr bwMode="auto">
          <a:xfrm>
            <a:off x="6266260" y="4123343"/>
            <a:ext cx="14661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sp>
        <p:nvSpPr>
          <p:cNvPr id="46" name="Ellipse 45"/>
          <p:cNvSpPr/>
          <p:nvPr/>
        </p:nvSpPr>
        <p:spPr bwMode="auto">
          <a:xfrm>
            <a:off x="6272768" y="3578248"/>
            <a:ext cx="141583" cy="141583"/>
          </a:xfrm>
          <a:prstGeom prst="ellipse">
            <a:avLst/>
          </a:prstGeom>
          <a:solidFill>
            <a:schemeClr val="tx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7716777" y="4052551"/>
            <a:ext cx="141583" cy="141583"/>
          </a:xfrm>
          <a:prstGeom prst="ellipse">
            <a:avLst/>
          </a:prstGeom>
          <a:solidFill>
            <a:srgbClr val="99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6802527" y="3352676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query</a:t>
            </a:r>
            <a:endParaRPr lang="en-US" sz="1400" dirty="0"/>
          </a:p>
        </p:txBody>
      </p:sp>
      <p:sp>
        <p:nvSpPr>
          <p:cNvPr id="49" name="Textfeld 48"/>
          <p:cNvSpPr txBox="1"/>
          <p:nvPr/>
        </p:nvSpPr>
        <p:spPr>
          <a:xfrm>
            <a:off x="6700885" y="4074574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answer</a:t>
            </a:r>
            <a:endParaRPr lang="en-US" sz="1400" dirty="0"/>
          </a:p>
        </p:txBody>
      </p:sp>
      <p:sp>
        <p:nvSpPr>
          <p:cNvPr id="54" name="Abgerundetes Rechteck 53"/>
          <p:cNvSpPr/>
          <p:nvPr/>
        </p:nvSpPr>
        <p:spPr bwMode="auto">
          <a:xfrm>
            <a:off x="6833435" y="5517325"/>
            <a:ext cx="1292016" cy="94340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Interactive </a:t>
            </a:r>
            <a:r>
              <a:rPr lang="de-AT" sz="1400" dirty="0" err="1" smtClean="0"/>
              <a:t>Repair</a:t>
            </a:r>
            <a:endParaRPr lang="en-US" sz="1400" dirty="0"/>
          </a:p>
        </p:txBody>
      </p:sp>
      <p:sp>
        <p:nvSpPr>
          <p:cNvPr id="55" name="Zylinder 54"/>
          <p:cNvSpPr/>
          <p:nvPr/>
        </p:nvSpPr>
        <p:spPr bwMode="auto">
          <a:xfrm>
            <a:off x="7399855" y="1318859"/>
            <a:ext cx="654828" cy="796413"/>
          </a:xfrm>
          <a:prstGeom prst="can">
            <a:avLst/>
          </a:prstGeom>
          <a:solidFill>
            <a:srgbClr val="C4D6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6" name="Kreuz 55"/>
          <p:cNvSpPr/>
          <p:nvPr/>
        </p:nvSpPr>
        <p:spPr bwMode="auto">
          <a:xfrm>
            <a:off x="7633984" y="1621481"/>
            <a:ext cx="247216" cy="264523"/>
          </a:xfrm>
          <a:prstGeom prst="plus">
            <a:avLst>
              <a:gd name="adj" fmla="val 39318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Zylinder 56"/>
          <p:cNvSpPr/>
          <p:nvPr/>
        </p:nvSpPr>
        <p:spPr bwMode="auto">
          <a:xfrm>
            <a:off x="7404638" y="2284950"/>
            <a:ext cx="654828" cy="796413"/>
          </a:xfrm>
          <a:prstGeom prst="can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8" name="Minus 57"/>
          <p:cNvSpPr/>
          <p:nvPr/>
        </p:nvSpPr>
        <p:spPr bwMode="auto">
          <a:xfrm>
            <a:off x="7607158" y="2595602"/>
            <a:ext cx="300867" cy="294968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71" name="Gekrümmte Verbindung 70"/>
          <p:cNvCxnSpPr>
            <a:stCxn id="39" idx="0"/>
          </p:cNvCxnSpPr>
          <p:nvPr/>
        </p:nvCxnSpPr>
        <p:spPr bwMode="auto">
          <a:xfrm rot="16200000" flipV="1">
            <a:off x="7366725" y="2509539"/>
            <a:ext cx="1480028" cy="232958"/>
          </a:xfrm>
          <a:prstGeom prst="curvedConnector3">
            <a:avLst>
              <a:gd name="adj1" fmla="val 781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6" name="Gekrümmte Verbindung 75"/>
          <p:cNvCxnSpPr>
            <a:stCxn id="39" idx="0"/>
          </p:cNvCxnSpPr>
          <p:nvPr/>
        </p:nvCxnSpPr>
        <p:spPr bwMode="auto">
          <a:xfrm rot="16200000" flipV="1">
            <a:off x="7762348" y="2905162"/>
            <a:ext cx="430936" cy="490804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9" name="Abgerundetes Rechteck 78"/>
          <p:cNvSpPr/>
          <p:nvPr/>
        </p:nvSpPr>
        <p:spPr bwMode="auto">
          <a:xfrm>
            <a:off x="5768020" y="1713328"/>
            <a:ext cx="1289761" cy="94340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sz="1400" dirty="0" smtClean="0"/>
              <a:t>Test Case </a:t>
            </a:r>
            <a:r>
              <a:rPr lang="de-AT" sz="1400" dirty="0" err="1" smtClean="0"/>
              <a:t>Verifier</a:t>
            </a:r>
            <a:endParaRPr lang="en-US" sz="1400" dirty="0"/>
          </a:p>
        </p:txBody>
      </p:sp>
      <p:sp>
        <p:nvSpPr>
          <p:cNvPr id="80" name="Ellipse 79"/>
          <p:cNvSpPr/>
          <p:nvPr/>
        </p:nvSpPr>
        <p:spPr bwMode="auto">
          <a:xfrm>
            <a:off x="2375948" y="5226646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2961277" y="5397558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2" name="Ellipse 81"/>
          <p:cNvSpPr/>
          <p:nvPr/>
        </p:nvSpPr>
        <p:spPr bwMode="auto">
          <a:xfrm>
            <a:off x="2443681" y="5587039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4131482" y="5186173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4" name="Ellipse 83"/>
          <p:cNvSpPr/>
          <p:nvPr/>
        </p:nvSpPr>
        <p:spPr bwMode="auto">
          <a:xfrm>
            <a:off x="4074148" y="4483721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5" name="Ellipse 84"/>
          <p:cNvSpPr/>
          <p:nvPr/>
        </p:nvSpPr>
        <p:spPr bwMode="auto">
          <a:xfrm>
            <a:off x="3586069" y="4990971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3480413" y="5799724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7" name="Multiplizieren 86"/>
          <p:cNvSpPr/>
          <p:nvPr/>
        </p:nvSpPr>
        <p:spPr bwMode="auto">
          <a:xfrm>
            <a:off x="3986419" y="4333889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8" name="Multiplizieren 87"/>
          <p:cNvSpPr/>
          <p:nvPr/>
        </p:nvSpPr>
        <p:spPr bwMode="auto">
          <a:xfrm>
            <a:off x="2894395" y="5271772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89" name="Multiplizieren 88"/>
          <p:cNvSpPr/>
          <p:nvPr/>
        </p:nvSpPr>
        <p:spPr bwMode="auto">
          <a:xfrm>
            <a:off x="2296933" y="5445064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0" name="Multiplizieren 89"/>
          <p:cNvSpPr/>
          <p:nvPr/>
        </p:nvSpPr>
        <p:spPr bwMode="auto">
          <a:xfrm>
            <a:off x="2263648" y="5085331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1" name="Multiplizieren 90"/>
          <p:cNvSpPr/>
          <p:nvPr/>
        </p:nvSpPr>
        <p:spPr bwMode="auto">
          <a:xfrm>
            <a:off x="4051654" y="5061078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2" name="Multiplizieren 91"/>
          <p:cNvSpPr/>
          <p:nvPr/>
        </p:nvSpPr>
        <p:spPr bwMode="auto">
          <a:xfrm>
            <a:off x="3386554" y="5682121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3" name="Multiplizieren 92"/>
          <p:cNvSpPr/>
          <p:nvPr/>
        </p:nvSpPr>
        <p:spPr bwMode="auto">
          <a:xfrm>
            <a:off x="3485087" y="4848759"/>
            <a:ext cx="984318" cy="752921"/>
          </a:xfrm>
          <a:prstGeom prst="mathMultiply">
            <a:avLst>
              <a:gd name="adj1" fmla="val 8633"/>
            </a:avLst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2683340" y="3493635"/>
            <a:ext cx="1195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 smtClean="0"/>
              <a:t>possible</a:t>
            </a:r>
            <a:r>
              <a:rPr lang="de-AT" sz="1200" dirty="0" smtClean="0"/>
              <a:t> </a:t>
            </a:r>
            <a:r>
              <a:rPr lang="de-AT" sz="1200" dirty="0" err="1" smtClean="0"/>
              <a:t>faults</a:t>
            </a:r>
            <a:endParaRPr lang="en-US" sz="1200" dirty="0"/>
          </a:p>
        </p:txBody>
      </p:sp>
      <p:cxnSp>
        <p:nvCxnSpPr>
          <p:cNvPr id="95" name="Gerader Verbinder 94"/>
          <p:cNvCxnSpPr/>
          <p:nvPr/>
        </p:nvCxnSpPr>
        <p:spPr bwMode="auto">
          <a:xfrm flipH="1">
            <a:off x="2743254" y="3774107"/>
            <a:ext cx="611552" cy="15664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Gerader Verbinder 95"/>
          <p:cNvCxnSpPr/>
          <p:nvPr/>
        </p:nvCxnSpPr>
        <p:spPr bwMode="auto">
          <a:xfrm>
            <a:off x="3354806" y="3764812"/>
            <a:ext cx="1114599" cy="83731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Gerader Verbinder 102"/>
          <p:cNvCxnSpPr/>
          <p:nvPr/>
        </p:nvCxnSpPr>
        <p:spPr bwMode="auto">
          <a:xfrm>
            <a:off x="3358253" y="3770634"/>
            <a:ext cx="360863" cy="144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Abgerundetes Rechteck 106"/>
          <p:cNvSpPr/>
          <p:nvPr/>
        </p:nvSpPr>
        <p:spPr bwMode="auto">
          <a:xfrm>
            <a:off x="2693808" y="4540520"/>
            <a:ext cx="865858" cy="528494"/>
          </a:xfrm>
          <a:prstGeom prst="roundRect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2725047" y="4569892"/>
            <a:ext cx="790514" cy="449921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2162758" y="3827955"/>
            <a:ext cx="104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 smtClean="0">
                <a:solidFill>
                  <a:srgbClr val="C00000"/>
                </a:solidFill>
              </a:rPr>
              <a:t>actual</a:t>
            </a:r>
            <a:r>
              <a:rPr lang="de-AT" sz="1200" dirty="0" smtClean="0">
                <a:solidFill>
                  <a:srgbClr val="C00000"/>
                </a:solidFill>
              </a:rPr>
              <a:t> fault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110" name="Gerader Verbinder 109"/>
          <p:cNvCxnSpPr/>
          <p:nvPr/>
        </p:nvCxnSpPr>
        <p:spPr bwMode="auto">
          <a:xfrm flipH="1" flipV="1">
            <a:off x="2712842" y="4094403"/>
            <a:ext cx="136104" cy="6981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Ellipse 113"/>
          <p:cNvSpPr/>
          <p:nvPr/>
        </p:nvSpPr>
        <p:spPr bwMode="auto">
          <a:xfrm>
            <a:off x="3292947" y="4724060"/>
            <a:ext cx="141583" cy="141583"/>
          </a:xfrm>
          <a:prstGeom prst="ellipse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2901610" y="4643326"/>
            <a:ext cx="141583" cy="141583"/>
          </a:xfrm>
          <a:prstGeom prst="ellipse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3024183" y="4841247"/>
            <a:ext cx="141583" cy="141583"/>
          </a:xfrm>
          <a:prstGeom prst="ellipse">
            <a:avLst/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3314418" y="3799955"/>
            <a:ext cx="1195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err="1" smtClean="0"/>
              <a:t>faulty</a:t>
            </a:r>
            <a:r>
              <a:rPr lang="de-AT" sz="1200" dirty="0" smtClean="0"/>
              <a:t> </a:t>
            </a:r>
            <a:r>
              <a:rPr lang="de-AT" sz="1200" dirty="0" err="1" smtClean="0"/>
              <a:t>axioms</a:t>
            </a:r>
            <a:endParaRPr lang="en-US" sz="1200" dirty="0"/>
          </a:p>
        </p:txBody>
      </p:sp>
      <p:cxnSp>
        <p:nvCxnSpPr>
          <p:cNvPr id="119" name="Gerader Verbinder 118"/>
          <p:cNvCxnSpPr>
            <a:stCxn id="117" idx="2"/>
            <a:endCxn id="115" idx="7"/>
          </p:cNvCxnSpPr>
          <p:nvPr/>
        </p:nvCxnSpPr>
        <p:spPr bwMode="auto">
          <a:xfrm flipH="1">
            <a:off x="3022459" y="4076954"/>
            <a:ext cx="889646" cy="5871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Gerader Verbinder 120"/>
          <p:cNvCxnSpPr>
            <a:stCxn id="117" idx="2"/>
            <a:endCxn id="116" idx="7"/>
          </p:cNvCxnSpPr>
          <p:nvPr/>
        </p:nvCxnSpPr>
        <p:spPr bwMode="auto">
          <a:xfrm flipH="1">
            <a:off x="3145032" y="4076954"/>
            <a:ext cx="767073" cy="7850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Gerader Verbinder 122"/>
          <p:cNvCxnSpPr>
            <a:stCxn id="117" idx="2"/>
            <a:endCxn id="114" idx="7"/>
          </p:cNvCxnSpPr>
          <p:nvPr/>
        </p:nvCxnSpPr>
        <p:spPr bwMode="auto">
          <a:xfrm flipH="1">
            <a:off x="3413796" y="4076954"/>
            <a:ext cx="498309" cy="6678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8" name="Smiley 127"/>
          <p:cNvSpPr/>
          <p:nvPr/>
        </p:nvSpPr>
        <p:spPr bwMode="auto">
          <a:xfrm>
            <a:off x="6204429" y="1171643"/>
            <a:ext cx="402747" cy="402747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9" name="Smiley 128"/>
          <p:cNvSpPr/>
          <p:nvPr/>
        </p:nvSpPr>
        <p:spPr bwMode="auto">
          <a:xfrm>
            <a:off x="6204026" y="1173764"/>
            <a:ext cx="402747" cy="402747"/>
          </a:xfrm>
          <a:prstGeom prst="smileyFace">
            <a:avLst>
              <a:gd name="adj" fmla="val -4653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131" name="Gerade Verbindung mit Pfeil 130"/>
          <p:cNvCxnSpPr/>
          <p:nvPr/>
        </p:nvCxnSpPr>
        <p:spPr bwMode="auto">
          <a:xfrm flipH="1">
            <a:off x="5188085" y="4280558"/>
            <a:ext cx="2918654" cy="9446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3" name="Textfeld 132"/>
          <p:cNvSpPr txBox="1"/>
          <p:nvPr/>
        </p:nvSpPr>
        <p:spPr>
          <a:xfrm rot="20512946">
            <a:off x="5394141" y="4782458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formulate</a:t>
            </a:r>
            <a:r>
              <a:rPr lang="de-AT" sz="1400" dirty="0" smtClean="0"/>
              <a:t> </a:t>
            </a:r>
            <a:r>
              <a:rPr lang="de-AT" sz="1400" dirty="0" err="1" smtClean="0"/>
              <a:t>new</a:t>
            </a:r>
            <a:r>
              <a:rPr lang="de-AT" sz="1400" dirty="0" smtClean="0"/>
              <a:t> </a:t>
            </a:r>
            <a:r>
              <a:rPr lang="de-AT" sz="1400" dirty="0" err="1" smtClean="0"/>
              <a:t>axioms</a:t>
            </a:r>
            <a:endParaRPr lang="en-US" sz="1400" dirty="0"/>
          </a:p>
        </p:txBody>
      </p:sp>
      <p:cxnSp>
        <p:nvCxnSpPr>
          <p:cNvPr id="135" name="Gerade Verbindung mit Pfeil 134"/>
          <p:cNvCxnSpPr>
            <a:stCxn id="114" idx="5"/>
            <a:endCxn id="54" idx="1"/>
          </p:cNvCxnSpPr>
          <p:nvPr/>
        </p:nvCxnSpPr>
        <p:spPr bwMode="auto">
          <a:xfrm>
            <a:off x="3413796" y="4844909"/>
            <a:ext cx="3419639" cy="11441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7" name="Gerade Verbindung mit Pfeil 136"/>
          <p:cNvCxnSpPr>
            <a:stCxn id="54" idx="0"/>
          </p:cNvCxnSpPr>
          <p:nvPr/>
        </p:nvCxnSpPr>
        <p:spPr bwMode="auto">
          <a:xfrm flipV="1">
            <a:off x="7479443" y="4689464"/>
            <a:ext cx="799213" cy="8278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8" name="Textfeld 137"/>
          <p:cNvSpPr txBox="1"/>
          <p:nvPr/>
        </p:nvSpPr>
        <p:spPr>
          <a:xfrm rot="1172291">
            <a:off x="5465241" y="5702025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analyze</a:t>
            </a:r>
            <a:r>
              <a:rPr lang="de-AT" sz="1400" dirty="0" smtClean="0"/>
              <a:t> </a:t>
            </a:r>
            <a:r>
              <a:rPr lang="de-AT" sz="1400" dirty="0" err="1" smtClean="0"/>
              <a:t>axiom</a:t>
            </a:r>
            <a:endParaRPr lang="en-US" sz="1400" dirty="0"/>
          </a:p>
        </p:txBody>
      </p:sp>
      <p:sp>
        <p:nvSpPr>
          <p:cNvPr id="139" name="Textfeld 138"/>
          <p:cNvSpPr txBox="1"/>
          <p:nvPr/>
        </p:nvSpPr>
        <p:spPr>
          <a:xfrm rot="18813245">
            <a:off x="7750995" y="4816492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show</a:t>
            </a:r>
            <a:r>
              <a:rPr lang="de-AT" sz="1400" dirty="0" smtClean="0"/>
              <a:t> ex-</a:t>
            </a:r>
            <a:br>
              <a:rPr lang="de-AT" sz="1400" dirty="0" smtClean="0"/>
            </a:br>
            <a:r>
              <a:rPr lang="de-AT" sz="1400" dirty="0" err="1" smtClean="0"/>
              <a:t>planation</a:t>
            </a:r>
            <a:endParaRPr lang="en-US" sz="1400" dirty="0"/>
          </a:p>
        </p:txBody>
      </p:sp>
      <p:cxnSp>
        <p:nvCxnSpPr>
          <p:cNvPr id="142" name="Gerade Verbindung mit Pfeil 141"/>
          <p:cNvCxnSpPr>
            <a:endCxn id="114" idx="6"/>
          </p:cNvCxnSpPr>
          <p:nvPr/>
        </p:nvCxnSpPr>
        <p:spPr bwMode="auto">
          <a:xfrm flipH="1">
            <a:off x="3434530" y="4287592"/>
            <a:ext cx="4690921" cy="507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3" name="Textfeld 142"/>
          <p:cNvSpPr txBox="1"/>
          <p:nvPr/>
        </p:nvSpPr>
        <p:spPr>
          <a:xfrm rot="21244841">
            <a:off x="5162723" y="4463487"/>
            <a:ext cx="1935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rectify</a:t>
            </a:r>
            <a:r>
              <a:rPr lang="de-AT" sz="1400" dirty="0" smtClean="0"/>
              <a:t>/</a:t>
            </a:r>
            <a:r>
              <a:rPr lang="de-AT" sz="1400" dirty="0" err="1" smtClean="0"/>
              <a:t>delete</a:t>
            </a:r>
            <a:r>
              <a:rPr lang="de-AT" sz="1400" dirty="0" smtClean="0"/>
              <a:t> </a:t>
            </a:r>
            <a:r>
              <a:rPr lang="de-AT" sz="1400" dirty="0" err="1" smtClean="0"/>
              <a:t>axiom</a:t>
            </a:r>
            <a:endParaRPr lang="en-US" sz="1400" dirty="0"/>
          </a:p>
        </p:txBody>
      </p:sp>
      <p:sp>
        <p:nvSpPr>
          <p:cNvPr id="144" name="Textfeld 143"/>
          <p:cNvSpPr txBox="1"/>
          <p:nvPr/>
        </p:nvSpPr>
        <p:spPr>
          <a:xfrm>
            <a:off x="5971112" y="2737643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all OK?</a:t>
            </a:r>
            <a:endParaRPr lang="en-US" dirty="0"/>
          </a:p>
        </p:txBody>
      </p:sp>
      <p:sp>
        <p:nvSpPr>
          <p:cNvPr id="145" name="Abgerundetes Rechteck 144"/>
          <p:cNvSpPr/>
          <p:nvPr/>
        </p:nvSpPr>
        <p:spPr bwMode="auto">
          <a:xfrm>
            <a:off x="3022459" y="1182033"/>
            <a:ext cx="784298" cy="43944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46" name="Abgerundetes Rechteck 145"/>
          <p:cNvSpPr/>
          <p:nvPr/>
        </p:nvSpPr>
        <p:spPr bwMode="auto">
          <a:xfrm>
            <a:off x="3003132" y="2897988"/>
            <a:ext cx="784298" cy="439448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7716777" y="4055187"/>
            <a:ext cx="141583" cy="141583"/>
          </a:xfrm>
          <a:prstGeom prst="ellipse">
            <a:avLst/>
          </a:prstGeom>
          <a:solidFill>
            <a:srgbClr val="269926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6271318" y="3578572"/>
            <a:ext cx="141583" cy="141583"/>
          </a:xfrm>
          <a:prstGeom prst="ellipse">
            <a:avLst/>
          </a:prstGeom>
          <a:solidFill>
            <a:schemeClr val="tx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6287024" y="4059181"/>
            <a:ext cx="141583" cy="141583"/>
          </a:xfrm>
          <a:prstGeom prst="ellipse">
            <a:avLst/>
          </a:prstGeom>
          <a:solidFill>
            <a:srgbClr val="99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6289399" y="4055187"/>
            <a:ext cx="141583" cy="141583"/>
          </a:xfrm>
          <a:prstGeom prst="ellipse">
            <a:avLst/>
          </a:prstGeom>
          <a:solidFill>
            <a:srgbClr val="269926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11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1C1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1C1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16041 0.00069 " pathEditMode="relative" rAng="0" ptsTypes="AA">
                                      <p:cBhvr>
                                        <p:cTn id="2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5625 1.48148E-6 " pathEditMode="relative" rAng="0" ptsTypes="AA">
                                      <p:cBhvr>
                                        <p:cTn id="2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3125 -0.17569 " pathEditMode="relative" rAng="0" ptsTypes="AA">
                                      <p:cBhvr>
                                        <p:cTn id="2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16042 0.00069 " pathEditMode="relative" rAng="0" ptsTypes="AA">
                                      <p:cBhvr>
                                        <p:cTn id="2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15625 -1.48148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13107 -0.3169 " pathEditMode="relative" rAng="0" ptsTypes="AA">
                                      <p:cBhvr>
                                        <p:cTn id="2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3" dur="12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200"/>
                            </p:stCondLst>
                            <p:childTnLst>
                              <p:par>
                                <p:cTn id="31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1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500"/>
                            </p:stCondLst>
                            <p:childTnLst>
                              <p:par>
                                <p:cTn id="4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2" presetClass="entr" presetSubtype="2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8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500"/>
                            </p:stCondLst>
                            <p:childTnLst>
                              <p:par>
                                <p:cTn id="45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47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animClr clrSpc="rgb" dir="cw">
                                      <p:cBhvr>
                                        <p:cTn id="51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500"/>
                            </p:stCondLst>
                            <p:childTnLst>
                              <p:par>
                                <p:cTn id="5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7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F4D6"/>
                                      </p:to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500"/>
                            </p:stCondLst>
                            <p:childTnLst>
                              <p:par>
                                <p:cTn id="5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500"/>
                            </p:stCondLst>
                            <p:childTnLst>
                              <p:par>
                                <p:cTn id="566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6F4D6"/>
                                      </p:to>
                                    </p:animClr>
                                    <p:animClr clrSpc="rgb" dir="cw">
                                      <p:cBhvr>
                                        <p:cTn id="5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F4D6"/>
                                      </p:to>
                                    </p:animClr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7" grpId="1" animBg="1"/>
      <p:bldP spid="127" grpId="2" animBg="1"/>
      <p:bldP spid="127" grpId="3" animBg="1"/>
      <p:bldP spid="37" grpId="0" animBg="1"/>
      <p:bldP spid="40" grpId="0" animBg="1"/>
      <p:bldP spid="40" grpId="1" animBg="1"/>
      <p:bldP spid="8" grpId="0"/>
      <p:bldP spid="10" grpId="0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6" grpId="0" animBg="1"/>
      <p:bldP spid="16" grpId="1" animBg="1"/>
      <p:bldP spid="17" grpId="0" animBg="1"/>
      <p:bldP spid="17" grpId="1" animBg="1"/>
      <p:bldP spid="38" grpId="0" animBg="1"/>
      <p:bldP spid="43" grpId="0" animBg="1"/>
      <p:bldP spid="43" grpId="1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/>
      <p:bldP spid="48" grpId="1"/>
      <p:bldP spid="49" grpId="0"/>
      <p:bldP spid="49" grpId="1"/>
      <p:bldP spid="54" grpId="0" animBg="1"/>
      <p:bldP spid="54" grpId="1" animBg="1"/>
      <p:bldP spid="55" grpId="0" animBg="1"/>
      <p:bldP spid="56" grpId="0" animBg="1"/>
      <p:bldP spid="57" grpId="0" animBg="1"/>
      <p:bldP spid="58" grpId="0" animBg="1"/>
      <p:bldP spid="79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/>
      <p:bldP spid="94" grpId="1"/>
      <p:bldP spid="107" grpId="0" animBg="1"/>
      <p:bldP spid="107" grpId="1" animBg="1"/>
      <p:bldP spid="107" grpId="2" animBg="1"/>
      <p:bldP spid="108" grpId="0" animBg="1"/>
      <p:bldP spid="108" grpId="1" animBg="1"/>
      <p:bldP spid="109" grpId="0"/>
      <p:bldP spid="109" grpId="1"/>
      <p:bldP spid="114" grpId="0" animBg="1"/>
      <p:bldP spid="114" grpId="1" animBg="1"/>
      <p:bldP spid="114" grpId="2" animBg="1"/>
      <p:bldP spid="115" grpId="0" animBg="1"/>
      <p:bldP spid="115" grpId="1" animBg="1"/>
      <p:bldP spid="115" grpId="2" animBg="1"/>
      <p:bldP spid="116" grpId="0" animBg="1"/>
      <p:bldP spid="116" grpId="1" animBg="1"/>
      <p:bldP spid="116" grpId="2" animBg="1"/>
      <p:bldP spid="117" grpId="0"/>
      <p:bldP spid="117" grpId="1"/>
      <p:bldP spid="128" grpId="0" animBg="1"/>
      <p:bldP spid="129" grpId="0" animBg="1"/>
      <p:bldP spid="129" grpId="1" animBg="1"/>
      <p:bldP spid="133" grpId="0"/>
      <p:bldP spid="133" grpId="1"/>
      <p:bldP spid="138" grpId="0"/>
      <p:bldP spid="138" grpId="1"/>
      <p:bldP spid="139" grpId="0"/>
      <p:bldP spid="139" grpId="1"/>
      <p:bldP spid="143" grpId="0"/>
      <p:bldP spid="143" grpId="1"/>
      <p:bldP spid="144" grpId="0"/>
      <p:bldP spid="144" grpId="1"/>
      <p:bldP spid="145" grpId="0" animBg="1"/>
      <p:bldP spid="145" grpId="1" animBg="1"/>
      <p:bldP spid="146" grpId="0" animBg="1"/>
      <p:bldP spid="146" grpId="1" animBg="1"/>
      <p:bldP spid="51" grpId="0" animBg="1"/>
      <p:bldP spid="51" grpId="1" animBg="1"/>
      <p:bldP spid="51" grpId="2" animBg="1"/>
      <p:bldP spid="50" grpId="0" animBg="1"/>
      <p:bldP spid="50" grpId="1" animBg="1"/>
      <p:bldP spid="50" grpId="2" animBg="1"/>
      <p:bldP spid="52" grpId="0" animBg="1"/>
      <p:bldP spid="52" grpId="1" animBg="1"/>
      <p:bldP spid="53" grpId="0" animBg="1"/>
      <p:bldP spid="5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72373" cy="648072"/>
          </a:xfrm>
        </p:spPr>
        <p:txBody>
          <a:bodyPr/>
          <a:lstStyle/>
          <a:p>
            <a:r>
              <a:rPr lang="de-AT" dirty="0" smtClean="0"/>
              <a:t>Future Work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3" y="1340768"/>
            <a:ext cx="8549946" cy="5040560"/>
          </a:xfrm>
        </p:spPr>
        <p:txBody>
          <a:bodyPr/>
          <a:lstStyle/>
          <a:p>
            <a:pPr marL="0" indent="0">
              <a:buNone/>
            </a:pPr>
            <a:r>
              <a:rPr lang="de-AT" sz="1800" dirty="0" err="1" smtClean="0"/>
              <a:t>We</a:t>
            </a:r>
            <a:r>
              <a:rPr lang="de-AT" sz="1800" dirty="0" smtClean="0"/>
              <a:t> </a:t>
            </a:r>
            <a:r>
              <a:rPr lang="de-AT" sz="1800" dirty="0" err="1"/>
              <a:t>are</a:t>
            </a:r>
            <a:r>
              <a:rPr lang="de-AT" sz="1800" dirty="0"/>
              <a:t> </a:t>
            </a:r>
            <a:r>
              <a:rPr lang="de-AT" sz="1800" dirty="0" err="1"/>
              <a:t>actively</a:t>
            </a:r>
            <a:r>
              <a:rPr lang="de-AT" sz="1800" dirty="0"/>
              <a:t> </a:t>
            </a:r>
            <a:r>
              <a:rPr lang="de-AT" sz="1800" dirty="0" err="1"/>
              <a:t>researching</a:t>
            </a:r>
            <a:r>
              <a:rPr lang="de-AT" sz="1800" dirty="0"/>
              <a:t> </a:t>
            </a:r>
            <a:r>
              <a:rPr lang="de-AT" sz="1800" dirty="0" smtClean="0"/>
              <a:t>on</a:t>
            </a:r>
          </a:p>
          <a:p>
            <a:pPr marL="0" indent="0">
              <a:buNone/>
            </a:pPr>
            <a:r>
              <a:rPr lang="de-AT" sz="1800" dirty="0">
                <a:solidFill>
                  <a:srgbClr val="4699C2"/>
                </a:solidFill>
              </a:rPr>
              <a:t>	</a:t>
            </a:r>
            <a:endParaRPr lang="de-AT" sz="1800" dirty="0" smtClean="0">
              <a:solidFill>
                <a:srgbClr val="4699C2"/>
              </a:solidFill>
            </a:endParaRPr>
          </a:p>
          <a:p>
            <a:pPr marL="0" indent="0">
              <a:buNone/>
            </a:pPr>
            <a:r>
              <a:rPr lang="de-AT" sz="1800" dirty="0">
                <a:solidFill>
                  <a:srgbClr val="4699C2"/>
                </a:solidFill>
              </a:rPr>
              <a:t>	</a:t>
            </a:r>
            <a:r>
              <a:rPr lang="de-AT" sz="1800" dirty="0" err="1" smtClean="0">
                <a:solidFill>
                  <a:srgbClr val="4699C2"/>
                </a:solidFill>
              </a:rPr>
              <a:t>ever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>
                <a:solidFill>
                  <a:srgbClr val="4699C2"/>
                </a:solidFill>
              </a:rPr>
              <a:t>more</a:t>
            </a:r>
            <a:r>
              <a:rPr lang="de-AT" sz="1800" dirty="0">
                <a:solidFill>
                  <a:srgbClr val="4699C2"/>
                </a:solidFill>
              </a:rPr>
              <a:t> </a:t>
            </a:r>
            <a:r>
              <a:rPr lang="de-AT" sz="1800" dirty="0" err="1">
                <a:solidFill>
                  <a:srgbClr val="4699C2"/>
                </a:solidFill>
              </a:rPr>
              <a:t>efficient</a:t>
            </a:r>
            <a:r>
              <a:rPr lang="de-AT" sz="1800" dirty="0">
                <a:solidFill>
                  <a:srgbClr val="4699C2"/>
                </a:solidFill>
              </a:rPr>
              <a:t> +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>
                <a:solidFill>
                  <a:srgbClr val="4699C2"/>
                </a:solidFill>
              </a:rPr>
              <a:t>useful</a:t>
            </a:r>
            <a:r>
              <a:rPr lang="de-AT" sz="1800" dirty="0">
                <a:solidFill>
                  <a:srgbClr val="4699C2"/>
                </a:solidFill>
              </a:rPr>
              <a:t> </a:t>
            </a:r>
            <a:r>
              <a:rPr lang="de-AT" sz="1800" dirty="0" err="1" smtClean="0">
                <a:solidFill>
                  <a:srgbClr val="4699C2"/>
                </a:solidFill>
              </a:rPr>
              <a:t>methodologies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 smtClean="0">
                <a:solidFill>
                  <a:srgbClr val="4699C2"/>
                </a:solidFill>
              </a:rPr>
              <a:t>for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</a:p>
          <a:p>
            <a:pPr marL="0" indent="0">
              <a:buNone/>
            </a:pPr>
            <a:r>
              <a:rPr lang="de-AT" sz="1800" dirty="0">
                <a:solidFill>
                  <a:srgbClr val="4699C2"/>
                </a:solidFill>
              </a:rPr>
              <a:t>	</a:t>
            </a:r>
            <a:r>
              <a:rPr lang="de-AT" sz="1800" dirty="0" smtClean="0">
                <a:solidFill>
                  <a:srgbClr val="4699C2"/>
                </a:solidFill>
              </a:rPr>
              <a:t>	</a:t>
            </a:r>
          </a:p>
          <a:p>
            <a:pPr marL="0" indent="0">
              <a:buNone/>
            </a:pPr>
            <a:r>
              <a:rPr lang="de-AT" sz="1800" dirty="0">
                <a:solidFill>
                  <a:srgbClr val="4699C2"/>
                </a:solidFill>
              </a:rPr>
              <a:t>	</a:t>
            </a:r>
            <a:r>
              <a:rPr lang="de-AT" sz="1800" dirty="0" smtClean="0">
                <a:solidFill>
                  <a:srgbClr val="4699C2"/>
                </a:solidFill>
              </a:rPr>
              <a:t>	</a:t>
            </a:r>
            <a:r>
              <a:rPr lang="de-AT" sz="1800" dirty="0" err="1" smtClean="0">
                <a:solidFill>
                  <a:srgbClr val="4699C2"/>
                </a:solidFill>
              </a:rPr>
              <a:t>ontology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 smtClean="0">
                <a:solidFill>
                  <a:srgbClr val="4699C2"/>
                </a:solidFill>
              </a:rPr>
              <a:t>development</a:t>
            </a:r>
            <a:r>
              <a:rPr lang="de-AT" sz="1800" dirty="0" smtClean="0">
                <a:solidFill>
                  <a:srgbClr val="4699C2"/>
                </a:solidFill>
              </a:rPr>
              <a:t> / </a:t>
            </a:r>
            <a:r>
              <a:rPr lang="de-AT" sz="1800" dirty="0" err="1" smtClean="0">
                <a:solidFill>
                  <a:srgbClr val="4699C2"/>
                </a:solidFill>
              </a:rPr>
              <a:t>debugging</a:t>
            </a:r>
            <a:r>
              <a:rPr lang="de-AT" sz="1800" dirty="0" smtClean="0">
                <a:solidFill>
                  <a:srgbClr val="4699C2"/>
                </a:solidFill>
              </a:rPr>
              <a:t> / </a:t>
            </a:r>
            <a:r>
              <a:rPr lang="de-AT" sz="1800" dirty="0" err="1" smtClean="0">
                <a:solidFill>
                  <a:srgbClr val="4699C2"/>
                </a:solidFill>
              </a:rPr>
              <a:t>quality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 smtClean="0">
                <a:solidFill>
                  <a:srgbClr val="4699C2"/>
                </a:solidFill>
              </a:rPr>
              <a:t>assurance</a:t>
            </a:r>
            <a:endParaRPr lang="de-AT" sz="1800" dirty="0" smtClean="0">
              <a:solidFill>
                <a:srgbClr val="4699C2"/>
              </a:solidFill>
            </a:endParaRPr>
          </a:p>
          <a:p>
            <a:endParaRPr lang="de-AT" sz="1800" dirty="0" smtClean="0">
              <a:solidFill>
                <a:srgbClr val="4699C2"/>
              </a:solidFill>
            </a:endParaRP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r>
              <a:rPr lang="de-AT" sz="1800" dirty="0" err="1" smtClean="0"/>
              <a:t>However</a:t>
            </a:r>
            <a:r>
              <a:rPr lang="de-AT" sz="1800" dirty="0" smtClean="0"/>
              <a:t>,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this</a:t>
            </a:r>
            <a:r>
              <a:rPr lang="de-AT" sz="1800" dirty="0" smtClean="0"/>
              <a:t> end, </a:t>
            </a:r>
            <a:r>
              <a:rPr lang="de-AT" sz="1800" dirty="0" err="1" smtClean="0"/>
              <a:t>we</a:t>
            </a:r>
            <a:r>
              <a:rPr lang="de-AT" sz="1800" dirty="0" smtClean="0"/>
              <a:t> </a:t>
            </a:r>
            <a:r>
              <a:rPr lang="de-AT" sz="1800" dirty="0" err="1" smtClean="0"/>
              <a:t>need</a:t>
            </a:r>
            <a:r>
              <a:rPr lang="de-AT" sz="1800" dirty="0" smtClean="0"/>
              <a:t>:</a:t>
            </a:r>
          </a:p>
          <a:p>
            <a:pPr marL="0" indent="0">
              <a:buNone/>
            </a:pPr>
            <a:endParaRPr lang="de-AT" sz="1800" dirty="0"/>
          </a:p>
          <a:p>
            <a:r>
              <a:rPr lang="de-AT" sz="1800" b="1" dirty="0" smtClean="0"/>
              <a:t> </a:t>
            </a:r>
            <a:r>
              <a:rPr lang="de-AT" sz="1800" b="1" dirty="0" smtClean="0">
                <a:solidFill>
                  <a:srgbClr val="C00000"/>
                </a:solidFill>
              </a:rPr>
              <a:t>REAL USERS</a:t>
            </a:r>
            <a:r>
              <a:rPr lang="de-AT" sz="1800" dirty="0" smtClean="0"/>
              <a:t>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understand</a:t>
            </a:r>
            <a:r>
              <a:rPr lang="de-AT" sz="1800" dirty="0" smtClean="0"/>
              <a:t> </a:t>
            </a:r>
            <a:r>
              <a:rPr lang="de-AT" sz="1800" dirty="0" err="1" smtClean="0"/>
              <a:t>their</a:t>
            </a:r>
            <a:r>
              <a:rPr lang="de-AT" sz="1800" dirty="0" smtClean="0"/>
              <a:t> </a:t>
            </a:r>
            <a:r>
              <a:rPr lang="de-AT" sz="1800" dirty="0" err="1" smtClean="0"/>
              <a:t>needs</a:t>
            </a:r>
            <a:r>
              <a:rPr lang="de-AT" sz="1800" dirty="0" smtClean="0"/>
              <a:t> / </a:t>
            </a:r>
            <a:r>
              <a:rPr lang="de-AT" sz="1800" dirty="0" err="1" smtClean="0"/>
              <a:t>preferences</a:t>
            </a:r>
            <a:r>
              <a:rPr lang="de-AT" sz="1800" dirty="0" smtClean="0"/>
              <a:t> / </a:t>
            </a:r>
            <a:r>
              <a:rPr lang="de-AT" sz="1800" dirty="0" err="1" smtClean="0"/>
              <a:t>problems</a:t>
            </a:r>
            <a:endParaRPr lang="de-AT" sz="1800" dirty="0" smtClean="0"/>
          </a:p>
          <a:p>
            <a:r>
              <a:rPr lang="de-AT" sz="1800" b="1" dirty="0" smtClean="0"/>
              <a:t> </a:t>
            </a:r>
            <a:r>
              <a:rPr lang="de-AT" sz="1800" b="1" dirty="0" err="1" smtClean="0">
                <a:solidFill>
                  <a:srgbClr val="C00000"/>
                </a:solidFill>
              </a:rPr>
              <a:t>Faulty</a:t>
            </a:r>
            <a:r>
              <a:rPr lang="de-AT" sz="1800" b="1" dirty="0" smtClean="0">
                <a:solidFill>
                  <a:srgbClr val="C00000"/>
                </a:solidFill>
              </a:rPr>
              <a:t> REAL-WORLD </a:t>
            </a:r>
            <a:r>
              <a:rPr lang="de-AT" sz="1800" b="1" dirty="0" err="1" smtClean="0">
                <a:solidFill>
                  <a:srgbClr val="C00000"/>
                </a:solidFill>
              </a:rPr>
              <a:t>ontologies</a:t>
            </a:r>
            <a:r>
              <a:rPr lang="de-AT" sz="1800" dirty="0" smtClean="0"/>
              <a:t>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test</a:t>
            </a:r>
            <a:r>
              <a:rPr lang="de-AT" sz="1800" dirty="0" smtClean="0"/>
              <a:t> / </a:t>
            </a:r>
            <a:r>
              <a:rPr lang="de-AT" sz="1800" dirty="0" err="1" smtClean="0"/>
              <a:t>evaluate</a:t>
            </a:r>
            <a:r>
              <a:rPr lang="de-AT" sz="1800" dirty="0" smtClean="0"/>
              <a:t> </a:t>
            </a:r>
            <a:r>
              <a:rPr lang="de-AT" sz="1800" dirty="0" err="1" smtClean="0"/>
              <a:t>our</a:t>
            </a:r>
            <a:r>
              <a:rPr lang="de-AT" sz="1800" dirty="0" smtClean="0"/>
              <a:t> </a:t>
            </a:r>
            <a:r>
              <a:rPr lang="de-AT" sz="1800" dirty="0" err="1" smtClean="0"/>
              <a:t>strategies</a:t>
            </a:r>
            <a:endParaRPr lang="de-AT" sz="1800" dirty="0" smtClean="0"/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400" dirty="0" smtClean="0"/>
          </a:p>
          <a:p>
            <a:pPr marL="0" indent="0">
              <a:buNone/>
            </a:pPr>
            <a:endParaRPr lang="de-AT" sz="1400" dirty="0" smtClean="0"/>
          </a:p>
          <a:p>
            <a:pPr marL="0" indent="0">
              <a:buNone/>
            </a:pPr>
            <a:endParaRPr lang="de-AT" sz="1800" dirty="0" smtClean="0"/>
          </a:p>
          <a:p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34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72373" cy="648072"/>
          </a:xfrm>
        </p:spPr>
        <p:txBody>
          <a:bodyPr/>
          <a:lstStyle/>
          <a:p>
            <a:r>
              <a:rPr lang="de-AT" dirty="0" smtClean="0"/>
              <a:t>Research on </a:t>
            </a:r>
            <a:r>
              <a:rPr lang="de-AT" dirty="0" err="1" smtClean="0"/>
              <a:t>Ontology</a:t>
            </a:r>
            <a:r>
              <a:rPr lang="de-AT" dirty="0" smtClean="0"/>
              <a:t> Engineering + Debugging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3" y="1340768"/>
            <a:ext cx="8549946" cy="5040560"/>
          </a:xfrm>
        </p:spPr>
        <p:txBody>
          <a:bodyPr/>
          <a:lstStyle/>
          <a:p>
            <a:pPr marL="0" indent="0">
              <a:buNone/>
            </a:pPr>
            <a:r>
              <a:rPr lang="de-AT" sz="1800" dirty="0" err="1" smtClean="0"/>
              <a:t>We</a:t>
            </a:r>
            <a:r>
              <a:rPr lang="de-AT" sz="1800" dirty="0" smtClean="0"/>
              <a:t> </a:t>
            </a:r>
            <a:r>
              <a:rPr lang="de-AT" sz="1800" dirty="0" err="1"/>
              <a:t>are</a:t>
            </a:r>
            <a:r>
              <a:rPr lang="de-AT" sz="1800" dirty="0"/>
              <a:t> </a:t>
            </a:r>
            <a:r>
              <a:rPr lang="de-AT" sz="1800" dirty="0" err="1"/>
              <a:t>actively</a:t>
            </a:r>
            <a:r>
              <a:rPr lang="de-AT" sz="1800" dirty="0"/>
              <a:t> </a:t>
            </a:r>
            <a:r>
              <a:rPr lang="de-AT" sz="1800" dirty="0" err="1"/>
              <a:t>researching</a:t>
            </a:r>
            <a:r>
              <a:rPr lang="de-AT" sz="1800" dirty="0"/>
              <a:t> </a:t>
            </a:r>
            <a:r>
              <a:rPr lang="de-AT" sz="1800" dirty="0" err="1"/>
              <a:t>for</a:t>
            </a:r>
            <a:r>
              <a:rPr lang="de-AT" sz="1800" dirty="0"/>
              <a:t> </a:t>
            </a:r>
            <a:endParaRPr lang="de-AT" sz="1800" dirty="0" smtClean="0"/>
          </a:p>
          <a:p>
            <a:pPr marL="0" indent="0">
              <a:buNone/>
            </a:pPr>
            <a:r>
              <a:rPr lang="de-AT" sz="1800" dirty="0"/>
              <a:t>	</a:t>
            </a:r>
            <a:r>
              <a:rPr lang="de-AT" sz="1800" dirty="0" err="1" smtClean="0">
                <a:solidFill>
                  <a:srgbClr val="4699C2"/>
                </a:solidFill>
              </a:rPr>
              <a:t>ever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>
                <a:solidFill>
                  <a:srgbClr val="4699C2"/>
                </a:solidFill>
              </a:rPr>
              <a:t>more</a:t>
            </a:r>
            <a:r>
              <a:rPr lang="de-AT" sz="1800" dirty="0">
                <a:solidFill>
                  <a:srgbClr val="4699C2"/>
                </a:solidFill>
              </a:rPr>
              <a:t> </a:t>
            </a:r>
            <a:r>
              <a:rPr lang="de-AT" sz="1800" dirty="0" err="1">
                <a:solidFill>
                  <a:srgbClr val="4699C2"/>
                </a:solidFill>
              </a:rPr>
              <a:t>efficient</a:t>
            </a:r>
            <a:r>
              <a:rPr lang="de-AT" sz="1800" dirty="0">
                <a:solidFill>
                  <a:srgbClr val="4699C2"/>
                </a:solidFill>
              </a:rPr>
              <a:t> +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>
                <a:solidFill>
                  <a:srgbClr val="4699C2"/>
                </a:solidFill>
              </a:rPr>
              <a:t>useful</a:t>
            </a:r>
            <a:r>
              <a:rPr lang="de-AT" sz="1800" dirty="0">
                <a:solidFill>
                  <a:srgbClr val="4699C2"/>
                </a:solidFill>
              </a:rPr>
              <a:t> </a:t>
            </a:r>
            <a:r>
              <a:rPr lang="de-AT" sz="1800" dirty="0" err="1">
                <a:solidFill>
                  <a:srgbClr val="4699C2"/>
                </a:solidFill>
              </a:rPr>
              <a:t>ways</a:t>
            </a:r>
            <a:r>
              <a:rPr lang="de-AT" sz="1800" dirty="0">
                <a:solidFill>
                  <a:srgbClr val="4699C2"/>
                </a:solidFill>
              </a:rPr>
              <a:t> of </a:t>
            </a:r>
            <a:r>
              <a:rPr lang="de-AT" sz="1800" dirty="0" err="1" smtClean="0">
                <a:solidFill>
                  <a:srgbClr val="4699C2"/>
                </a:solidFill>
              </a:rPr>
              <a:t>debugging</a:t>
            </a:r>
            <a:r>
              <a:rPr lang="de-AT" sz="1800" dirty="0" smtClean="0">
                <a:solidFill>
                  <a:srgbClr val="4699C2"/>
                </a:solidFill>
              </a:rPr>
              <a:t> </a:t>
            </a:r>
            <a:r>
              <a:rPr lang="de-AT" sz="1800" dirty="0" err="1" smtClean="0">
                <a:solidFill>
                  <a:srgbClr val="4699C2"/>
                </a:solidFill>
              </a:rPr>
              <a:t>ontologies</a:t>
            </a:r>
            <a:endParaRPr lang="de-AT" sz="1800" dirty="0" smtClean="0">
              <a:solidFill>
                <a:srgbClr val="4699C2"/>
              </a:solidFill>
            </a:endParaRPr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600" dirty="0" smtClean="0"/>
          </a:p>
          <a:p>
            <a:pPr marL="0" indent="0">
              <a:buNone/>
            </a:pPr>
            <a:r>
              <a:rPr lang="de-AT" sz="1800" dirty="0" err="1" smtClean="0"/>
              <a:t>However</a:t>
            </a:r>
            <a:r>
              <a:rPr lang="de-AT" sz="1800" dirty="0" smtClean="0"/>
              <a:t>,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this</a:t>
            </a:r>
            <a:r>
              <a:rPr lang="de-AT" sz="1800" dirty="0" smtClean="0"/>
              <a:t> end, </a:t>
            </a:r>
            <a:r>
              <a:rPr lang="de-AT" sz="1800" dirty="0" err="1" smtClean="0"/>
              <a:t>we</a:t>
            </a:r>
            <a:r>
              <a:rPr lang="de-AT" sz="1800" dirty="0" smtClean="0"/>
              <a:t> </a:t>
            </a:r>
            <a:r>
              <a:rPr lang="de-AT" sz="1800" dirty="0" err="1" smtClean="0"/>
              <a:t>need</a:t>
            </a:r>
            <a:r>
              <a:rPr lang="de-AT" sz="1800" dirty="0" smtClean="0"/>
              <a:t>:</a:t>
            </a:r>
          </a:p>
          <a:p>
            <a:pPr marL="0" indent="0">
              <a:buNone/>
            </a:pPr>
            <a:endParaRPr lang="de-AT" sz="1800" dirty="0"/>
          </a:p>
          <a:p>
            <a:r>
              <a:rPr lang="de-AT" sz="1800" b="1" dirty="0" smtClean="0"/>
              <a:t> </a:t>
            </a:r>
            <a:r>
              <a:rPr lang="de-AT" sz="1800" b="1" dirty="0" smtClean="0">
                <a:solidFill>
                  <a:srgbClr val="C00000"/>
                </a:solidFill>
              </a:rPr>
              <a:t>REAL USERS</a:t>
            </a:r>
            <a:r>
              <a:rPr lang="de-AT" sz="1800" dirty="0" smtClean="0"/>
              <a:t>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understand</a:t>
            </a:r>
            <a:r>
              <a:rPr lang="de-AT" sz="1800" dirty="0" smtClean="0"/>
              <a:t> </a:t>
            </a:r>
            <a:r>
              <a:rPr lang="de-AT" sz="1800" dirty="0" err="1" smtClean="0"/>
              <a:t>their</a:t>
            </a:r>
            <a:r>
              <a:rPr lang="de-AT" sz="1800" dirty="0" smtClean="0"/>
              <a:t> </a:t>
            </a:r>
            <a:r>
              <a:rPr lang="de-AT" sz="1800" dirty="0" err="1" smtClean="0"/>
              <a:t>needs</a:t>
            </a:r>
            <a:r>
              <a:rPr lang="de-AT" sz="1800" dirty="0" smtClean="0"/>
              <a:t> / </a:t>
            </a:r>
            <a:r>
              <a:rPr lang="de-AT" sz="1800" dirty="0" err="1" smtClean="0"/>
              <a:t>preferences</a:t>
            </a:r>
            <a:r>
              <a:rPr lang="de-AT" sz="1800" dirty="0" smtClean="0"/>
              <a:t> / </a:t>
            </a:r>
            <a:r>
              <a:rPr lang="de-AT" sz="1800" dirty="0" err="1" smtClean="0"/>
              <a:t>problems</a:t>
            </a:r>
            <a:endParaRPr lang="de-AT" sz="1800" dirty="0" smtClean="0"/>
          </a:p>
          <a:p>
            <a:r>
              <a:rPr lang="de-AT" sz="1800" dirty="0" smtClean="0"/>
              <a:t> </a:t>
            </a:r>
            <a:r>
              <a:rPr lang="de-AT" sz="1800" dirty="0" err="1" smtClean="0"/>
              <a:t>We</a:t>
            </a:r>
            <a:r>
              <a:rPr lang="de-AT" sz="1800" dirty="0" smtClean="0"/>
              <a:t> </a:t>
            </a:r>
            <a:r>
              <a:rPr lang="de-AT" sz="1800" dirty="0" err="1" smtClean="0"/>
              <a:t>need</a:t>
            </a:r>
            <a:r>
              <a:rPr lang="de-AT" sz="1800" dirty="0" smtClean="0"/>
              <a:t> </a:t>
            </a:r>
            <a:r>
              <a:rPr lang="de-AT" sz="1800" b="1" dirty="0" err="1" smtClean="0">
                <a:solidFill>
                  <a:srgbClr val="C00000"/>
                </a:solidFill>
              </a:rPr>
              <a:t>faulty</a:t>
            </a:r>
            <a:r>
              <a:rPr lang="de-AT" sz="1800" b="1" dirty="0" smtClean="0">
                <a:solidFill>
                  <a:srgbClr val="C00000"/>
                </a:solidFill>
              </a:rPr>
              <a:t> REAL-WORLD </a:t>
            </a:r>
            <a:r>
              <a:rPr lang="de-AT" sz="1800" b="1" dirty="0" err="1" smtClean="0">
                <a:solidFill>
                  <a:srgbClr val="C00000"/>
                </a:solidFill>
              </a:rPr>
              <a:t>ontologies</a:t>
            </a:r>
            <a:r>
              <a:rPr lang="de-AT" sz="1800" dirty="0" smtClean="0"/>
              <a:t> </a:t>
            </a:r>
            <a:r>
              <a:rPr lang="de-AT" sz="1800" dirty="0" err="1" smtClean="0"/>
              <a:t>to</a:t>
            </a:r>
            <a:r>
              <a:rPr lang="de-AT" sz="1800" dirty="0" smtClean="0"/>
              <a:t> </a:t>
            </a:r>
            <a:r>
              <a:rPr lang="de-AT" sz="1800" dirty="0" err="1" smtClean="0"/>
              <a:t>test</a:t>
            </a:r>
            <a:r>
              <a:rPr lang="de-AT" sz="1800" dirty="0" smtClean="0"/>
              <a:t> / </a:t>
            </a:r>
            <a:r>
              <a:rPr lang="de-AT" sz="1800" dirty="0" err="1" smtClean="0"/>
              <a:t>evaluate</a:t>
            </a:r>
            <a:r>
              <a:rPr lang="de-AT" sz="1800" dirty="0" smtClean="0"/>
              <a:t> </a:t>
            </a:r>
            <a:r>
              <a:rPr lang="de-AT" sz="1800" dirty="0" err="1" smtClean="0"/>
              <a:t>our</a:t>
            </a:r>
            <a:r>
              <a:rPr lang="de-AT" sz="1800" dirty="0" smtClean="0"/>
              <a:t> </a:t>
            </a:r>
            <a:r>
              <a:rPr lang="de-AT" sz="1800" dirty="0" err="1" smtClean="0"/>
              <a:t>strategies</a:t>
            </a:r>
            <a:endParaRPr lang="de-AT" sz="1800" dirty="0" smtClean="0"/>
          </a:p>
          <a:p>
            <a:pPr marL="0" indent="0">
              <a:buNone/>
            </a:pPr>
            <a:endParaRPr lang="de-AT" sz="1400" dirty="0"/>
          </a:p>
          <a:p>
            <a:pPr marL="0" indent="0">
              <a:buNone/>
            </a:pPr>
            <a:endParaRPr lang="de-AT" sz="1400" dirty="0" smtClean="0"/>
          </a:p>
          <a:p>
            <a:pPr marL="0" indent="0">
              <a:buNone/>
            </a:pPr>
            <a:endParaRPr lang="de-AT" sz="1400" dirty="0" smtClean="0"/>
          </a:p>
          <a:p>
            <a:pPr marL="0" indent="0">
              <a:buNone/>
            </a:pPr>
            <a:endParaRPr lang="de-AT" sz="1800" dirty="0" smtClean="0"/>
          </a:p>
          <a:p>
            <a:pPr marL="0" indent="0">
              <a:buNone/>
            </a:pPr>
            <a:r>
              <a:rPr lang="de-AT" sz="1800" dirty="0" smtClean="0"/>
              <a:t>In </a:t>
            </a:r>
            <a:r>
              <a:rPr lang="de-AT" sz="1800" dirty="0" err="1" smtClean="0"/>
              <a:t>short</a:t>
            </a:r>
            <a:r>
              <a:rPr lang="de-AT" sz="1800" dirty="0" smtClean="0"/>
              <a:t>: </a:t>
            </a:r>
          </a:p>
          <a:p>
            <a:pPr marL="0" indent="0">
              <a:buNone/>
            </a:pPr>
            <a:endParaRPr lang="de-AT" sz="1400" dirty="0"/>
          </a:p>
          <a:p>
            <a:pPr marL="0" indent="0" algn="ctr">
              <a:buNone/>
            </a:pPr>
            <a:r>
              <a:rPr lang="de-AT" sz="3200" b="1" dirty="0" err="1" smtClean="0">
                <a:solidFill>
                  <a:srgbClr val="C00000"/>
                </a:solidFill>
              </a:rPr>
              <a:t>We</a:t>
            </a:r>
            <a:r>
              <a:rPr lang="de-AT" sz="3200" b="1" dirty="0" smtClean="0">
                <a:solidFill>
                  <a:srgbClr val="C00000"/>
                </a:solidFill>
              </a:rPr>
              <a:t> </a:t>
            </a:r>
            <a:r>
              <a:rPr lang="de-AT" sz="3200" b="1" dirty="0" err="1" smtClean="0">
                <a:solidFill>
                  <a:srgbClr val="C00000"/>
                </a:solidFill>
              </a:rPr>
              <a:t>need</a:t>
            </a:r>
            <a:r>
              <a:rPr lang="de-AT" sz="3200" b="1" dirty="0" smtClean="0">
                <a:solidFill>
                  <a:srgbClr val="C00000"/>
                </a:solidFill>
              </a:rPr>
              <a:t> YOU! </a:t>
            </a:r>
            <a:endParaRPr lang="de-AT" sz="3200" b="1" dirty="0">
              <a:solidFill>
                <a:srgbClr val="C00000"/>
              </a:solidFill>
            </a:endParaRPr>
          </a:p>
          <a:p>
            <a:endParaRPr lang="en-US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26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414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(</a:t>
            </a:r>
            <a:r>
              <a:rPr lang="de-AT" dirty="0" err="1" smtClean="0"/>
              <a:t>Logic-based</a:t>
            </a:r>
            <a:r>
              <a:rPr lang="de-AT" dirty="0" smtClean="0"/>
              <a:t>) TDD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/>
              <a:t>O</a:t>
            </a:r>
            <a:r>
              <a:rPr lang="de-AT" dirty="0" err="1" smtClean="0"/>
              <a:t>ntologies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12" y="1286821"/>
            <a:ext cx="8360229" cy="49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674" y="1198110"/>
            <a:ext cx="4763159" cy="2552518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b="1" dirty="0" smtClean="0"/>
                  <a:t>Given: 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Current</a:t>
                </a:r>
                <a:r>
                  <a:rPr lang="de-AT" b="1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dirty="0" err="1">
                    <a:solidFill>
                      <a:srgbClr val="4699C2"/>
                    </a:solidFill>
                  </a:rPr>
                  <a:t>o</a:t>
                </a:r>
                <a:r>
                  <a:rPr lang="de-AT" dirty="0" err="1" smtClean="0">
                    <a:solidFill>
                      <a:srgbClr val="4699C2"/>
                    </a:solidFill>
                  </a:rPr>
                  <a:t>ntology</a:t>
                </a:r>
                <a:r>
                  <a:rPr lang="de-AT" dirty="0" smtClean="0">
                    <a:solidFill>
                      <a:srgbClr val="4699C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sz="600" b="1" dirty="0" smtClean="0"/>
              </a:p>
              <a:p>
                <a:pPr marL="0" indent="0">
                  <a:buNone/>
                </a:pPr>
                <a:r>
                  <a:rPr lang="de-AT" b="1" dirty="0" err="1" smtClean="0"/>
                  <a:t>Define</a:t>
                </a:r>
                <a:r>
                  <a:rPr lang="de-AT" b="1" dirty="0" smtClean="0"/>
                  <a:t>: </a:t>
                </a:r>
                <a:r>
                  <a:rPr lang="de-AT" dirty="0" smtClean="0"/>
                  <a:t>Test </a:t>
                </a:r>
                <a:r>
                  <a:rPr lang="de-AT" dirty="0" err="1" smtClean="0"/>
                  <a:t>cases</a:t>
                </a:r>
                <a:endParaRPr lang="de-AT" dirty="0" smtClean="0"/>
              </a:p>
              <a:p>
                <a:r>
                  <a:rPr lang="de-AT" sz="1600" dirty="0">
                    <a:solidFill>
                      <a:srgbClr val="269926"/>
                    </a:solidFill>
                  </a:rPr>
                  <a:t>positive </a:t>
                </a:r>
                <a:r>
                  <a:rPr lang="de-AT" sz="1600" dirty="0" err="1">
                    <a:solidFill>
                      <a:srgbClr val="269926"/>
                    </a:solidFill>
                  </a:rPr>
                  <a:t>test</a:t>
                </a:r>
                <a:r>
                  <a:rPr lang="de-AT" sz="1600" dirty="0">
                    <a:solidFill>
                      <a:srgbClr val="269926"/>
                    </a:solidFill>
                  </a:rPr>
                  <a:t> </a:t>
                </a:r>
                <a:r>
                  <a:rPr lang="de-AT" sz="1600" dirty="0" err="1" smtClean="0">
                    <a:solidFill>
                      <a:srgbClr val="269926"/>
                    </a:solidFill>
                  </a:rPr>
                  <a:t>cases</a:t>
                </a:r>
                <a:r>
                  <a:rPr lang="de-AT" sz="1600" dirty="0" smtClean="0">
                    <a:solidFill>
                      <a:srgbClr val="269926"/>
                    </a:solidFill>
                  </a:rPr>
                  <a:t>   </a:t>
                </a:r>
                <a:r>
                  <a:rPr lang="de-AT" sz="1600" dirty="0" smtClean="0"/>
                  <a:t>=   </a:t>
                </a:r>
                <a:r>
                  <a:rPr lang="de-AT" sz="1600" dirty="0" err="1" smtClean="0"/>
                  <a:t>axioms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that</a:t>
                </a:r>
                <a:r>
                  <a:rPr lang="de-AT" sz="1600" dirty="0" smtClean="0"/>
                  <a:t> </a:t>
                </a:r>
                <a:r>
                  <a:rPr lang="de-AT" sz="1600" b="1" dirty="0" smtClean="0"/>
                  <a:t>must follow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from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the</a:t>
                </a:r>
                <a:r>
                  <a:rPr lang="de-AT" sz="1600" dirty="0" smtClean="0"/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intended</a:t>
                </a:r>
                <a:r>
                  <a:rPr lang="de-AT" sz="16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ontology</a:t>
                </a:r>
                <a:endParaRPr lang="de-AT" sz="1600" dirty="0" smtClean="0">
                  <a:solidFill>
                    <a:srgbClr val="4699C2"/>
                  </a:solidFill>
                </a:endParaRPr>
              </a:p>
              <a:p>
                <a:r>
                  <a:rPr lang="de-AT" sz="1600" dirty="0">
                    <a:solidFill>
                      <a:srgbClr val="990000"/>
                    </a:solidFill>
                  </a:rPr>
                  <a:t>negative </a:t>
                </a:r>
                <a:r>
                  <a:rPr lang="de-AT" sz="1600" dirty="0" err="1">
                    <a:solidFill>
                      <a:srgbClr val="990000"/>
                    </a:solidFill>
                  </a:rPr>
                  <a:t>test</a:t>
                </a:r>
                <a:r>
                  <a:rPr lang="de-AT" sz="1600" dirty="0">
                    <a:solidFill>
                      <a:srgbClr val="990000"/>
                    </a:solidFill>
                  </a:rPr>
                  <a:t> </a:t>
                </a:r>
                <a:r>
                  <a:rPr lang="de-AT" sz="1600" dirty="0" err="1" smtClean="0">
                    <a:solidFill>
                      <a:srgbClr val="990000"/>
                    </a:solidFill>
                  </a:rPr>
                  <a:t>cases</a:t>
                </a:r>
                <a:r>
                  <a:rPr lang="de-AT" sz="1600" dirty="0" smtClean="0">
                    <a:solidFill>
                      <a:srgbClr val="990000"/>
                    </a:solidFill>
                  </a:rPr>
                  <a:t>  </a:t>
                </a:r>
                <a:r>
                  <a:rPr lang="de-AT" sz="1600" dirty="0" smtClean="0"/>
                  <a:t>=   </a:t>
                </a:r>
                <a:r>
                  <a:rPr lang="de-AT" sz="1600" dirty="0" err="1" smtClean="0"/>
                  <a:t>axioms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that</a:t>
                </a:r>
                <a:r>
                  <a:rPr lang="de-AT" sz="1600" dirty="0" smtClean="0"/>
                  <a:t> </a:t>
                </a:r>
                <a:r>
                  <a:rPr lang="de-AT" sz="1600" b="1" dirty="0" smtClean="0"/>
                  <a:t>must not follow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from</a:t>
                </a:r>
                <a:r>
                  <a:rPr lang="de-AT" sz="1600" dirty="0" smtClean="0"/>
                  <a:t> </a:t>
                </a:r>
                <a:r>
                  <a:rPr lang="de-AT" sz="1600" dirty="0" err="1" smtClean="0"/>
                  <a:t>the</a:t>
                </a:r>
                <a:r>
                  <a:rPr lang="de-AT" sz="1600" dirty="0" smtClean="0"/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intended</a:t>
                </a:r>
                <a:r>
                  <a:rPr lang="de-AT" sz="1600" dirty="0" smtClean="0">
                    <a:solidFill>
                      <a:srgbClr val="4699C2"/>
                    </a:solidFill>
                  </a:rPr>
                  <a:t> </a:t>
                </a:r>
                <a:r>
                  <a:rPr lang="de-AT" sz="1600" dirty="0" err="1" smtClean="0">
                    <a:solidFill>
                      <a:srgbClr val="4699C2"/>
                    </a:solidFill>
                  </a:rPr>
                  <a:t>ontology</a:t>
                </a:r>
                <a:endParaRPr lang="de-AT" dirty="0" smtClean="0">
                  <a:solidFill>
                    <a:srgbClr val="4699C2"/>
                  </a:solidFill>
                </a:endParaRPr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368" t="-242" b="-3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14196" y="1814719"/>
            <a:ext cx="654828" cy="796413"/>
            <a:chOff x="714196" y="1771175"/>
            <a:chExt cx="654828" cy="796413"/>
          </a:xfrm>
        </p:grpSpPr>
        <p:sp>
          <p:nvSpPr>
            <p:cNvPr id="13" name="Zylinder 12"/>
            <p:cNvSpPr/>
            <p:nvPr/>
          </p:nvSpPr>
          <p:spPr bwMode="auto">
            <a:xfrm>
              <a:off x="714196" y="1771175"/>
              <a:ext cx="654828" cy="796413"/>
            </a:xfrm>
            <a:prstGeom prst="can">
              <a:avLst/>
            </a:prstGeom>
            <a:solidFill>
              <a:srgbClr val="C4D6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Kreuz 14"/>
            <p:cNvSpPr/>
            <p:nvPr/>
          </p:nvSpPr>
          <p:spPr bwMode="auto">
            <a:xfrm>
              <a:off x="918002" y="2069946"/>
              <a:ext cx="247216" cy="264523"/>
            </a:xfrm>
            <a:prstGeom prst="plus">
              <a:avLst>
                <a:gd name="adj" fmla="val 39318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714196" y="2776959"/>
            <a:ext cx="654828" cy="796413"/>
            <a:chOff x="714196" y="2733415"/>
            <a:chExt cx="654828" cy="796413"/>
          </a:xfrm>
        </p:grpSpPr>
        <p:sp>
          <p:nvSpPr>
            <p:cNvPr id="12" name="Zylinder 11"/>
            <p:cNvSpPr/>
            <p:nvPr/>
          </p:nvSpPr>
          <p:spPr bwMode="auto">
            <a:xfrm>
              <a:off x="714196" y="2733415"/>
              <a:ext cx="654828" cy="796413"/>
            </a:xfrm>
            <a:prstGeom prst="can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891176" y="3044067"/>
              <a:ext cx="300867" cy="29496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</p:grp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82493" cy="648072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Test-</a:t>
            </a:r>
            <a:r>
              <a:rPr lang="de-AT" dirty="0" err="1" smtClean="0">
                <a:solidFill>
                  <a:schemeClr val="tx1"/>
                </a:solidFill>
              </a:rPr>
              <a:t>Driven</a:t>
            </a:r>
            <a:r>
              <a:rPr lang="de-AT" dirty="0" smtClean="0">
                <a:solidFill>
                  <a:schemeClr val="tx1"/>
                </a:solidFill>
              </a:rPr>
              <a:t> Development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800" dirty="0" err="1" smtClean="0">
                <a:solidFill>
                  <a:srgbClr val="7030A0"/>
                </a:solidFill>
              </a:rPr>
              <a:t>Defining</a:t>
            </a:r>
            <a:r>
              <a:rPr lang="de-AT" sz="1800" dirty="0" smtClean="0">
                <a:solidFill>
                  <a:srgbClr val="7030A0"/>
                </a:solidFill>
              </a:rPr>
              <a:t> Properties of </a:t>
            </a:r>
            <a:r>
              <a:rPr lang="de-AT" sz="1800" dirty="0" err="1">
                <a:solidFill>
                  <a:srgbClr val="7030A0"/>
                </a:solidFill>
              </a:rPr>
              <a:t>D</a:t>
            </a:r>
            <a:r>
              <a:rPr lang="de-AT" sz="1800" dirty="0" err="1" smtClean="0">
                <a:solidFill>
                  <a:srgbClr val="7030A0"/>
                </a:solidFill>
              </a:rPr>
              <a:t>esired</a:t>
            </a:r>
            <a:r>
              <a:rPr lang="de-AT" sz="1800" dirty="0" smtClean="0">
                <a:solidFill>
                  <a:srgbClr val="7030A0"/>
                </a:solidFill>
              </a:rPr>
              <a:t> Solution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712772" y="1613589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500892" y="2257514"/>
                <a:ext cx="1431674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892" y="2257514"/>
                <a:ext cx="1431674" cy="324384"/>
              </a:xfrm>
              <a:prstGeom prst="rect">
                <a:avLst/>
              </a:prstGeom>
              <a:blipFill rotWithShape="0">
                <a:blip r:embed="rId5"/>
                <a:stretch>
                  <a:fillRect l="-1277"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7901906" y="130411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cxnSp>
        <p:nvCxnSpPr>
          <p:cNvPr id="47" name="Gewinkelte Verbindung 46"/>
          <p:cNvCxnSpPr>
            <a:endCxn id="13" idx="2"/>
          </p:cNvCxnSpPr>
          <p:nvPr/>
        </p:nvCxnSpPr>
        <p:spPr bwMode="auto">
          <a:xfrm rot="16200000" flipV="1">
            <a:off x="-191757" y="3118880"/>
            <a:ext cx="2139321" cy="327413"/>
          </a:xfrm>
          <a:prstGeom prst="bentConnector4">
            <a:avLst>
              <a:gd name="adj1" fmla="val 4820"/>
              <a:gd name="adj2" fmla="val 19901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Gerade Verbindung mit Pfeil 49"/>
          <p:cNvCxnSpPr>
            <a:endCxn id="12" idx="3"/>
          </p:cNvCxnSpPr>
          <p:nvPr/>
        </p:nvCxnSpPr>
        <p:spPr bwMode="auto">
          <a:xfrm flipV="1">
            <a:off x="1041609" y="3573372"/>
            <a:ext cx="1" cy="7788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feld 53"/>
          <p:cNvSpPr txBox="1"/>
          <p:nvPr/>
        </p:nvSpPr>
        <p:spPr>
          <a:xfrm>
            <a:off x="1665516" y="4742812"/>
            <a:ext cx="167545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sz="1200" dirty="0"/>
              <a:t>D</a:t>
            </a:r>
            <a:r>
              <a:rPr lang="de-AT" sz="1200" dirty="0" smtClean="0"/>
              <a:t>omain expert: </a:t>
            </a:r>
            <a:r>
              <a:rPr lang="de-AT" sz="1200" dirty="0" err="1" smtClean="0"/>
              <a:t>has</a:t>
            </a:r>
            <a:r>
              <a:rPr lang="de-AT" sz="1200" dirty="0" smtClean="0"/>
              <a:t> </a:t>
            </a:r>
            <a:br>
              <a:rPr lang="de-AT" sz="1200" dirty="0" smtClean="0"/>
            </a:br>
            <a:r>
              <a:rPr lang="de-AT" sz="1200" dirty="0" err="1" smtClean="0"/>
              <a:t>knowledge</a:t>
            </a:r>
            <a:r>
              <a:rPr lang="de-AT" sz="1200" dirty="0" smtClean="0"/>
              <a:t> </a:t>
            </a:r>
            <a:r>
              <a:rPr lang="de-AT" sz="1200" dirty="0" err="1" smtClean="0"/>
              <a:t>about</a:t>
            </a:r>
            <a:r>
              <a:rPr lang="de-AT" sz="1200" dirty="0" smtClean="0"/>
              <a:t> </a:t>
            </a:r>
            <a:r>
              <a:rPr lang="de-AT" sz="1200" dirty="0" err="1" smtClean="0"/>
              <a:t>the</a:t>
            </a:r>
            <a:r>
              <a:rPr lang="de-AT" sz="1200" dirty="0" smtClean="0"/>
              <a:t> </a:t>
            </a:r>
            <a:br>
              <a:rPr lang="de-AT" sz="1200" dirty="0" smtClean="0"/>
            </a:br>
            <a:r>
              <a:rPr lang="de-AT" sz="1200" dirty="0" err="1" smtClean="0">
                <a:solidFill>
                  <a:srgbClr val="4699C2"/>
                </a:solidFill>
              </a:rPr>
              <a:t>intended</a:t>
            </a:r>
            <a:r>
              <a:rPr lang="de-AT" sz="1200" dirty="0" smtClean="0">
                <a:solidFill>
                  <a:srgbClr val="4699C2"/>
                </a:solidFill>
              </a:rPr>
              <a:t> </a:t>
            </a:r>
            <a:r>
              <a:rPr lang="de-AT" sz="1200" dirty="0" err="1" smtClean="0">
                <a:solidFill>
                  <a:srgbClr val="4699C2"/>
                </a:solidFill>
              </a:rPr>
              <a:t>ontology</a:t>
            </a:r>
            <a:endParaRPr lang="en-US" sz="1200" dirty="0">
              <a:solidFill>
                <a:srgbClr val="4699C2"/>
              </a:solidFill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958133" y="4260382"/>
            <a:ext cx="141583" cy="141583"/>
          </a:xfrm>
          <a:prstGeom prst="ellipse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961831" y="4260382"/>
            <a:ext cx="141583" cy="141583"/>
          </a:xfrm>
          <a:prstGeom prst="ellipse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961831" y="4260382"/>
            <a:ext cx="141583" cy="141583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961831" y="4256803"/>
            <a:ext cx="141583" cy="141583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60" name="Grafik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122" y="142890"/>
            <a:ext cx="2272375" cy="891254"/>
          </a:xfrm>
          <a:prstGeom prst="rect">
            <a:avLst/>
          </a:prstGeom>
        </p:spPr>
      </p:pic>
      <p:sp>
        <p:nvSpPr>
          <p:cNvPr id="67" name="Abgerundetes Rechteck 66"/>
          <p:cNvSpPr/>
          <p:nvPr/>
        </p:nvSpPr>
        <p:spPr bwMode="auto">
          <a:xfrm>
            <a:off x="6781800" y="158261"/>
            <a:ext cx="2227386" cy="879231"/>
          </a:xfrm>
          <a:prstGeom prst="roundRect">
            <a:avLst>
              <a:gd name="adj" fmla="val 226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70" name="Grafik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975" y="4451683"/>
            <a:ext cx="598316" cy="1040355"/>
          </a:xfrm>
          <a:prstGeom prst="rect">
            <a:avLst/>
          </a:prstGeom>
        </p:spPr>
      </p:pic>
      <p:cxnSp>
        <p:nvCxnSpPr>
          <p:cNvPr id="74" name="Gerader Verbinder 73"/>
          <p:cNvCxnSpPr>
            <a:endCxn id="54" idx="1"/>
          </p:cNvCxnSpPr>
          <p:nvPr/>
        </p:nvCxnSpPr>
        <p:spPr bwMode="auto">
          <a:xfrm flipV="1">
            <a:off x="1369024" y="5065978"/>
            <a:ext cx="296492" cy="276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feld 74"/>
          <p:cNvSpPr txBox="1"/>
          <p:nvPr/>
        </p:nvSpPr>
        <p:spPr>
          <a:xfrm>
            <a:off x="1369024" y="1800049"/>
            <a:ext cx="1268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0" dirty="0" err="1" smtClean="0"/>
              <a:t>axioms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that must be </a:t>
            </a:r>
            <a:br>
              <a:rPr lang="en-US" sz="1400" dirty="0" smtClean="0"/>
            </a:br>
            <a:r>
              <a:rPr lang="en-US" sz="1400" dirty="0" smtClean="0"/>
              <a:t>entailed</a:t>
            </a:r>
            <a:endParaRPr lang="en-US" sz="1400" dirty="0"/>
          </a:p>
        </p:txBody>
      </p:sp>
      <p:sp>
        <p:nvSpPr>
          <p:cNvPr id="76" name="Textfeld 75"/>
          <p:cNvSpPr txBox="1"/>
          <p:nvPr/>
        </p:nvSpPr>
        <p:spPr>
          <a:xfrm>
            <a:off x="1369024" y="2763470"/>
            <a:ext cx="13356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0" dirty="0" err="1" smtClean="0"/>
              <a:t>axioms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that must not </a:t>
            </a:r>
            <a:br>
              <a:rPr lang="en-US" sz="1400" dirty="0" smtClean="0"/>
            </a:br>
            <a:r>
              <a:rPr lang="en-US" sz="1400" dirty="0" smtClean="0"/>
              <a:t>be entailed</a:t>
            </a:r>
          </a:p>
          <a:p>
            <a:endParaRPr lang="en-US" sz="1400" dirty="0"/>
          </a:p>
        </p:txBody>
      </p:sp>
      <p:sp>
        <p:nvSpPr>
          <p:cNvPr id="77" name="Pfeil nach rechts 76"/>
          <p:cNvSpPr/>
          <p:nvPr/>
        </p:nvSpPr>
        <p:spPr bwMode="auto">
          <a:xfrm>
            <a:off x="6474637" y="348777"/>
            <a:ext cx="251135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79" name="Grafik 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4122" y="135384"/>
            <a:ext cx="2275568" cy="911419"/>
          </a:xfrm>
          <a:prstGeom prst="rect">
            <a:avLst/>
          </a:prstGeom>
        </p:spPr>
      </p:pic>
      <p:sp>
        <p:nvSpPr>
          <p:cNvPr id="78" name="Abgerundetes Rechteck 77"/>
          <p:cNvSpPr/>
          <p:nvPr/>
        </p:nvSpPr>
        <p:spPr bwMode="auto">
          <a:xfrm>
            <a:off x="6789594" y="156563"/>
            <a:ext cx="2227386" cy="879231"/>
          </a:xfrm>
          <a:prstGeom prst="roundRect">
            <a:avLst>
              <a:gd name="adj" fmla="val 226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55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023 C 0.00017 -0.0368 0.00034 -0.07338 0.00069 -0.10995 L -0.02518 -0.13704 " pathEditMode="relative" ptsTypes="AAA">
                                      <p:cBhvr>
                                        <p:cTn id="90" dur="1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1111 L -0.06979 -0.01389 C -0.06997 -0.11528 -0.07014 -0.21643 -0.07031 -0.31759 L -0.02413 -0.275 L -0.02413 -0.27685 " pathEditMode="relative" ptsTypes="AAAAA">
                                      <p:cBhvr>
                                        <p:cTn id="99" dur="1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L 2.77778E-6 -0.01019 L -0.06997 -0.01273 C -0.06979 -0.11343 -0.06962 -0.21412 -0.06945 -0.31459 L -0.00209 -0.26852 L -0.00347 -0.26945 L -0.00347 -0.26945 L -0.00347 -0.26945 " pathEditMode="relative" ptsTypes="AAAAAAAA">
                                      <p:cBhvr>
                                        <p:cTn id="108" dur="12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L 0.00017 -0.13264 " pathEditMode="relative" rAng="0" ptsTypes="AA">
                                      <p:cBhvr>
                                        <p:cTn id="117" dur="1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28646 1.48148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28629 0.00069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  <p:bldP spid="21" grpId="0"/>
      <p:bldP spid="54" grpId="0" animBg="1"/>
      <p:bldP spid="56" grpId="0" animBg="1"/>
      <p:bldP spid="56" grpId="1" animBg="1"/>
      <p:bldP spid="57" grpId="0" animBg="1"/>
      <p:bldP spid="57" grpId="1" animBg="1"/>
      <p:bldP spid="55" grpId="2" animBg="1"/>
      <p:bldP spid="55" grpId="3" animBg="1"/>
      <p:bldP spid="58" grpId="0" animBg="1"/>
      <p:bldP spid="58" grpId="1" animBg="1"/>
      <p:bldP spid="67" grpId="0" animBg="1"/>
      <p:bldP spid="67" grpId="1" animBg="1"/>
      <p:bldP spid="67" grpId="2" animBg="1"/>
      <p:bldP spid="75" grpId="0"/>
      <p:bldP spid="76" grpId="0"/>
      <p:bldP spid="77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afik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122" y="142890"/>
            <a:ext cx="2272375" cy="89125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674" y="1198110"/>
            <a:ext cx="4763159" cy="2552518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b="1" dirty="0" smtClean="0"/>
                  <a:t>Given: </a:t>
                </a:r>
              </a:p>
              <a:p>
                <a:r>
                  <a:rPr lang="de-AT" dirty="0" err="1" smtClean="0"/>
                  <a:t>current</a:t>
                </a:r>
                <a:r>
                  <a:rPr lang="de-AT" b="1" dirty="0" smtClean="0"/>
                  <a:t> </a:t>
                </a:r>
                <a:r>
                  <a:rPr lang="de-AT" dirty="0" err="1"/>
                  <a:t>o</a:t>
                </a:r>
                <a:r>
                  <a:rPr lang="de-AT" dirty="0" err="1" smtClean="0"/>
                  <a:t>ntology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r>
                  <a:rPr lang="de-AT" dirty="0" err="1" smtClean="0"/>
                  <a:t>specified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test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cases</a:t>
                </a:r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pPr marL="0" indent="0">
                  <a:buNone/>
                </a:pPr>
                <a:r>
                  <a:rPr lang="de-AT" b="1" dirty="0" err="1" smtClean="0"/>
                  <a:t>Verify</a:t>
                </a:r>
                <a:r>
                  <a:rPr lang="de-AT" b="1" dirty="0" smtClean="0"/>
                  <a:t>:</a:t>
                </a:r>
                <a:r>
                  <a:rPr lang="de-AT" dirty="0" smtClean="0"/>
                  <a:t> All </a:t>
                </a:r>
                <a:r>
                  <a:rPr lang="de-AT" dirty="0" err="1" smtClean="0"/>
                  <a:t>specified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test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cases</a:t>
                </a:r>
                <a:r>
                  <a:rPr lang="de-AT" dirty="0" smtClean="0"/>
                  <a:t> </a:t>
                </a:r>
                <a:br>
                  <a:rPr lang="de-AT" dirty="0" smtClean="0"/>
                </a:br>
                <a:r>
                  <a:rPr lang="de-AT" dirty="0" err="1" smtClean="0"/>
                  <a:t>satisfied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by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current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?</a:t>
                </a:r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95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5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14196" y="2326350"/>
            <a:ext cx="2296624" cy="796413"/>
            <a:chOff x="714196" y="1771175"/>
            <a:chExt cx="2296624" cy="796413"/>
          </a:xfrm>
        </p:grpSpPr>
        <p:sp>
          <p:nvSpPr>
            <p:cNvPr id="13" name="Zylinder 12"/>
            <p:cNvSpPr/>
            <p:nvPr/>
          </p:nvSpPr>
          <p:spPr bwMode="auto">
            <a:xfrm>
              <a:off x="714196" y="1771175"/>
              <a:ext cx="654828" cy="796413"/>
            </a:xfrm>
            <a:prstGeom prst="can">
              <a:avLst/>
            </a:prstGeom>
            <a:solidFill>
              <a:srgbClr val="C4D6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Kreuz 14"/>
            <p:cNvSpPr/>
            <p:nvPr/>
          </p:nvSpPr>
          <p:spPr bwMode="auto">
            <a:xfrm>
              <a:off x="918002" y="2069946"/>
              <a:ext cx="247216" cy="264523"/>
            </a:xfrm>
            <a:prstGeom prst="plus">
              <a:avLst>
                <a:gd name="adj" fmla="val 39318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369024" y="1800049"/>
              <a:ext cx="164179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b="0" dirty="0" err="1" smtClean="0"/>
                <a:t>axioms</a:t>
              </a:r>
              <a:r>
                <a:rPr lang="de-AT" sz="1400" b="0" dirty="0" smtClean="0"/>
                <a:t> </a:t>
              </a:r>
              <a:r>
                <a:rPr lang="en-US" sz="1400" dirty="0" smtClean="0"/>
                <a:t>that </a:t>
              </a:r>
              <a:r>
                <a:rPr lang="en-US" sz="1400" b="1" dirty="0" smtClean="0"/>
                <a:t>must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be logical </a:t>
              </a:r>
              <a:br>
                <a:rPr lang="en-US" sz="1400" dirty="0" smtClean="0"/>
              </a:br>
              <a:r>
                <a:rPr lang="en-US" sz="1400" dirty="0" smtClean="0"/>
                <a:t>consequences</a:t>
              </a:r>
              <a:endParaRPr lang="en-US" sz="140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714196" y="3288590"/>
            <a:ext cx="2242122" cy="796413"/>
            <a:chOff x="714196" y="2733415"/>
            <a:chExt cx="2242122" cy="796413"/>
          </a:xfrm>
        </p:grpSpPr>
        <p:sp>
          <p:nvSpPr>
            <p:cNvPr id="12" name="Zylinder 11"/>
            <p:cNvSpPr/>
            <p:nvPr/>
          </p:nvSpPr>
          <p:spPr bwMode="auto">
            <a:xfrm>
              <a:off x="714196" y="2733415"/>
              <a:ext cx="654828" cy="796413"/>
            </a:xfrm>
            <a:prstGeom prst="can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891176" y="3044067"/>
              <a:ext cx="300867" cy="29496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369024" y="2763470"/>
              <a:ext cx="158729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b="0" dirty="0" err="1" smtClean="0"/>
                <a:t>axioms</a:t>
              </a:r>
              <a:r>
                <a:rPr lang="de-AT" sz="1400" b="0" dirty="0" smtClean="0"/>
                <a:t> </a:t>
              </a:r>
              <a:r>
                <a:rPr lang="en-US" sz="1400" dirty="0" smtClean="0"/>
                <a:t>that </a:t>
              </a:r>
              <a:r>
                <a:rPr lang="en-US" sz="1400" b="1" dirty="0" smtClean="0"/>
                <a:t>must</a:t>
              </a:r>
              <a:endParaRPr lang="en-US" sz="1400" b="1" dirty="0"/>
            </a:p>
            <a:p>
              <a:r>
                <a:rPr lang="en-US" sz="1400" b="1" dirty="0" smtClean="0"/>
                <a:t>not</a:t>
              </a:r>
              <a:r>
                <a:rPr lang="en-US" sz="1400" dirty="0" smtClean="0"/>
                <a:t> be logical </a:t>
              </a:r>
              <a:br>
                <a:rPr lang="en-US" sz="1400" dirty="0" smtClean="0"/>
              </a:br>
              <a:r>
                <a:rPr lang="en-US" sz="1400" dirty="0" smtClean="0"/>
                <a:t>consequences</a:t>
              </a:r>
              <a:endParaRPr lang="en-US" sz="1400" dirty="0"/>
            </a:p>
          </p:txBody>
        </p:sp>
      </p:grp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82493" cy="648072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Test-</a:t>
            </a:r>
            <a:r>
              <a:rPr lang="de-AT" dirty="0" err="1" smtClean="0">
                <a:solidFill>
                  <a:schemeClr val="tx1"/>
                </a:solidFill>
              </a:rPr>
              <a:t>Driven</a:t>
            </a:r>
            <a:r>
              <a:rPr lang="de-AT" dirty="0" smtClean="0">
                <a:solidFill>
                  <a:schemeClr val="tx1"/>
                </a:solidFill>
              </a:rPr>
              <a:t> Development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800" dirty="0" err="1" smtClean="0">
                <a:solidFill>
                  <a:srgbClr val="7030A0"/>
                </a:solidFill>
              </a:rPr>
              <a:t>Verifying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the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defined</a:t>
            </a:r>
            <a:r>
              <a:rPr lang="de-AT" sz="1800" dirty="0" smtClean="0">
                <a:solidFill>
                  <a:srgbClr val="7030A0"/>
                </a:solidFill>
              </a:rPr>
              <a:t> Properties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712772" y="1613589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500892" y="2257514"/>
                <a:ext cx="1431674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892" y="2257514"/>
                <a:ext cx="1431674" cy="324384"/>
              </a:xfrm>
              <a:prstGeom prst="rect">
                <a:avLst/>
              </a:prstGeom>
              <a:blipFill rotWithShape="0">
                <a:blip r:embed="rId6"/>
                <a:stretch>
                  <a:fillRect l="-1277"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7901906" y="130411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4122" y="135384"/>
            <a:ext cx="2275568" cy="911419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6781800" y="158261"/>
            <a:ext cx="2227386" cy="879231"/>
          </a:xfrm>
          <a:prstGeom prst="roundRect">
            <a:avLst>
              <a:gd name="adj" fmla="val 26957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749593" y="3894210"/>
            <a:ext cx="141583" cy="141583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956480" y="3918815"/>
            <a:ext cx="141583" cy="141583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758684" y="2914989"/>
            <a:ext cx="141583" cy="141583"/>
          </a:xfrm>
          <a:prstGeom prst="ellipse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946113" y="2952305"/>
            <a:ext cx="141583" cy="141583"/>
          </a:xfrm>
          <a:prstGeom prst="ellipse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3" name="Abgerundetes Rechteck 42"/>
          <p:cNvSpPr/>
          <p:nvPr/>
        </p:nvSpPr>
        <p:spPr bwMode="auto">
          <a:xfrm>
            <a:off x="3187801" y="1139879"/>
            <a:ext cx="5630440" cy="270822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4" name="Nach oben gebogener Pfeil 43"/>
          <p:cNvSpPr/>
          <p:nvPr/>
        </p:nvSpPr>
        <p:spPr bwMode="auto">
          <a:xfrm rot="5400000">
            <a:off x="3600644" y="3871550"/>
            <a:ext cx="336780" cy="315776"/>
          </a:xfrm>
          <a:prstGeom prst="bentUpArrow">
            <a:avLst/>
          </a:prstGeom>
          <a:solidFill>
            <a:schemeClr val="tx1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962769" y="3916455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lets</a:t>
            </a:r>
            <a:r>
              <a:rPr lang="de-AT" dirty="0" smtClean="0"/>
              <a:t> </a:t>
            </a:r>
            <a:r>
              <a:rPr lang="de-AT" dirty="0" err="1" smtClean="0"/>
              <a:t>us</a:t>
            </a:r>
            <a:r>
              <a:rPr lang="de-AT" dirty="0" smtClean="0"/>
              <a:t> </a:t>
            </a:r>
            <a:r>
              <a:rPr lang="de-AT" dirty="0" err="1" smtClean="0"/>
              <a:t>infer</a:t>
            </a:r>
            <a:r>
              <a:rPr lang="de-AT" dirty="0" smtClean="0"/>
              <a:t>  </a:t>
            </a:r>
            <a:endParaRPr lang="en-US" dirty="0"/>
          </a:p>
        </p:txBody>
      </p:sp>
      <p:sp>
        <p:nvSpPr>
          <p:cNvPr id="9" name="Geschweifte Klammer links 8"/>
          <p:cNvSpPr/>
          <p:nvPr/>
        </p:nvSpPr>
        <p:spPr bwMode="auto">
          <a:xfrm>
            <a:off x="5418489" y="3965142"/>
            <a:ext cx="154995" cy="617743"/>
          </a:xfrm>
          <a:prstGeom prst="leftBrace">
            <a:avLst>
              <a:gd name="adj1" fmla="val 74859"/>
              <a:gd name="adj2" fmla="val 2819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216729" y="39231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48" name="Nach oben gebogener Pfeil 47"/>
          <p:cNvSpPr/>
          <p:nvPr/>
        </p:nvSpPr>
        <p:spPr bwMode="auto">
          <a:xfrm rot="5400000">
            <a:off x="3181857" y="4530410"/>
            <a:ext cx="1174354" cy="315776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3962769" y="4998301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does</a:t>
            </a:r>
            <a:r>
              <a:rPr lang="de-AT" dirty="0" smtClean="0"/>
              <a:t> not </a:t>
            </a:r>
            <a:r>
              <a:rPr lang="de-AT" dirty="0" err="1" smtClean="0"/>
              <a:t>let</a:t>
            </a:r>
            <a:r>
              <a:rPr lang="de-AT" dirty="0" smtClean="0"/>
              <a:t> </a:t>
            </a:r>
            <a:r>
              <a:rPr lang="de-AT" dirty="0" err="1" smtClean="0"/>
              <a:t>us</a:t>
            </a:r>
            <a:r>
              <a:rPr lang="de-AT" dirty="0" smtClean="0"/>
              <a:t> </a:t>
            </a:r>
            <a:r>
              <a:rPr lang="de-AT" dirty="0" err="1" smtClean="0"/>
              <a:t>infer</a:t>
            </a:r>
            <a:r>
              <a:rPr lang="de-AT" dirty="0" smtClean="0"/>
              <a:t>  </a:t>
            </a:r>
            <a:endParaRPr lang="en-US" dirty="0"/>
          </a:p>
        </p:txBody>
      </p:sp>
      <p:sp>
        <p:nvSpPr>
          <p:cNvPr id="51" name="Geschweifte Klammer links 50"/>
          <p:cNvSpPr/>
          <p:nvPr/>
        </p:nvSpPr>
        <p:spPr bwMode="auto">
          <a:xfrm>
            <a:off x="6269174" y="5058761"/>
            <a:ext cx="154995" cy="617743"/>
          </a:xfrm>
          <a:prstGeom prst="leftBrace">
            <a:avLst>
              <a:gd name="adj1" fmla="val 74859"/>
              <a:gd name="adj2" fmla="val 2819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061608" y="500245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53" name="Textfeld 52"/>
          <p:cNvSpPr txBox="1"/>
          <p:nvPr/>
        </p:nvSpPr>
        <p:spPr>
          <a:xfrm>
            <a:off x="539552" y="5851935"/>
            <a:ext cx="17379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b="1" dirty="0" smtClean="0"/>
              <a:t>Case 1: </a:t>
            </a:r>
            <a:r>
              <a:rPr lang="de-AT" dirty="0" smtClean="0"/>
              <a:t>all OK!</a:t>
            </a:r>
            <a:endParaRPr lang="en-US" dirty="0"/>
          </a:p>
        </p:txBody>
      </p:sp>
      <p:sp>
        <p:nvSpPr>
          <p:cNvPr id="59" name="Textfeld 58"/>
          <p:cNvSpPr txBox="1"/>
          <p:nvPr/>
        </p:nvSpPr>
        <p:spPr>
          <a:xfrm>
            <a:off x="6216729" y="42450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0" name="Textfeld 59"/>
          <p:cNvSpPr txBox="1"/>
          <p:nvPr/>
        </p:nvSpPr>
        <p:spPr>
          <a:xfrm>
            <a:off x="7061608" y="53297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1" name="Textfeld 60"/>
          <p:cNvSpPr txBox="1"/>
          <p:nvPr/>
        </p:nvSpPr>
        <p:spPr>
          <a:xfrm>
            <a:off x="6443246" y="392319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2" name="Textfeld 61"/>
          <p:cNvSpPr txBox="1"/>
          <p:nvPr/>
        </p:nvSpPr>
        <p:spPr>
          <a:xfrm>
            <a:off x="6447055" y="423853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3" name="Textfeld 62"/>
          <p:cNvSpPr txBox="1"/>
          <p:nvPr/>
        </p:nvSpPr>
        <p:spPr>
          <a:xfrm>
            <a:off x="7283491" y="4998301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4" name="Textfeld 63"/>
          <p:cNvSpPr txBox="1"/>
          <p:nvPr/>
        </p:nvSpPr>
        <p:spPr>
          <a:xfrm>
            <a:off x="7283491" y="532977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19" name="Smiley 18"/>
          <p:cNvSpPr/>
          <p:nvPr/>
        </p:nvSpPr>
        <p:spPr bwMode="auto">
          <a:xfrm>
            <a:off x="7006364" y="4005934"/>
            <a:ext cx="481887" cy="481887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5" name="Smiley 64"/>
          <p:cNvSpPr/>
          <p:nvPr/>
        </p:nvSpPr>
        <p:spPr bwMode="auto">
          <a:xfrm>
            <a:off x="7848423" y="5126688"/>
            <a:ext cx="481887" cy="481887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0" name="Pfeil nach rechts 19"/>
          <p:cNvSpPr/>
          <p:nvPr/>
        </p:nvSpPr>
        <p:spPr bwMode="auto">
          <a:xfrm>
            <a:off x="6474637" y="348777"/>
            <a:ext cx="251135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7" name="Abgerundetes Rechteck 66"/>
          <p:cNvSpPr/>
          <p:nvPr/>
        </p:nvSpPr>
        <p:spPr bwMode="auto">
          <a:xfrm>
            <a:off x="6781800" y="158261"/>
            <a:ext cx="2227386" cy="879231"/>
          </a:xfrm>
          <a:prstGeom prst="roundRect">
            <a:avLst>
              <a:gd name="adj" fmla="val 226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275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52639 0.16389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19" y="819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54688 0.2118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4" y="1057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61319 0.17755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0" y="886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63594 0.22593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8" y="1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28906 0.0002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28975 0.0002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  <p:bldP spid="21" grpId="0"/>
      <p:bldP spid="8" grpId="1" animBg="1"/>
      <p:bldP spid="8" grpId="2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5" grpId="0"/>
      <p:bldP spid="9" grpId="0" animBg="1"/>
      <p:bldP spid="46" grpId="0"/>
      <p:bldP spid="46" grpId="1"/>
      <p:bldP spid="48" grpId="0" animBg="1"/>
      <p:bldP spid="49" grpId="0"/>
      <p:bldP spid="51" grpId="0" animBg="1"/>
      <p:bldP spid="52" grpId="0"/>
      <p:bldP spid="52" grpId="1"/>
      <p:bldP spid="53" grpId="0" animBg="1"/>
      <p:bldP spid="59" grpId="0"/>
      <p:bldP spid="59" grpId="1"/>
      <p:bldP spid="60" grpId="0"/>
      <p:bldP spid="60" grpId="1"/>
      <p:bldP spid="61" grpId="0"/>
      <p:bldP spid="62" grpId="0"/>
      <p:bldP spid="63" grpId="0"/>
      <p:bldP spid="64" grpId="0"/>
      <p:bldP spid="19" grpId="0" animBg="1"/>
      <p:bldP spid="65" grpId="0" animBg="1"/>
      <p:bldP spid="20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122" y="135384"/>
            <a:ext cx="2275568" cy="91141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846" y="121141"/>
            <a:ext cx="2315851" cy="944328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6781800" y="158261"/>
            <a:ext cx="2227386" cy="879231"/>
          </a:xfrm>
          <a:prstGeom prst="roundRect">
            <a:avLst>
              <a:gd name="adj" fmla="val 26957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674" y="1198110"/>
            <a:ext cx="4763159" cy="2552518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b="1" dirty="0" smtClean="0"/>
                  <a:t>Given: </a:t>
                </a:r>
              </a:p>
              <a:p>
                <a:r>
                  <a:rPr lang="de-AT" dirty="0" err="1" smtClean="0"/>
                  <a:t>current</a:t>
                </a:r>
                <a:r>
                  <a:rPr lang="de-AT" b="1" dirty="0" smtClean="0"/>
                  <a:t> </a:t>
                </a:r>
                <a:r>
                  <a:rPr lang="de-AT" dirty="0" err="1"/>
                  <a:t>o</a:t>
                </a:r>
                <a:r>
                  <a:rPr lang="de-AT" dirty="0" err="1" smtClean="0"/>
                  <a:t>ntology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r>
                  <a:rPr lang="de-AT" dirty="0" err="1" smtClean="0"/>
                  <a:t>specified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test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cases</a:t>
                </a:r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pPr marL="0" indent="0">
                  <a:buNone/>
                </a:pPr>
                <a:r>
                  <a:rPr lang="de-AT" b="1" dirty="0" err="1" smtClean="0"/>
                  <a:t>Verify</a:t>
                </a:r>
                <a:r>
                  <a:rPr lang="de-AT" b="1" dirty="0" smtClean="0"/>
                  <a:t>:</a:t>
                </a:r>
                <a:r>
                  <a:rPr lang="de-AT" dirty="0" smtClean="0"/>
                  <a:t> All </a:t>
                </a:r>
                <a:r>
                  <a:rPr lang="de-AT" dirty="0" err="1" smtClean="0"/>
                  <a:t>specified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test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cases</a:t>
                </a:r>
                <a:r>
                  <a:rPr lang="de-AT" dirty="0" smtClean="0"/>
                  <a:t> </a:t>
                </a:r>
                <a:br>
                  <a:rPr lang="de-AT" dirty="0" smtClean="0"/>
                </a:br>
                <a:r>
                  <a:rPr lang="de-AT" dirty="0" err="1" smtClean="0"/>
                  <a:t>satisfied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by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current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?</a:t>
                </a:r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295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14196" y="2326350"/>
            <a:ext cx="2296624" cy="796413"/>
            <a:chOff x="714196" y="1771175"/>
            <a:chExt cx="2296624" cy="796413"/>
          </a:xfrm>
        </p:grpSpPr>
        <p:sp>
          <p:nvSpPr>
            <p:cNvPr id="13" name="Zylinder 12"/>
            <p:cNvSpPr/>
            <p:nvPr/>
          </p:nvSpPr>
          <p:spPr bwMode="auto">
            <a:xfrm>
              <a:off x="714196" y="1771175"/>
              <a:ext cx="654828" cy="796413"/>
            </a:xfrm>
            <a:prstGeom prst="can">
              <a:avLst/>
            </a:prstGeom>
            <a:solidFill>
              <a:srgbClr val="C4D6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Kreuz 14"/>
            <p:cNvSpPr/>
            <p:nvPr/>
          </p:nvSpPr>
          <p:spPr bwMode="auto">
            <a:xfrm>
              <a:off x="918002" y="2069946"/>
              <a:ext cx="247216" cy="264523"/>
            </a:xfrm>
            <a:prstGeom prst="plus">
              <a:avLst>
                <a:gd name="adj" fmla="val 39318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369024" y="1800049"/>
              <a:ext cx="164179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b="0" dirty="0" err="1" smtClean="0"/>
                <a:t>axioms</a:t>
              </a:r>
              <a:r>
                <a:rPr lang="de-AT" sz="1400" b="0" dirty="0" smtClean="0"/>
                <a:t> </a:t>
              </a:r>
              <a:r>
                <a:rPr lang="en-US" sz="1400" dirty="0" smtClean="0"/>
                <a:t>that </a:t>
              </a:r>
              <a:r>
                <a:rPr lang="en-US" sz="1400" b="1" dirty="0" smtClean="0"/>
                <a:t>must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be logical </a:t>
              </a:r>
              <a:br>
                <a:rPr lang="en-US" sz="1400" dirty="0" smtClean="0"/>
              </a:br>
              <a:r>
                <a:rPr lang="en-US" sz="1400" dirty="0" smtClean="0"/>
                <a:t>consequences</a:t>
              </a:r>
              <a:endParaRPr lang="en-US" sz="140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714196" y="3288590"/>
            <a:ext cx="2242122" cy="796413"/>
            <a:chOff x="714196" y="2733415"/>
            <a:chExt cx="2242122" cy="796413"/>
          </a:xfrm>
        </p:grpSpPr>
        <p:sp>
          <p:nvSpPr>
            <p:cNvPr id="12" name="Zylinder 11"/>
            <p:cNvSpPr/>
            <p:nvPr/>
          </p:nvSpPr>
          <p:spPr bwMode="auto">
            <a:xfrm>
              <a:off x="714196" y="2733415"/>
              <a:ext cx="654828" cy="796413"/>
            </a:xfrm>
            <a:prstGeom prst="can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891176" y="3044067"/>
              <a:ext cx="300867" cy="29496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369024" y="2763470"/>
              <a:ext cx="158729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b="0" dirty="0" err="1" smtClean="0"/>
                <a:t>axioms</a:t>
              </a:r>
              <a:r>
                <a:rPr lang="de-AT" sz="1400" b="0" dirty="0" smtClean="0"/>
                <a:t> </a:t>
              </a:r>
              <a:r>
                <a:rPr lang="en-US" sz="1400" dirty="0" smtClean="0"/>
                <a:t>that </a:t>
              </a:r>
              <a:r>
                <a:rPr lang="en-US" sz="1400" b="1" dirty="0" smtClean="0"/>
                <a:t>must</a:t>
              </a:r>
              <a:endParaRPr lang="en-US" sz="1400" b="1" dirty="0"/>
            </a:p>
            <a:p>
              <a:r>
                <a:rPr lang="en-US" sz="1400" b="1" dirty="0" smtClean="0"/>
                <a:t>not</a:t>
              </a:r>
              <a:r>
                <a:rPr lang="en-US" sz="1400" dirty="0" smtClean="0"/>
                <a:t> be logical </a:t>
              </a:r>
              <a:br>
                <a:rPr lang="en-US" sz="1400" dirty="0" smtClean="0"/>
              </a:br>
              <a:r>
                <a:rPr lang="en-US" sz="1400" dirty="0" smtClean="0"/>
                <a:t>consequences</a:t>
              </a:r>
              <a:endParaRPr lang="en-US" sz="1400" dirty="0"/>
            </a:p>
          </p:txBody>
        </p:sp>
      </p:grp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82493" cy="648072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Test-</a:t>
            </a:r>
            <a:r>
              <a:rPr lang="de-AT" dirty="0" err="1" smtClean="0">
                <a:solidFill>
                  <a:schemeClr val="tx1"/>
                </a:solidFill>
              </a:rPr>
              <a:t>Driven</a:t>
            </a:r>
            <a:r>
              <a:rPr lang="de-AT" dirty="0" smtClean="0">
                <a:solidFill>
                  <a:schemeClr val="tx1"/>
                </a:solidFill>
              </a:rPr>
              <a:t> Development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800" dirty="0" err="1" smtClean="0">
                <a:solidFill>
                  <a:srgbClr val="7030A0"/>
                </a:solidFill>
              </a:rPr>
              <a:t>Verifying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the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defined</a:t>
            </a:r>
            <a:r>
              <a:rPr lang="de-AT" sz="1800" dirty="0" smtClean="0">
                <a:solidFill>
                  <a:srgbClr val="7030A0"/>
                </a:solidFill>
              </a:rPr>
              <a:t> Properties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712772" y="1613589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500892" y="2257514"/>
                <a:ext cx="1431674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892" y="2257514"/>
                <a:ext cx="1431674" cy="324384"/>
              </a:xfrm>
              <a:prstGeom prst="rect">
                <a:avLst/>
              </a:prstGeom>
              <a:blipFill rotWithShape="0">
                <a:blip r:embed="rId7"/>
                <a:stretch>
                  <a:fillRect l="-1277"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7901906" y="130411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sp>
        <p:nvSpPr>
          <p:cNvPr id="43" name="Abgerundetes Rechteck 42"/>
          <p:cNvSpPr/>
          <p:nvPr/>
        </p:nvSpPr>
        <p:spPr bwMode="auto">
          <a:xfrm>
            <a:off x="3187801" y="1139879"/>
            <a:ext cx="5630440" cy="270822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4" name="Nach oben gebogener Pfeil 43"/>
          <p:cNvSpPr/>
          <p:nvPr/>
        </p:nvSpPr>
        <p:spPr bwMode="auto">
          <a:xfrm rot="5400000">
            <a:off x="3600644" y="3871550"/>
            <a:ext cx="336780" cy="315776"/>
          </a:xfrm>
          <a:prstGeom prst="bentUpArrow">
            <a:avLst/>
          </a:prstGeom>
          <a:solidFill>
            <a:schemeClr val="tx1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962769" y="3916455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lets</a:t>
            </a:r>
            <a:r>
              <a:rPr lang="de-AT" dirty="0" smtClean="0"/>
              <a:t> </a:t>
            </a:r>
            <a:r>
              <a:rPr lang="de-AT" dirty="0" err="1" smtClean="0"/>
              <a:t>us</a:t>
            </a:r>
            <a:r>
              <a:rPr lang="de-AT" dirty="0" smtClean="0"/>
              <a:t> </a:t>
            </a:r>
            <a:r>
              <a:rPr lang="de-AT" dirty="0" err="1" smtClean="0"/>
              <a:t>infer</a:t>
            </a:r>
            <a:r>
              <a:rPr lang="de-AT" dirty="0" smtClean="0"/>
              <a:t>  </a:t>
            </a:r>
            <a:endParaRPr lang="en-US" dirty="0"/>
          </a:p>
        </p:txBody>
      </p:sp>
      <p:sp>
        <p:nvSpPr>
          <p:cNvPr id="9" name="Geschweifte Klammer links 8"/>
          <p:cNvSpPr/>
          <p:nvPr/>
        </p:nvSpPr>
        <p:spPr bwMode="auto">
          <a:xfrm>
            <a:off x="5418489" y="3965142"/>
            <a:ext cx="154995" cy="617743"/>
          </a:xfrm>
          <a:prstGeom prst="leftBrace">
            <a:avLst>
              <a:gd name="adj1" fmla="val 74859"/>
              <a:gd name="adj2" fmla="val 2819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216729" y="39231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48" name="Nach oben gebogener Pfeil 47"/>
          <p:cNvSpPr/>
          <p:nvPr/>
        </p:nvSpPr>
        <p:spPr bwMode="auto">
          <a:xfrm rot="5400000">
            <a:off x="3181857" y="4530410"/>
            <a:ext cx="1174354" cy="315776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3962769" y="4998301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does</a:t>
            </a:r>
            <a:r>
              <a:rPr lang="de-AT" dirty="0" smtClean="0"/>
              <a:t> not </a:t>
            </a:r>
            <a:r>
              <a:rPr lang="de-AT" dirty="0" err="1" smtClean="0"/>
              <a:t>let</a:t>
            </a:r>
            <a:r>
              <a:rPr lang="de-AT" dirty="0" smtClean="0"/>
              <a:t> </a:t>
            </a:r>
            <a:r>
              <a:rPr lang="de-AT" dirty="0" err="1" smtClean="0"/>
              <a:t>us</a:t>
            </a:r>
            <a:r>
              <a:rPr lang="de-AT" dirty="0" smtClean="0"/>
              <a:t> </a:t>
            </a:r>
            <a:r>
              <a:rPr lang="de-AT" dirty="0" err="1" smtClean="0"/>
              <a:t>infer</a:t>
            </a:r>
            <a:r>
              <a:rPr lang="de-AT" dirty="0" smtClean="0"/>
              <a:t>  </a:t>
            </a:r>
            <a:endParaRPr lang="en-US" dirty="0"/>
          </a:p>
        </p:txBody>
      </p:sp>
      <p:sp>
        <p:nvSpPr>
          <p:cNvPr id="51" name="Geschweifte Klammer links 50"/>
          <p:cNvSpPr/>
          <p:nvPr/>
        </p:nvSpPr>
        <p:spPr bwMode="auto">
          <a:xfrm>
            <a:off x="6269174" y="5058761"/>
            <a:ext cx="154995" cy="617743"/>
          </a:xfrm>
          <a:prstGeom prst="leftBrace">
            <a:avLst>
              <a:gd name="adj1" fmla="val 74859"/>
              <a:gd name="adj2" fmla="val 2819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061608" y="500245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53" name="Textfeld 52"/>
          <p:cNvSpPr txBox="1"/>
          <p:nvPr/>
        </p:nvSpPr>
        <p:spPr>
          <a:xfrm>
            <a:off x="539552" y="5851935"/>
            <a:ext cx="514435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b="1" dirty="0" smtClean="0"/>
              <a:t>Case 2: </a:t>
            </a:r>
            <a:r>
              <a:rPr lang="de-AT" dirty="0" err="1" smtClean="0"/>
              <a:t>some</a:t>
            </a:r>
            <a:r>
              <a:rPr lang="de-AT" dirty="0" smtClean="0"/>
              <a:t> </a:t>
            </a:r>
            <a:r>
              <a:rPr lang="de-AT" u="sng" dirty="0" smtClean="0"/>
              <a:t>positive</a:t>
            </a:r>
            <a:r>
              <a:rPr lang="de-AT" dirty="0" smtClean="0"/>
              <a:t> </a:t>
            </a:r>
            <a:r>
              <a:rPr lang="de-AT" dirty="0" err="1" smtClean="0"/>
              <a:t>test</a:t>
            </a:r>
            <a:r>
              <a:rPr lang="de-AT" dirty="0" smtClean="0"/>
              <a:t> </a:t>
            </a:r>
            <a:r>
              <a:rPr lang="de-AT" dirty="0" err="1" smtClean="0"/>
              <a:t>case</a:t>
            </a:r>
            <a:r>
              <a:rPr lang="de-AT" dirty="0" smtClean="0"/>
              <a:t>(s) not </a:t>
            </a:r>
            <a:r>
              <a:rPr lang="de-AT" dirty="0" err="1" smtClean="0"/>
              <a:t>satisfied</a:t>
            </a:r>
            <a:r>
              <a:rPr lang="de-AT" dirty="0" smtClean="0"/>
              <a:t>!</a:t>
            </a:r>
            <a:endParaRPr lang="en-US" dirty="0"/>
          </a:p>
        </p:txBody>
      </p:sp>
      <p:sp>
        <p:nvSpPr>
          <p:cNvPr id="59" name="Textfeld 58"/>
          <p:cNvSpPr txBox="1"/>
          <p:nvPr/>
        </p:nvSpPr>
        <p:spPr>
          <a:xfrm>
            <a:off x="6216729" y="42450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0" name="Textfeld 59"/>
          <p:cNvSpPr txBox="1"/>
          <p:nvPr/>
        </p:nvSpPr>
        <p:spPr>
          <a:xfrm>
            <a:off x="7061608" y="53297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1" name="Textfeld 60"/>
          <p:cNvSpPr txBox="1"/>
          <p:nvPr/>
        </p:nvSpPr>
        <p:spPr>
          <a:xfrm>
            <a:off x="6443246" y="392319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C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✖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2" name="Textfeld 61"/>
          <p:cNvSpPr txBox="1"/>
          <p:nvPr/>
        </p:nvSpPr>
        <p:spPr>
          <a:xfrm>
            <a:off x="6447055" y="423853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3" name="Textfeld 62"/>
          <p:cNvSpPr txBox="1"/>
          <p:nvPr/>
        </p:nvSpPr>
        <p:spPr>
          <a:xfrm>
            <a:off x="7283491" y="4998301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4" name="Textfeld 63"/>
          <p:cNvSpPr txBox="1"/>
          <p:nvPr/>
        </p:nvSpPr>
        <p:spPr>
          <a:xfrm>
            <a:off x="7283491" y="532977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19" name="Smiley 18"/>
          <p:cNvSpPr/>
          <p:nvPr/>
        </p:nvSpPr>
        <p:spPr bwMode="auto">
          <a:xfrm>
            <a:off x="7006364" y="4005934"/>
            <a:ext cx="481887" cy="481887"/>
          </a:xfrm>
          <a:prstGeom prst="smileyFace">
            <a:avLst>
              <a:gd name="adj" fmla="val -4653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5" name="Smiley 64"/>
          <p:cNvSpPr/>
          <p:nvPr/>
        </p:nvSpPr>
        <p:spPr bwMode="auto">
          <a:xfrm>
            <a:off x="7848423" y="5126688"/>
            <a:ext cx="481887" cy="481887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0" name="Pfeil nach rechts 19"/>
          <p:cNvSpPr/>
          <p:nvPr/>
        </p:nvSpPr>
        <p:spPr bwMode="auto">
          <a:xfrm>
            <a:off x="6474637" y="348777"/>
            <a:ext cx="251135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5753523" y="4077223"/>
            <a:ext cx="141583" cy="141583"/>
          </a:xfrm>
          <a:prstGeom prst="ellipse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5753523" y="4359322"/>
            <a:ext cx="141583" cy="141583"/>
          </a:xfrm>
          <a:prstGeom prst="ellipse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6575260" y="5133892"/>
            <a:ext cx="141583" cy="141583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6575260" y="5437077"/>
            <a:ext cx="141583" cy="141583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8" name="Abgerundetes Rechteck 57"/>
          <p:cNvSpPr/>
          <p:nvPr/>
        </p:nvSpPr>
        <p:spPr bwMode="auto">
          <a:xfrm>
            <a:off x="6764121" y="162652"/>
            <a:ext cx="2272375" cy="879231"/>
          </a:xfrm>
          <a:prstGeom prst="roundRect">
            <a:avLst>
              <a:gd name="adj" fmla="val 26957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8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28906 0.000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28975 0.0002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46" grpId="1"/>
      <p:bldP spid="52" grpId="1"/>
      <p:bldP spid="53" grpId="0" animBg="1"/>
      <p:bldP spid="59" grpId="1"/>
      <p:bldP spid="60" grpId="1"/>
      <p:bldP spid="61" grpId="0"/>
      <p:bldP spid="62" grpId="0"/>
      <p:bldP spid="63" grpId="0"/>
      <p:bldP spid="64" grpId="0"/>
      <p:bldP spid="19" grpId="0" animBg="1"/>
      <p:bldP spid="65" grpId="0" animBg="1"/>
      <p:bldP spid="20" grpId="0" animBg="1"/>
      <p:bldP spid="5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77"/>
          <p:cNvSpPr/>
          <p:nvPr/>
        </p:nvSpPr>
        <p:spPr bwMode="auto">
          <a:xfrm>
            <a:off x="3962769" y="3900778"/>
            <a:ext cx="3596690" cy="7487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962769" y="4994460"/>
            <a:ext cx="4424439" cy="7487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846" y="121141"/>
            <a:ext cx="2315851" cy="94432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674" y="1198110"/>
            <a:ext cx="4763159" cy="2552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Ellipse 22"/>
          <p:cNvSpPr/>
          <p:nvPr/>
        </p:nvSpPr>
        <p:spPr bwMode="auto">
          <a:xfrm>
            <a:off x="5830866" y="2257514"/>
            <a:ext cx="2845591" cy="147524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3319397" y="1215025"/>
            <a:ext cx="4716050" cy="25177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b="1" dirty="0" smtClean="0"/>
                  <a:t>Given: </a:t>
                </a:r>
              </a:p>
              <a:p>
                <a:r>
                  <a:rPr lang="de-AT" dirty="0" err="1" smtClean="0"/>
                  <a:t>current</a:t>
                </a:r>
                <a:r>
                  <a:rPr lang="de-AT" b="1" dirty="0" smtClean="0"/>
                  <a:t> </a:t>
                </a:r>
                <a:r>
                  <a:rPr lang="de-AT" dirty="0" err="1"/>
                  <a:t>o</a:t>
                </a:r>
                <a:r>
                  <a:rPr lang="de-AT" dirty="0" err="1" smtClean="0"/>
                  <a:t>ntology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r>
                  <a:rPr lang="de-AT" dirty="0" err="1" smtClean="0"/>
                  <a:t>specified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test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cases</a:t>
                </a:r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pPr marL="0" indent="0">
                  <a:buNone/>
                </a:pPr>
                <a:r>
                  <a:rPr lang="de-AT" b="1" dirty="0" err="1" smtClean="0"/>
                  <a:t>Implement</a:t>
                </a:r>
                <a:r>
                  <a:rPr lang="de-AT" b="1" dirty="0" smtClean="0"/>
                  <a:t>:</a:t>
                </a:r>
                <a:r>
                  <a:rPr lang="de-AT" dirty="0" smtClean="0"/>
                  <a:t> Add </a:t>
                </a:r>
                <a:r>
                  <a:rPr lang="de-AT" dirty="0" err="1" smtClean="0"/>
                  <a:t>new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axiom</a:t>
                </a:r>
                <a:r>
                  <a:rPr lang="de-AT" dirty="0" smtClean="0"/>
                  <a:t>(s) </a:t>
                </a:r>
                <a:r>
                  <a:rPr lang="de-AT" dirty="0" err="1" smtClean="0"/>
                  <a:t>to</a:t>
                </a:r>
                <a:r>
                  <a:rPr lang="de-AT" dirty="0" smtClean="0"/>
                  <a:t> </a:t>
                </a:r>
                <a:br>
                  <a:rPr lang="de-AT" dirty="0" smtClean="0"/>
                </a:br>
                <a:r>
                  <a:rPr lang="de-AT" dirty="0" err="1" smtClean="0"/>
                  <a:t>the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current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 such </a:t>
                </a:r>
                <a:r>
                  <a:rPr lang="de-AT" dirty="0" err="1" smtClean="0"/>
                  <a:t>that</a:t>
                </a:r>
                <a:r>
                  <a:rPr lang="de-AT" dirty="0" smtClean="0"/>
                  <a:t> all</a:t>
                </a:r>
                <a:br>
                  <a:rPr lang="de-AT" dirty="0" smtClean="0"/>
                </a:br>
                <a:r>
                  <a:rPr lang="de-AT" dirty="0" smtClean="0"/>
                  <a:t>positive </a:t>
                </a:r>
                <a:r>
                  <a:rPr lang="de-AT" dirty="0" err="1" smtClean="0"/>
                  <a:t>test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cases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are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satisfied</a:t>
                </a: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95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14196" y="2326350"/>
            <a:ext cx="2296624" cy="796413"/>
            <a:chOff x="714196" y="1771175"/>
            <a:chExt cx="2296624" cy="796413"/>
          </a:xfrm>
        </p:grpSpPr>
        <p:sp>
          <p:nvSpPr>
            <p:cNvPr id="13" name="Zylinder 12"/>
            <p:cNvSpPr/>
            <p:nvPr/>
          </p:nvSpPr>
          <p:spPr bwMode="auto">
            <a:xfrm>
              <a:off x="714196" y="1771175"/>
              <a:ext cx="654828" cy="796413"/>
            </a:xfrm>
            <a:prstGeom prst="can">
              <a:avLst/>
            </a:prstGeom>
            <a:solidFill>
              <a:srgbClr val="C4D6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Kreuz 14"/>
            <p:cNvSpPr/>
            <p:nvPr/>
          </p:nvSpPr>
          <p:spPr bwMode="auto">
            <a:xfrm>
              <a:off x="918002" y="2069946"/>
              <a:ext cx="247216" cy="264523"/>
            </a:xfrm>
            <a:prstGeom prst="plus">
              <a:avLst>
                <a:gd name="adj" fmla="val 39318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369024" y="1800049"/>
              <a:ext cx="164179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b="0" dirty="0" err="1" smtClean="0"/>
                <a:t>axioms</a:t>
              </a:r>
              <a:r>
                <a:rPr lang="de-AT" sz="1400" b="0" dirty="0" smtClean="0"/>
                <a:t> </a:t>
              </a:r>
              <a:r>
                <a:rPr lang="en-US" sz="1400" dirty="0" smtClean="0"/>
                <a:t>that </a:t>
              </a:r>
              <a:r>
                <a:rPr lang="en-US" sz="1400" b="1" dirty="0" smtClean="0"/>
                <a:t>must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be logical </a:t>
              </a:r>
              <a:br>
                <a:rPr lang="en-US" sz="1400" dirty="0" smtClean="0"/>
              </a:br>
              <a:r>
                <a:rPr lang="en-US" sz="1400" dirty="0" smtClean="0"/>
                <a:t>consequences</a:t>
              </a:r>
              <a:endParaRPr lang="en-US" sz="140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714196" y="3288590"/>
            <a:ext cx="2242122" cy="796413"/>
            <a:chOff x="714196" y="2733415"/>
            <a:chExt cx="2242122" cy="796413"/>
          </a:xfrm>
        </p:grpSpPr>
        <p:sp>
          <p:nvSpPr>
            <p:cNvPr id="12" name="Zylinder 11"/>
            <p:cNvSpPr/>
            <p:nvPr/>
          </p:nvSpPr>
          <p:spPr bwMode="auto">
            <a:xfrm>
              <a:off x="714196" y="2733415"/>
              <a:ext cx="654828" cy="796413"/>
            </a:xfrm>
            <a:prstGeom prst="can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891176" y="3044067"/>
              <a:ext cx="300867" cy="29496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369024" y="2763470"/>
              <a:ext cx="158729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b="0" dirty="0" err="1" smtClean="0"/>
                <a:t>axioms</a:t>
              </a:r>
              <a:r>
                <a:rPr lang="de-AT" sz="1400" b="0" dirty="0" smtClean="0"/>
                <a:t> </a:t>
              </a:r>
              <a:r>
                <a:rPr lang="en-US" sz="1400" dirty="0" smtClean="0"/>
                <a:t>that </a:t>
              </a:r>
              <a:r>
                <a:rPr lang="en-US" sz="1400" b="1" dirty="0" smtClean="0"/>
                <a:t>must</a:t>
              </a:r>
              <a:endParaRPr lang="en-US" sz="1400" b="1" dirty="0"/>
            </a:p>
            <a:p>
              <a:r>
                <a:rPr lang="en-US" sz="1400" b="1" dirty="0" smtClean="0"/>
                <a:t>not</a:t>
              </a:r>
              <a:r>
                <a:rPr lang="en-US" sz="1400" dirty="0" smtClean="0"/>
                <a:t> be logical </a:t>
              </a:r>
              <a:br>
                <a:rPr lang="en-US" sz="1400" dirty="0" smtClean="0"/>
              </a:br>
              <a:r>
                <a:rPr lang="en-US" sz="1400" dirty="0" smtClean="0"/>
                <a:t>consequences</a:t>
              </a:r>
              <a:endParaRPr lang="en-US" sz="1400" dirty="0"/>
            </a:p>
          </p:txBody>
        </p:sp>
      </p:grp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82493" cy="648072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Test-</a:t>
            </a:r>
            <a:r>
              <a:rPr lang="de-AT" dirty="0" err="1" smtClean="0">
                <a:solidFill>
                  <a:schemeClr val="tx1"/>
                </a:solidFill>
              </a:rPr>
              <a:t>Driven</a:t>
            </a:r>
            <a:r>
              <a:rPr lang="de-AT" dirty="0" smtClean="0">
                <a:solidFill>
                  <a:schemeClr val="tx1"/>
                </a:solidFill>
              </a:rPr>
              <a:t> Development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800" dirty="0" err="1" smtClean="0">
                <a:solidFill>
                  <a:srgbClr val="7030A0"/>
                </a:solidFill>
              </a:rPr>
              <a:t>Extending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the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Ontology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712772" y="1613589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7901906" y="130411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sp>
        <p:nvSpPr>
          <p:cNvPr id="43" name="Abgerundetes Rechteck 42"/>
          <p:cNvSpPr/>
          <p:nvPr/>
        </p:nvSpPr>
        <p:spPr bwMode="auto">
          <a:xfrm>
            <a:off x="3187801" y="1139879"/>
            <a:ext cx="5630440" cy="270822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4" name="Nach oben gebogener Pfeil 43"/>
          <p:cNvSpPr/>
          <p:nvPr/>
        </p:nvSpPr>
        <p:spPr bwMode="auto">
          <a:xfrm rot="5400000">
            <a:off x="3600644" y="3871550"/>
            <a:ext cx="336780" cy="315776"/>
          </a:xfrm>
          <a:prstGeom prst="bentUpArrow">
            <a:avLst/>
          </a:prstGeom>
          <a:solidFill>
            <a:schemeClr val="tx1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962769" y="3916455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lets</a:t>
            </a:r>
            <a:r>
              <a:rPr lang="de-AT" dirty="0" smtClean="0"/>
              <a:t> </a:t>
            </a:r>
            <a:r>
              <a:rPr lang="de-AT" dirty="0" err="1" smtClean="0"/>
              <a:t>us</a:t>
            </a:r>
            <a:r>
              <a:rPr lang="de-AT" dirty="0" smtClean="0"/>
              <a:t> </a:t>
            </a:r>
            <a:r>
              <a:rPr lang="de-AT" dirty="0" err="1" smtClean="0"/>
              <a:t>infer</a:t>
            </a:r>
            <a:r>
              <a:rPr lang="de-AT" dirty="0" smtClean="0"/>
              <a:t>  </a:t>
            </a:r>
            <a:endParaRPr lang="en-US" dirty="0"/>
          </a:p>
        </p:txBody>
      </p:sp>
      <p:sp>
        <p:nvSpPr>
          <p:cNvPr id="9" name="Geschweifte Klammer links 8"/>
          <p:cNvSpPr/>
          <p:nvPr/>
        </p:nvSpPr>
        <p:spPr bwMode="auto">
          <a:xfrm>
            <a:off x="5418489" y="3965142"/>
            <a:ext cx="154995" cy="617743"/>
          </a:xfrm>
          <a:prstGeom prst="leftBrace">
            <a:avLst>
              <a:gd name="adj1" fmla="val 74859"/>
              <a:gd name="adj2" fmla="val 2819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216729" y="39231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48" name="Nach oben gebogener Pfeil 47"/>
          <p:cNvSpPr/>
          <p:nvPr/>
        </p:nvSpPr>
        <p:spPr bwMode="auto">
          <a:xfrm rot="5400000">
            <a:off x="3181857" y="4530410"/>
            <a:ext cx="1174354" cy="315776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3962769" y="4998301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does</a:t>
            </a:r>
            <a:r>
              <a:rPr lang="de-AT" dirty="0" smtClean="0"/>
              <a:t> not </a:t>
            </a:r>
            <a:r>
              <a:rPr lang="de-AT" dirty="0" err="1" smtClean="0"/>
              <a:t>let</a:t>
            </a:r>
            <a:r>
              <a:rPr lang="de-AT" dirty="0" smtClean="0"/>
              <a:t> </a:t>
            </a:r>
            <a:r>
              <a:rPr lang="de-AT" dirty="0" err="1" smtClean="0"/>
              <a:t>us</a:t>
            </a:r>
            <a:r>
              <a:rPr lang="de-AT" dirty="0" smtClean="0"/>
              <a:t> </a:t>
            </a:r>
            <a:r>
              <a:rPr lang="de-AT" dirty="0" err="1" smtClean="0"/>
              <a:t>infer</a:t>
            </a:r>
            <a:r>
              <a:rPr lang="de-AT" dirty="0" smtClean="0"/>
              <a:t>  </a:t>
            </a:r>
            <a:endParaRPr lang="en-US" dirty="0"/>
          </a:p>
        </p:txBody>
      </p:sp>
      <p:sp>
        <p:nvSpPr>
          <p:cNvPr id="51" name="Geschweifte Klammer links 50"/>
          <p:cNvSpPr/>
          <p:nvPr/>
        </p:nvSpPr>
        <p:spPr bwMode="auto">
          <a:xfrm>
            <a:off x="6269174" y="5058761"/>
            <a:ext cx="154995" cy="617743"/>
          </a:xfrm>
          <a:prstGeom prst="leftBrace">
            <a:avLst>
              <a:gd name="adj1" fmla="val 74859"/>
              <a:gd name="adj2" fmla="val 2819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061608" y="500245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53" name="Textfeld 52"/>
          <p:cNvSpPr txBox="1"/>
          <p:nvPr/>
        </p:nvSpPr>
        <p:spPr>
          <a:xfrm>
            <a:off x="539552" y="5851935"/>
            <a:ext cx="514435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b="1" dirty="0" smtClean="0"/>
              <a:t>Case 2: </a:t>
            </a:r>
            <a:r>
              <a:rPr lang="de-AT" dirty="0" err="1" smtClean="0"/>
              <a:t>some</a:t>
            </a:r>
            <a:r>
              <a:rPr lang="de-AT" dirty="0" smtClean="0"/>
              <a:t> </a:t>
            </a:r>
            <a:r>
              <a:rPr lang="de-AT" u="sng" dirty="0" smtClean="0"/>
              <a:t>positive</a:t>
            </a:r>
            <a:r>
              <a:rPr lang="de-AT" dirty="0" smtClean="0"/>
              <a:t> </a:t>
            </a:r>
            <a:r>
              <a:rPr lang="de-AT" dirty="0" err="1" smtClean="0"/>
              <a:t>test</a:t>
            </a:r>
            <a:r>
              <a:rPr lang="de-AT" dirty="0" smtClean="0"/>
              <a:t> </a:t>
            </a:r>
            <a:r>
              <a:rPr lang="de-AT" dirty="0" err="1" smtClean="0"/>
              <a:t>case</a:t>
            </a:r>
            <a:r>
              <a:rPr lang="de-AT" dirty="0" smtClean="0"/>
              <a:t>(s) not </a:t>
            </a:r>
            <a:r>
              <a:rPr lang="de-AT" dirty="0" err="1" smtClean="0"/>
              <a:t>satisfied</a:t>
            </a:r>
            <a:r>
              <a:rPr lang="de-AT" dirty="0" smtClean="0"/>
              <a:t>!</a:t>
            </a:r>
            <a:endParaRPr lang="en-US" dirty="0"/>
          </a:p>
        </p:txBody>
      </p:sp>
      <p:sp>
        <p:nvSpPr>
          <p:cNvPr id="60" name="Textfeld 59"/>
          <p:cNvSpPr txBox="1"/>
          <p:nvPr/>
        </p:nvSpPr>
        <p:spPr>
          <a:xfrm>
            <a:off x="7061608" y="53297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1" name="Textfeld 60"/>
          <p:cNvSpPr txBox="1"/>
          <p:nvPr/>
        </p:nvSpPr>
        <p:spPr>
          <a:xfrm>
            <a:off x="6443246" y="392319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C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✖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2" name="Textfeld 61"/>
          <p:cNvSpPr txBox="1"/>
          <p:nvPr/>
        </p:nvSpPr>
        <p:spPr>
          <a:xfrm>
            <a:off x="6447055" y="423853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3" name="Textfeld 62"/>
          <p:cNvSpPr txBox="1"/>
          <p:nvPr/>
        </p:nvSpPr>
        <p:spPr>
          <a:xfrm>
            <a:off x="7283491" y="4998301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4" name="Textfeld 63"/>
          <p:cNvSpPr txBox="1"/>
          <p:nvPr/>
        </p:nvSpPr>
        <p:spPr>
          <a:xfrm>
            <a:off x="7283491" y="532977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19" name="Smiley 18"/>
          <p:cNvSpPr/>
          <p:nvPr/>
        </p:nvSpPr>
        <p:spPr bwMode="auto">
          <a:xfrm>
            <a:off x="7006364" y="4005934"/>
            <a:ext cx="481887" cy="481887"/>
          </a:xfrm>
          <a:prstGeom prst="smileyFace">
            <a:avLst>
              <a:gd name="adj" fmla="val -4653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5" name="Smiley 64"/>
          <p:cNvSpPr/>
          <p:nvPr/>
        </p:nvSpPr>
        <p:spPr bwMode="auto">
          <a:xfrm>
            <a:off x="7848423" y="5126688"/>
            <a:ext cx="481887" cy="481887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0" name="Pfeil nach rechts 19"/>
          <p:cNvSpPr/>
          <p:nvPr/>
        </p:nvSpPr>
        <p:spPr bwMode="auto">
          <a:xfrm>
            <a:off x="6474637" y="348777"/>
            <a:ext cx="251135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5753523" y="4077223"/>
            <a:ext cx="141583" cy="141583"/>
          </a:xfrm>
          <a:prstGeom prst="ellipse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5753523" y="4359322"/>
            <a:ext cx="141583" cy="141583"/>
          </a:xfrm>
          <a:prstGeom prst="ellipse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6575260" y="5133892"/>
            <a:ext cx="141583" cy="141583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6575260" y="5437077"/>
            <a:ext cx="141583" cy="141583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47" name="Grafik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945" y="3954105"/>
            <a:ext cx="598316" cy="1040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500892" y="2257514"/>
                <a:ext cx="1431674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892" y="2257514"/>
                <a:ext cx="1431674" cy="324384"/>
              </a:xfrm>
              <a:prstGeom prst="rect">
                <a:avLst/>
              </a:prstGeom>
              <a:blipFill rotWithShape="0">
                <a:blip r:embed="rId7"/>
                <a:stretch>
                  <a:fillRect l="-1277"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Ellipse 49"/>
          <p:cNvSpPr/>
          <p:nvPr/>
        </p:nvSpPr>
        <p:spPr bwMode="auto">
          <a:xfrm>
            <a:off x="8245625" y="4378379"/>
            <a:ext cx="141583" cy="141583"/>
          </a:xfrm>
          <a:prstGeom prst="ellipse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8245625" y="4173924"/>
            <a:ext cx="141583" cy="141583"/>
          </a:xfrm>
          <a:prstGeom prst="ellipse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/>
              <p:cNvSpPr txBox="1"/>
              <p:nvPr/>
            </p:nvSpPr>
            <p:spPr>
              <a:xfrm>
                <a:off x="5500892" y="2257869"/>
                <a:ext cx="13306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892" y="2257869"/>
                <a:ext cx="1330621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370" t="-392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Ellipse 66"/>
          <p:cNvSpPr/>
          <p:nvPr/>
        </p:nvSpPr>
        <p:spPr bwMode="auto">
          <a:xfrm>
            <a:off x="8245625" y="3969469"/>
            <a:ext cx="141583" cy="141583"/>
          </a:xfrm>
          <a:prstGeom prst="ellipse">
            <a:avLst/>
          </a:prstGeom>
          <a:solidFill>
            <a:srgbClr val="7030A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6442245" y="393885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70" name="Smiley 69"/>
          <p:cNvSpPr/>
          <p:nvPr/>
        </p:nvSpPr>
        <p:spPr bwMode="auto">
          <a:xfrm>
            <a:off x="7006363" y="4009112"/>
            <a:ext cx="481887" cy="481887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5" name="Abgerundetes Rechteck 74"/>
          <p:cNvSpPr/>
          <p:nvPr/>
        </p:nvSpPr>
        <p:spPr bwMode="auto">
          <a:xfrm>
            <a:off x="6764121" y="162445"/>
            <a:ext cx="2272375" cy="879231"/>
          </a:xfrm>
          <a:prstGeom prst="roundRect">
            <a:avLst>
              <a:gd name="adj" fmla="val 26957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76" name="Grafik 7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4122" y="135384"/>
            <a:ext cx="2275568" cy="911419"/>
          </a:xfrm>
          <a:prstGeom prst="rect">
            <a:avLst/>
          </a:prstGeom>
        </p:spPr>
      </p:pic>
      <p:sp>
        <p:nvSpPr>
          <p:cNvPr id="77" name="Abgerundetes Rechteck 76"/>
          <p:cNvSpPr/>
          <p:nvPr/>
        </p:nvSpPr>
        <p:spPr bwMode="auto">
          <a:xfrm>
            <a:off x="6789594" y="156563"/>
            <a:ext cx="2227386" cy="879231"/>
          </a:xfrm>
          <a:prstGeom prst="roundRect">
            <a:avLst>
              <a:gd name="adj" fmla="val 226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539552" y="5851935"/>
            <a:ext cx="17379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b="1" dirty="0" smtClean="0"/>
              <a:t>Case 1: </a:t>
            </a:r>
            <a:r>
              <a:rPr lang="de-AT" dirty="0" smtClean="0"/>
              <a:t>all OK!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69 -0.19907 L -0.00469 -0.19907 " pathEditMode="relative" ptsTypes="AAA">
                                      <p:cBhvr>
                                        <p:cTn id="3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142 -0.1625 " pathEditMode="relative" ptsTypes="AA">
                                      <p:cBhvr>
                                        <p:cTn id="3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51 -0.13611 " pathEditMode="relative" ptsTypes="AA">
                                      <p:cBhvr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28715 -0.0002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-2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28802 0.0002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"/>
                            </p:stCondLst>
                            <p:childTnLst>
                              <p:par>
                                <p:cTn id="1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75"/>
                            </p:stCondLst>
                            <p:childTnLst>
                              <p:par>
                                <p:cTn id="120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25"/>
                            </p:stCondLst>
                            <p:childTnLst>
                              <p:par>
                                <p:cTn id="13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25"/>
                            </p:stCondLst>
                            <p:childTnLst>
                              <p:par>
                                <p:cTn id="145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5" grpId="0" animBg="1"/>
      <p:bldP spid="23" grpId="0" animBg="1"/>
      <p:bldP spid="22" grpId="0" animBg="1"/>
      <p:bldP spid="45" grpId="0"/>
      <p:bldP spid="46" grpId="0"/>
      <p:bldP spid="46" grpId="1"/>
      <p:bldP spid="46" grpId="2"/>
      <p:bldP spid="49" grpId="0"/>
      <p:bldP spid="52" grpId="0"/>
      <p:bldP spid="52" grpId="1"/>
      <p:bldP spid="52" grpId="2"/>
      <p:bldP spid="53" grpId="0" animBg="1"/>
      <p:bldP spid="60" grpId="0"/>
      <p:bldP spid="60" grpId="1"/>
      <p:bldP spid="60" grpId="2"/>
      <p:bldP spid="61" grpId="1"/>
      <p:bldP spid="63" grpId="0"/>
      <p:bldP spid="63" grpId="1"/>
      <p:bldP spid="64" grpId="0"/>
      <p:bldP spid="64" grpId="1"/>
      <p:bldP spid="19" grpId="0" animBg="1"/>
      <p:bldP spid="65" grpId="0" animBg="1"/>
      <p:bldP spid="65" grpId="1" animBg="1"/>
      <p:bldP spid="20" grpId="0" animBg="1"/>
      <p:bldP spid="54" grpId="0" animBg="1"/>
      <p:bldP spid="56" grpId="0" animBg="1"/>
      <p:bldP spid="57" grpId="0" animBg="1"/>
      <p:bldP spid="31" grpId="0"/>
      <p:bldP spid="50" grpId="0" animBg="1"/>
      <p:bldP spid="50" grpId="1" animBg="1"/>
      <p:bldP spid="66" grpId="0" animBg="1"/>
      <p:bldP spid="66" grpId="1" animBg="1"/>
      <p:bldP spid="68" grpId="0"/>
      <p:bldP spid="67" grpId="0" animBg="1"/>
      <p:bldP spid="67" grpId="1" animBg="1"/>
      <p:bldP spid="69" grpId="0"/>
      <p:bldP spid="70" grpId="0" animBg="1"/>
      <p:bldP spid="75" grpId="0" animBg="1"/>
      <p:bldP spid="75" grpId="1" animBg="1"/>
      <p:bldP spid="77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lipse 40"/>
          <p:cNvSpPr/>
          <p:nvPr/>
        </p:nvSpPr>
        <p:spPr bwMode="auto">
          <a:xfrm>
            <a:off x="3319397" y="1215025"/>
            <a:ext cx="4716050" cy="251773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b="1" dirty="0" smtClean="0"/>
          </a:p>
          <a:p>
            <a:endParaRPr lang="de-AT" sz="1050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sp>
        <p:nvSpPr>
          <p:cNvPr id="13" name="Zylinder 12"/>
          <p:cNvSpPr/>
          <p:nvPr/>
        </p:nvSpPr>
        <p:spPr bwMode="auto">
          <a:xfrm>
            <a:off x="617446" y="1787937"/>
            <a:ext cx="1947907" cy="796413"/>
          </a:xfrm>
          <a:prstGeom prst="can">
            <a:avLst/>
          </a:prstGeom>
          <a:solidFill>
            <a:srgbClr val="C4D6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12" name="Zylinder 11"/>
          <p:cNvSpPr/>
          <p:nvPr/>
        </p:nvSpPr>
        <p:spPr bwMode="auto">
          <a:xfrm>
            <a:off x="617446" y="2904791"/>
            <a:ext cx="1947907" cy="796413"/>
          </a:xfrm>
          <a:prstGeom prst="can">
            <a:avLst/>
          </a:prstGeom>
          <a:solidFill>
            <a:srgbClr val="FF7C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687214" y="1247955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err="1" smtClean="0"/>
              <a:t>Ontology</a:t>
            </a:r>
            <a:endParaRPr lang="en-US" sz="1400" dirty="0"/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3" y="260648"/>
            <a:ext cx="6336704" cy="648072"/>
          </a:xfrm>
        </p:spPr>
        <p:txBody>
          <a:bodyPr/>
          <a:lstStyle/>
          <a:p>
            <a:r>
              <a:rPr lang="de-AT" dirty="0" err="1" smtClean="0"/>
              <a:t>Example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800" dirty="0" smtClean="0">
                <a:solidFill>
                  <a:srgbClr val="7030A0"/>
                </a:solidFill>
              </a:rPr>
              <a:t>Test-</a:t>
            </a:r>
            <a:r>
              <a:rPr lang="de-AT" sz="1800" dirty="0" err="1" smtClean="0">
                <a:solidFill>
                  <a:srgbClr val="7030A0"/>
                </a:solidFill>
              </a:rPr>
              <a:t>Driven</a:t>
            </a:r>
            <a:r>
              <a:rPr lang="de-AT" sz="1800" dirty="0" smtClean="0">
                <a:solidFill>
                  <a:srgbClr val="7030A0"/>
                </a:solidFill>
              </a:rPr>
              <a:t> Development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498080" y="1557430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feld 30"/>
          <p:cNvSpPr txBox="1"/>
          <p:nvPr/>
        </p:nvSpPr>
        <p:spPr>
          <a:xfrm>
            <a:off x="5304938" y="1761997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571626" y="211752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896064" y="206585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Type 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40199" y="3163972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478" y="135384"/>
            <a:ext cx="2275568" cy="911419"/>
          </a:xfrm>
          <a:prstGeom prst="rect">
            <a:avLst/>
          </a:prstGeom>
        </p:spPr>
      </p:pic>
      <p:sp>
        <p:nvSpPr>
          <p:cNvPr id="43" name="Abgerundetes Rechteck 42"/>
          <p:cNvSpPr/>
          <p:nvPr/>
        </p:nvSpPr>
        <p:spPr bwMode="auto">
          <a:xfrm>
            <a:off x="3956569" y="156563"/>
            <a:ext cx="2227386" cy="879231"/>
          </a:xfrm>
          <a:prstGeom prst="roundRect">
            <a:avLst>
              <a:gd name="adj" fmla="val 22624"/>
            </a:avLst>
          </a:prstGeom>
          <a:solidFill>
            <a:schemeClr val="bg1">
              <a:alpha val="30000"/>
            </a:schemeClr>
          </a:solidFill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46" name="Grafik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846" y="127197"/>
            <a:ext cx="2315851" cy="944328"/>
          </a:xfrm>
          <a:prstGeom prst="rect">
            <a:avLst/>
          </a:prstGeom>
        </p:spPr>
      </p:pic>
      <p:sp>
        <p:nvSpPr>
          <p:cNvPr id="47" name="Abgerundetes Rechteck 46"/>
          <p:cNvSpPr/>
          <p:nvPr/>
        </p:nvSpPr>
        <p:spPr bwMode="auto">
          <a:xfrm>
            <a:off x="6764121" y="168708"/>
            <a:ext cx="2272375" cy="879231"/>
          </a:xfrm>
          <a:prstGeom prst="roundRect">
            <a:avLst>
              <a:gd name="adj" fmla="val 26957"/>
            </a:avLst>
          </a:prstGeom>
          <a:solidFill>
            <a:schemeClr val="bg1">
              <a:alpha val="30000"/>
            </a:schemeClr>
          </a:solidFill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269563" y="267927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/>
              <a:t>+</a:t>
            </a:r>
            <a:endParaRPr lang="en-US" sz="3600" dirty="0"/>
          </a:p>
        </p:txBody>
      </p:sp>
      <p:sp>
        <p:nvSpPr>
          <p:cNvPr id="48" name="Smiley 47"/>
          <p:cNvSpPr/>
          <p:nvPr/>
        </p:nvSpPr>
        <p:spPr bwMode="auto">
          <a:xfrm>
            <a:off x="2715806" y="3062053"/>
            <a:ext cx="481887" cy="481887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9" name="Smiley 48"/>
          <p:cNvSpPr/>
          <p:nvPr/>
        </p:nvSpPr>
        <p:spPr bwMode="auto">
          <a:xfrm>
            <a:off x="2716127" y="1960467"/>
            <a:ext cx="481887" cy="481887"/>
          </a:xfrm>
          <a:prstGeom prst="smileyFace">
            <a:avLst>
              <a:gd name="adj" fmla="val -4653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677422" y="4451936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de-AT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SubClassOf</a:t>
            </a:r>
            <a:r>
              <a:rPr lang="de-A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161" y="4150757"/>
            <a:ext cx="598316" cy="1040355"/>
          </a:xfrm>
          <a:prstGeom prst="rect">
            <a:avLst/>
          </a:prstGeom>
        </p:spPr>
      </p:pic>
      <p:sp>
        <p:nvSpPr>
          <p:cNvPr id="54" name="Smiley 53"/>
          <p:cNvSpPr/>
          <p:nvPr/>
        </p:nvSpPr>
        <p:spPr bwMode="auto">
          <a:xfrm>
            <a:off x="2711395" y="1960467"/>
            <a:ext cx="481887" cy="481887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35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8559 -0.23403 L -0.08559 -0.2338 " pathEditMode="relative" rAng="0" ptsTypes="AAA">
                                      <p:cBhvr>
                                        <p:cTn id="43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48" grpId="0" animBg="1"/>
      <p:bldP spid="49" grpId="0" animBg="1"/>
      <p:bldP spid="49" grpId="1" animBg="1"/>
      <p:bldP spid="51" grpId="0"/>
      <p:bldP spid="51" grpId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674" y="1198110"/>
            <a:ext cx="4763159" cy="25525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7" name="Ellipse 66"/>
          <p:cNvSpPr/>
          <p:nvPr/>
        </p:nvSpPr>
        <p:spPr bwMode="auto">
          <a:xfrm>
            <a:off x="3319397" y="1215025"/>
            <a:ext cx="4716050" cy="25177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66" name="Smiley 65"/>
          <p:cNvSpPr/>
          <p:nvPr/>
        </p:nvSpPr>
        <p:spPr bwMode="auto">
          <a:xfrm>
            <a:off x="7848423" y="5123063"/>
            <a:ext cx="481887" cy="481887"/>
          </a:xfrm>
          <a:prstGeom prst="smileyFace">
            <a:avLst>
              <a:gd name="adj" fmla="val -4653"/>
            </a:avLst>
          </a:prstGeom>
          <a:solidFill>
            <a:srgbClr val="C0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0" name="Smiley 49"/>
          <p:cNvSpPr/>
          <p:nvPr/>
        </p:nvSpPr>
        <p:spPr bwMode="auto">
          <a:xfrm>
            <a:off x="7006364" y="4020164"/>
            <a:ext cx="481887" cy="481887"/>
          </a:xfrm>
          <a:prstGeom prst="smileyFac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122" y="135384"/>
            <a:ext cx="2275568" cy="911419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 bwMode="auto">
          <a:xfrm>
            <a:off x="6781800" y="158261"/>
            <a:ext cx="2227386" cy="879231"/>
          </a:xfrm>
          <a:prstGeom prst="roundRect">
            <a:avLst>
              <a:gd name="adj" fmla="val 26957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AT" b="1" dirty="0" smtClean="0"/>
                  <a:t>Given: </a:t>
                </a:r>
              </a:p>
              <a:p>
                <a:r>
                  <a:rPr lang="de-AT" dirty="0" err="1" smtClean="0"/>
                  <a:t>current</a:t>
                </a:r>
                <a:r>
                  <a:rPr lang="de-AT" b="1" dirty="0" smtClean="0"/>
                  <a:t> </a:t>
                </a:r>
                <a:r>
                  <a:rPr lang="de-AT" dirty="0" err="1"/>
                  <a:t>o</a:t>
                </a:r>
                <a:r>
                  <a:rPr lang="de-AT" dirty="0" err="1" smtClean="0"/>
                  <a:t>ntology</a:t>
                </a:r>
                <a:r>
                  <a:rPr lang="de-AT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endParaRPr lang="de-AT" dirty="0" smtClean="0"/>
              </a:p>
              <a:p>
                <a:r>
                  <a:rPr lang="de-AT" dirty="0" err="1" smtClean="0"/>
                  <a:t>specified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test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cases</a:t>
                </a:r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endParaRPr lang="de-AT" dirty="0"/>
              </a:p>
              <a:p>
                <a:endParaRPr lang="de-AT" dirty="0" smtClean="0"/>
              </a:p>
              <a:p>
                <a:pPr marL="0" indent="0">
                  <a:buNone/>
                </a:pPr>
                <a:r>
                  <a:rPr lang="de-AT" b="1" dirty="0" err="1" smtClean="0"/>
                  <a:t>Verify</a:t>
                </a:r>
                <a:r>
                  <a:rPr lang="de-AT" b="1" dirty="0" smtClean="0"/>
                  <a:t>:</a:t>
                </a:r>
                <a:r>
                  <a:rPr lang="de-AT" dirty="0" smtClean="0"/>
                  <a:t> All </a:t>
                </a:r>
                <a:r>
                  <a:rPr lang="de-AT" dirty="0" err="1" smtClean="0"/>
                  <a:t>specified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test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cases</a:t>
                </a:r>
                <a:r>
                  <a:rPr lang="de-AT" dirty="0" smtClean="0"/>
                  <a:t> </a:t>
                </a:r>
                <a:br>
                  <a:rPr lang="de-AT" dirty="0" smtClean="0"/>
                </a:br>
                <a:r>
                  <a:rPr lang="de-AT" dirty="0" err="1" smtClean="0"/>
                  <a:t>satisfied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by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current</a:t>
                </a:r>
                <a:r>
                  <a:rPr lang="de-AT" dirty="0" smtClean="0"/>
                  <a:t> </a:t>
                </a:r>
                <a:r>
                  <a:rPr lang="de-AT" dirty="0" err="1" smtClean="0"/>
                  <a:t>ontology</a:t>
                </a:r>
                <a:r>
                  <a:rPr lang="de-AT" dirty="0" smtClean="0"/>
                  <a:t>?</a:t>
                </a:r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 smtClean="0"/>
              </a:p>
              <a:p>
                <a:pPr marL="0" indent="0">
                  <a:buNone/>
                </a:pPr>
                <a:endParaRPr lang="de-AT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95" t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316349-8FDA-4052-95DB-8D5BB3BE371A}" type="slidenum">
              <a:rPr lang="de-AT" smtClean="0"/>
              <a:t>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ICBO‘18                                                                                    Test-Driven Ontology Development in Protégé</a:t>
            </a:r>
            <a:endParaRPr lang="de-AT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14196" y="2326350"/>
            <a:ext cx="2296624" cy="796413"/>
            <a:chOff x="714196" y="1771175"/>
            <a:chExt cx="2296624" cy="796413"/>
          </a:xfrm>
        </p:grpSpPr>
        <p:sp>
          <p:nvSpPr>
            <p:cNvPr id="13" name="Zylinder 12"/>
            <p:cNvSpPr/>
            <p:nvPr/>
          </p:nvSpPr>
          <p:spPr bwMode="auto">
            <a:xfrm>
              <a:off x="714196" y="1771175"/>
              <a:ext cx="654828" cy="796413"/>
            </a:xfrm>
            <a:prstGeom prst="can">
              <a:avLst/>
            </a:prstGeom>
            <a:solidFill>
              <a:srgbClr val="C4D6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5" name="Kreuz 14"/>
            <p:cNvSpPr/>
            <p:nvPr/>
          </p:nvSpPr>
          <p:spPr bwMode="auto">
            <a:xfrm>
              <a:off x="918002" y="2069946"/>
              <a:ext cx="247216" cy="264523"/>
            </a:xfrm>
            <a:prstGeom prst="plus">
              <a:avLst>
                <a:gd name="adj" fmla="val 39318"/>
              </a:avLst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1369024" y="1800049"/>
              <a:ext cx="164179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b="0" dirty="0" err="1" smtClean="0"/>
                <a:t>axioms</a:t>
              </a:r>
              <a:r>
                <a:rPr lang="de-AT" sz="1400" b="0" dirty="0" smtClean="0"/>
                <a:t> </a:t>
              </a:r>
              <a:r>
                <a:rPr lang="en-US" sz="1400" dirty="0" smtClean="0"/>
                <a:t>that </a:t>
              </a:r>
              <a:r>
                <a:rPr lang="en-US" sz="1400" b="1" dirty="0" smtClean="0"/>
                <a:t>must</a:t>
              </a:r>
              <a:r>
                <a:rPr lang="en-US" sz="1400" dirty="0" smtClean="0"/>
                <a:t> </a:t>
              </a:r>
            </a:p>
            <a:p>
              <a:r>
                <a:rPr lang="en-US" sz="1400" dirty="0" smtClean="0"/>
                <a:t>be logical </a:t>
              </a:r>
              <a:br>
                <a:rPr lang="en-US" sz="1400" dirty="0" smtClean="0"/>
              </a:br>
              <a:r>
                <a:rPr lang="en-US" sz="1400" dirty="0" smtClean="0"/>
                <a:t>consequences</a:t>
              </a:r>
              <a:endParaRPr lang="en-US" sz="140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714196" y="3288590"/>
            <a:ext cx="2242122" cy="796413"/>
            <a:chOff x="714196" y="2733415"/>
            <a:chExt cx="2242122" cy="796413"/>
          </a:xfrm>
        </p:grpSpPr>
        <p:sp>
          <p:nvSpPr>
            <p:cNvPr id="12" name="Zylinder 11"/>
            <p:cNvSpPr/>
            <p:nvPr/>
          </p:nvSpPr>
          <p:spPr bwMode="auto">
            <a:xfrm>
              <a:off x="714196" y="2733415"/>
              <a:ext cx="654828" cy="796413"/>
            </a:xfrm>
            <a:prstGeom prst="can">
              <a:avLst/>
            </a:prstGeom>
            <a:solidFill>
              <a:srgbClr val="FF7C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891176" y="3044067"/>
              <a:ext cx="300867" cy="294968"/>
            </a:xfrm>
            <a:prstGeom prst="mathMinus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12" charset="-128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369024" y="2763470"/>
              <a:ext cx="158729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400" b="0" dirty="0" err="1" smtClean="0"/>
                <a:t>axioms</a:t>
              </a:r>
              <a:r>
                <a:rPr lang="de-AT" sz="1400" b="0" dirty="0" smtClean="0"/>
                <a:t> </a:t>
              </a:r>
              <a:r>
                <a:rPr lang="en-US" sz="1400" dirty="0" smtClean="0"/>
                <a:t>that </a:t>
              </a:r>
              <a:r>
                <a:rPr lang="en-US" sz="1400" b="1" dirty="0" smtClean="0"/>
                <a:t>must</a:t>
              </a:r>
              <a:endParaRPr lang="en-US" sz="1400" b="1" dirty="0"/>
            </a:p>
            <a:p>
              <a:r>
                <a:rPr lang="en-US" sz="1400" b="1" dirty="0" smtClean="0"/>
                <a:t>not</a:t>
              </a:r>
              <a:r>
                <a:rPr lang="en-US" sz="1400" dirty="0" smtClean="0"/>
                <a:t> be logical </a:t>
              </a:r>
              <a:br>
                <a:rPr lang="en-US" sz="1400" dirty="0" smtClean="0"/>
              </a:br>
              <a:r>
                <a:rPr lang="en-US" sz="1400" dirty="0" smtClean="0"/>
                <a:t>consequences</a:t>
              </a:r>
              <a:endParaRPr lang="en-US" sz="1400" dirty="0"/>
            </a:p>
          </p:txBody>
        </p:sp>
      </p:grp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082493" cy="648072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Test-</a:t>
            </a:r>
            <a:r>
              <a:rPr lang="de-AT" dirty="0" err="1" smtClean="0">
                <a:solidFill>
                  <a:schemeClr val="tx1"/>
                </a:solidFill>
              </a:rPr>
              <a:t>Driven</a:t>
            </a:r>
            <a:r>
              <a:rPr lang="de-AT" dirty="0" smtClean="0">
                <a:solidFill>
                  <a:schemeClr val="tx1"/>
                </a:solidFill>
              </a:rPr>
              <a:t> Development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1800" dirty="0" err="1" smtClean="0">
                <a:solidFill>
                  <a:srgbClr val="7030A0"/>
                </a:solidFill>
              </a:rPr>
              <a:t>Verifying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 smtClean="0">
                <a:solidFill>
                  <a:srgbClr val="7030A0"/>
                </a:solidFill>
              </a:rPr>
              <a:t>the</a:t>
            </a:r>
            <a:r>
              <a:rPr lang="de-AT" sz="1800" dirty="0" smtClean="0">
                <a:solidFill>
                  <a:srgbClr val="7030A0"/>
                </a:solidFill>
              </a:rPr>
              <a:t> </a:t>
            </a:r>
            <a:r>
              <a:rPr lang="de-AT" sz="1800" dirty="0" err="1">
                <a:solidFill>
                  <a:srgbClr val="7030A0"/>
                </a:solidFill>
              </a:rPr>
              <a:t>D</a:t>
            </a:r>
            <a:r>
              <a:rPr lang="de-AT" sz="1800" dirty="0" err="1" smtClean="0">
                <a:solidFill>
                  <a:srgbClr val="7030A0"/>
                </a:solidFill>
              </a:rPr>
              <a:t>efined</a:t>
            </a:r>
            <a:r>
              <a:rPr lang="de-AT" sz="1800" dirty="0" smtClean="0">
                <a:solidFill>
                  <a:srgbClr val="7030A0"/>
                </a:solidFill>
              </a:rPr>
              <a:t> Properties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37" name="Gerader Verbinder 36"/>
          <p:cNvCxnSpPr/>
          <p:nvPr/>
        </p:nvCxnSpPr>
        <p:spPr bwMode="auto">
          <a:xfrm flipH="1">
            <a:off x="7712772" y="1613589"/>
            <a:ext cx="348061" cy="2137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500892" y="2257514"/>
                <a:ext cx="1431674" cy="324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400" dirty="0" smtClean="0"/>
                  <a:t>Ontology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AT" sz="1400" b="0" i="1" smtClean="0">
                            <a:latin typeface="Cambria Math" panose="02040503050406030204" pitchFamily="18" charset="0"/>
                          </a:rPr>
                          <m:t>𝑖𝑛𝑝𝑢𝑡</m:t>
                        </m:r>
                      </m:sub>
                    </m:sSub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892" y="2257514"/>
                <a:ext cx="1431674" cy="324384"/>
              </a:xfrm>
              <a:prstGeom prst="rect">
                <a:avLst/>
              </a:prstGeom>
              <a:blipFill rotWithShape="0">
                <a:blip r:embed="rId6"/>
                <a:stretch>
                  <a:fillRect l="-1277"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7901906" y="130411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 smtClean="0"/>
              <a:t>Axioms</a:t>
            </a:r>
            <a:endParaRPr lang="en-US" sz="1400" dirty="0"/>
          </a:p>
        </p:txBody>
      </p:sp>
      <p:sp>
        <p:nvSpPr>
          <p:cNvPr id="43" name="Abgerundetes Rechteck 42"/>
          <p:cNvSpPr/>
          <p:nvPr/>
        </p:nvSpPr>
        <p:spPr bwMode="auto">
          <a:xfrm>
            <a:off x="3187801" y="1139879"/>
            <a:ext cx="5630440" cy="270822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4" name="Nach oben gebogener Pfeil 43"/>
          <p:cNvSpPr/>
          <p:nvPr/>
        </p:nvSpPr>
        <p:spPr bwMode="auto">
          <a:xfrm rot="5400000">
            <a:off x="3600644" y="3871550"/>
            <a:ext cx="336780" cy="315776"/>
          </a:xfrm>
          <a:prstGeom prst="bentUpArrow">
            <a:avLst/>
          </a:prstGeom>
          <a:solidFill>
            <a:schemeClr val="tx1"/>
          </a:solidFill>
          <a:ln w="9525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962769" y="3916455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lets</a:t>
            </a:r>
            <a:r>
              <a:rPr lang="de-AT" dirty="0" smtClean="0"/>
              <a:t> </a:t>
            </a:r>
            <a:r>
              <a:rPr lang="de-AT" dirty="0" err="1" smtClean="0"/>
              <a:t>us</a:t>
            </a:r>
            <a:r>
              <a:rPr lang="de-AT" dirty="0" smtClean="0"/>
              <a:t> </a:t>
            </a:r>
            <a:r>
              <a:rPr lang="de-AT" dirty="0" err="1" smtClean="0"/>
              <a:t>infer</a:t>
            </a:r>
            <a:r>
              <a:rPr lang="de-AT" dirty="0" smtClean="0"/>
              <a:t>  </a:t>
            </a:r>
            <a:endParaRPr lang="en-US" dirty="0"/>
          </a:p>
        </p:txBody>
      </p:sp>
      <p:sp>
        <p:nvSpPr>
          <p:cNvPr id="9" name="Geschweifte Klammer links 8"/>
          <p:cNvSpPr/>
          <p:nvPr/>
        </p:nvSpPr>
        <p:spPr bwMode="auto">
          <a:xfrm>
            <a:off x="5418489" y="3965142"/>
            <a:ext cx="154995" cy="617743"/>
          </a:xfrm>
          <a:prstGeom prst="leftBrace">
            <a:avLst>
              <a:gd name="adj1" fmla="val 74859"/>
              <a:gd name="adj2" fmla="val 2819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6216729" y="39231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48" name="Nach oben gebogener Pfeil 47"/>
          <p:cNvSpPr/>
          <p:nvPr/>
        </p:nvSpPr>
        <p:spPr bwMode="auto">
          <a:xfrm rot="5400000">
            <a:off x="3181857" y="4530410"/>
            <a:ext cx="1174354" cy="315776"/>
          </a:xfrm>
          <a:prstGeom prst="bent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3962769" y="4998301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/>
              <a:t>does</a:t>
            </a:r>
            <a:r>
              <a:rPr lang="de-AT" dirty="0" smtClean="0"/>
              <a:t> not </a:t>
            </a:r>
            <a:r>
              <a:rPr lang="de-AT" dirty="0" err="1" smtClean="0"/>
              <a:t>let</a:t>
            </a:r>
            <a:r>
              <a:rPr lang="de-AT" dirty="0" smtClean="0"/>
              <a:t> </a:t>
            </a:r>
            <a:r>
              <a:rPr lang="de-AT" dirty="0" err="1" smtClean="0"/>
              <a:t>us</a:t>
            </a:r>
            <a:r>
              <a:rPr lang="de-AT" dirty="0" smtClean="0"/>
              <a:t> </a:t>
            </a:r>
            <a:r>
              <a:rPr lang="de-AT" dirty="0" err="1" smtClean="0"/>
              <a:t>infer</a:t>
            </a:r>
            <a:r>
              <a:rPr lang="de-AT" dirty="0" smtClean="0"/>
              <a:t>  </a:t>
            </a:r>
            <a:endParaRPr lang="en-US" dirty="0"/>
          </a:p>
        </p:txBody>
      </p:sp>
      <p:sp>
        <p:nvSpPr>
          <p:cNvPr id="51" name="Geschweifte Klammer links 50"/>
          <p:cNvSpPr/>
          <p:nvPr/>
        </p:nvSpPr>
        <p:spPr bwMode="auto">
          <a:xfrm>
            <a:off x="6269174" y="5058761"/>
            <a:ext cx="154995" cy="617743"/>
          </a:xfrm>
          <a:prstGeom prst="leftBrace">
            <a:avLst>
              <a:gd name="adj1" fmla="val 74859"/>
              <a:gd name="adj2" fmla="val 28192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7061608" y="500245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59" name="Textfeld 58"/>
          <p:cNvSpPr txBox="1"/>
          <p:nvPr/>
        </p:nvSpPr>
        <p:spPr>
          <a:xfrm>
            <a:off x="6216729" y="42450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0" name="Textfeld 59"/>
          <p:cNvSpPr txBox="1"/>
          <p:nvPr/>
        </p:nvSpPr>
        <p:spPr>
          <a:xfrm>
            <a:off x="7061608" y="532977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?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1" name="Textfeld 60"/>
          <p:cNvSpPr txBox="1"/>
          <p:nvPr/>
        </p:nvSpPr>
        <p:spPr>
          <a:xfrm>
            <a:off x="6443246" y="392319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2" name="Textfeld 61"/>
          <p:cNvSpPr txBox="1"/>
          <p:nvPr/>
        </p:nvSpPr>
        <p:spPr>
          <a:xfrm>
            <a:off x="6447055" y="423853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3" name="Textfeld 62"/>
          <p:cNvSpPr txBox="1"/>
          <p:nvPr/>
        </p:nvSpPr>
        <p:spPr>
          <a:xfrm>
            <a:off x="7283491" y="4998301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00B05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✔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64" name="Textfeld 63"/>
          <p:cNvSpPr txBox="1"/>
          <p:nvPr/>
        </p:nvSpPr>
        <p:spPr>
          <a:xfrm>
            <a:off x="7283491" y="532977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C0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✖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20" name="Pfeil nach rechts 19"/>
          <p:cNvSpPr/>
          <p:nvPr/>
        </p:nvSpPr>
        <p:spPr bwMode="auto">
          <a:xfrm>
            <a:off x="6474637" y="348777"/>
            <a:ext cx="251135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5753523" y="4077223"/>
            <a:ext cx="141583" cy="141583"/>
          </a:xfrm>
          <a:prstGeom prst="ellipse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5753523" y="4359322"/>
            <a:ext cx="141583" cy="141583"/>
          </a:xfrm>
          <a:prstGeom prst="ellipse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6575260" y="5133892"/>
            <a:ext cx="141583" cy="141583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6575260" y="5437077"/>
            <a:ext cx="141583" cy="141583"/>
          </a:xfrm>
          <a:prstGeom prst="ellipse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39552" y="5851935"/>
            <a:ext cx="598914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AT" b="1" dirty="0" smtClean="0"/>
              <a:t>Case 3: </a:t>
            </a:r>
            <a:r>
              <a:rPr lang="de-AT" dirty="0" err="1" smtClean="0"/>
              <a:t>some</a:t>
            </a:r>
            <a:r>
              <a:rPr lang="de-AT" dirty="0" smtClean="0"/>
              <a:t> negative </a:t>
            </a:r>
            <a:r>
              <a:rPr lang="de-AT" dirty="0" err="1" smtClean="0"/>
              <a:t>test</a:t>
            </a:r>
            <a:r>
              <a:rPr lang="de-AT" dirty="0" smtClean="0"/>
              <a:t> </a:t>
            </a:r>
            <a:r>
              <a:rPr lang="de-AT" dirty="0" err="1" smtClean="0"/>
              <a:t>case</a:t>
            </a:r>
            <a:r>
              <a:rPr lang="de-AT" dirty="0" smtClean="0"/>
              <a:t>(s) not </a:t>
            </a:r>
            <a:r>
              <a:rPr lang="de-AT" dirty="0" err="1" smtClean="0"/>
              <a:t>satisfied</a:t>
            </a:r>
            <a:r>
              <a:rPr lang="de-AT" dirty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/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br>
              <a:rPr lang="de-AT" dirty="0" smtClean="0"/>
            </a:br>
            <a:r>
              <a:rPr lang="de-AT" dirty="0" smtClean="0"/>
              <a:t>            </a:t>
            </a:r>
            <a:r>
              <a:rPr lang="de-AT" dirty="0" err="1" smtClean="0"/>
              <a:t>current</a:t>
            </a:r>
            <a:r>
              <a:rPr lang="de-AT" dirty="0" smtClean="0"/>
              <a:t> </a:t>
            </a:r>
            <a:r>
              <a:rPr lang="de-AT" dirty="0" err="1" smtClean="0"/>
              <a:t>ontology</a:t>
            </a:r>
            <a:r>
              <a:rPr lang="de-AT" dirty="0" smtClean="0"/>
              <a:t> </a:t>
            </a:r>
            <a:r>
              <a:rPr lang="de-AT" dirty="0" err="1" smtClean="0"/>
              <a:t>inconsistent</a:t>
            </a:r>
            <a:r>
              <a:rPr lang="de-AT" dirty="0" smtClean="0"/>
              <a:t>/</a:t>
            </a:r>
            <a:r>
              <a:rPr lang="de-AT" dirty="0" err="1" smtClean="0"/>
              <a:t>incoherent</a:t>
            </a:r>
            <a:r>
              <a:rPr lang="de-AT" dirty="0" smtClean="0"/>
              <a:t>!</a:t>
            </a:r>
            <a:endParaRPr lang="en-US" dirty="0"/>
          </a:p>
        </p:txBody>
      </p:sp>
      <p:sp>
        <p:nvSpPr>
          <p:cNvPr id="11" name="Gewitterblitz 10"/>
          <p:cNvSpPr/>
          <p:nvPr/>
        </p:nvSpPr>
        <p:spPr bwMode="auto">
          <a:xfrm>
            <a:off x="8089366" y="2869722"/>
            <a:ext cx="434926" cy="652819"/>
          </a:xfrm>
          <a:prstGeom prst="lightningBol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2101" y="135384"/>
            <a:ext cx="2294396" cy="938869"/>
          </a:xfrm>
          <a:prstGeom prst="rect">
            <a:avLst/>
          </a:prstGeom>
        </p:spPr>
      </p:pic>
      <p:sp>
        <p:nvSpPr>
          <p:cNvPr id="68" name="Abgerundetes Rechteck 67"/>
          <p:cNvSpPr/>
          <p:nvPr/>
        </p:nvSpPr>
        <p:spPr bwMode="auto">
          <a:xfrm>
            <a:off x="6789594" y="156563"/>
            <a:ext cx="2227386" cy="879231"/>
          </a:xfrm>
          <a:prstGeom prst="roundRect">
            <a:avLst>
              <a:gd name="adj" fmla="val 22624"/>
            </a:avLst>
          </a:prstGeom>
          <a:noFill/>
          <a:ln w="444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79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28906 0.0002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28975 0.0002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6" grpId="0" animBg="1"/>
      <p:bldP spid="50" grpId="0" animBg="1"/>
      <p:bldP spid="8" grpId="0" animBg="1"/>
      <p:bldP spid="8" grpId="1" animBg="1"/>
      <p:bldP spid="46" grpId="0"/>
      <p:bldP spid="52" grpId="0"/>
      <p:bldP spid="59" grpId="0"/>
      <p:bldP spid="60" grpId="0"/>
      <p:bldP spid="61" grpId="0"/>
      <p:bldP spid="62" grpId="0"/>
      <p:bldP spid="63" grpId="0"/>
      <p:bldP spid="64" grpId="0"/>
      <p:bldP spid="20" grpId="0" animBg="1"/>
      <p:bldP spid="47" grpId="0" animBg="1"/>
      <p:bldP spid="11" grpId="0" animBg="1"/>
      <p:bldP spid="68" grpId="0" animBg="1"/>
    </p:bldLst>
  </p:timing>
</p:sld>
</file>

<file path=ppt/theme/theme1.xml><?xml version="1.0" encoding="utf-8"?>
<a:theme xmlns:a="http://schemas.openxmlformats.org/drawingml/2006/main" name="AAU">
  <a:themeElements>
    <a:clrScheme name="Benutzerdefiniert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33CC33"/>
      </a:accent1>
      <a:accent2>
        <a:srgbClr val="CC0000"/>
      </a:accent2>
      <a:accent3>
        <a:srgbClr val="FF6600"/>
      </a:accent3>
      <a:accent4>
        <a:srgbClr val="336699"/>
      </a:accent4>
      <a:accent5>
        <a:srgbClr val="990099"/>
      </a:accent5>
      <a:accent6>
        <a:srgbClr val="FFFF00"/>
      </a:accent6>
      <a:hlink>
        <a:srgbClr val="FF8119"/>
      </a:hlink>
      <a:folHlink>
        <a:srgbClr val="44B9E8"/>
      </a:folHlink>
    </a:clrScheme>
    <a:fontScheme name="Leere Präsentation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AU" id="{526D4654-D4D5-46F9-BBEC-997EF21943D3}" vid="{571E1C60-DAE5-4BF8-9580-DAD05EFFB9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AAU_slide_design_ppt</Template>
  <TotalTime>0</TotalTime>
  <Words>1142</Words>
  <Application>Microsoft Office PowerPoint</Application>
  <PresentationFormat>Bildschirmpräsentation (4:3)</PresentationFormat>
  <Paragraphs>738</Paragraphs>
  <Slides>26</Slides>
  <Notes>18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Cambria Math</vt:lpstr>
      <vt:lpstr>Courier New</vt:lpstr>
      <vt:lpstr>Segoe UI Symbol</vt:lpstr>
      <vt:lpstr>Trebuchet MS</vt:lpstr>
      <vt:lpstr>Wingdings</vt:lpstr>
      <vt:lpstr>AAU</vt:lpstr>
      <vt:lpstr>    Test-Driven Ontology  Development in Protégé</vt:lpstr>
      <vt:lpstr>Test-Driven Development</vt:lpstr>
      <vt:lpstr>(Logic-based) TDD for Ontologies</vt:lpstr>
      <vt:lpstr>Test-Driven Development  Defining Properties of Desired Solution</vt:lpstr>
      <vt:lpstr>Test-Driven Development  Verifying the defined Properties</vt:lpstr>
      <vt:lpstr>Test-Driven Development  Verifying the defined Properties</vt:lpstr>
      <vt:lpstr>Test-Driven Development  Extending the Ontology</vt:lpstr>
      <vt:lpstr>Example Test-Driven Development</vt:lpstr>
      <vt:lpstr>Test-Driven Development  Verifying the Defined Properties</vt:lpstr>
      <vt:lpstr>Ontology Debugging Specifying Requirements / Focusing on Relevant Axioms</vt:lpstr>
      <vt:lpstr>Ontology Debugging  Fault Detection Problem</vt:lpstr>
      <vt:lpstr>Example Fault Detection</vt:lpstr>
      <vt:lpstr>Ontology Debugging  Fault Localization Problem (1) – Finding a Diagnosis</vt:lpstr>
      <vt:lpstr>Ontology Debugging  Fault Localization Problem (2) – Finding correct diagnosis</vt:lpstr>
      <vt:lpstr>Example Fault Localization</vt:lpstr>
      <vt:lpstr>Ontology Debugging Fault Identification and Repair Problem (1)</vt:lpstr>
      <vt:lpstr>Ontology Debugging Fault Identification and Repair Problem (2)</vt:lpstr>
      <vt:lpstr>Example Fault Identification and Repair</vt:lpstr>
      <vt:lpstr>Test-Driven Development + Debugging with OntoDebug</vt:lpstr>
      <vt:lpstr>OntoDebug</vt:lpstr>
      <vt:lpstr>PowerPoint-Präsentation</vt:lpstr>
      <vt:lpstr>Future Work</vt:lpstr>
      <vt:lpstr>Summary</vt:lpstr>
      <vt:lpstr>TD Development &amp; Debugging – Summary </vt:lpstr>
      <vt:lpstr>Future Work</vt:lpstr>
      <vt:lpstr>Research on Ontology Engineering + Debugging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Rodler</dc:creator>
  <cp:lastModifiedBy>Patrick Rodler</cp:lastModifiedBy>
  <cp:revision>372</cp:revision>
  <dcterms:created xsi:type="dcterms:W3CDTF">2015-12-10T19:25:09Z</dcterms:created>
  <dcterms:modified xsi:type="dcterms:W3CDTF">2018-08-22T14:51:01Z</dcterms:modified>
</cp:coreProperties>
</file>