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2" r:id="rId2"/>
    <p:sldId id="283" r:id="rId3"/>
    <p:sldId id="316" r:id="rId4"/>
    <p:sldId id="317" r:id="rId5"/>
    <p:sldId id="307" r:id="rId6"/>
    <p:sldId id="302" r:id="rId7"/>
    <p:sldId id="310" r:id="rId8"/>
    <p:sldId id="291" r:id="rId9"/>
    <p:sldId id="306" r:id="rId10"/>
    <p:sldId id="311" r:id="rId11"/>
    <p:sldId id="301" r:id="rId12"/>
    <p:sldId id="309" r:id="rId13"/>
    <p:sldId id="312" r:id="rId14"/>
    <p:sldId id="296" r:id="rId15"/>
    <p:sldId id="297" r:id="rId16"/>
    <p:sldId id="298" r:id="rId17"/>
    <p:sldId id="299" r:id="rId18"/>
    <p:sldId id="314" r:id="rId19"/>
    <p:sldId id="319" r:id="rId20"/>
    <p:sldId id="320" r:id="rId21"/>
    <p:sldId id="315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926"/>
    <a:srgbClr val="4699C2"/>
    <a:srgbClr val="990000"/>
    <a:srgbClr val="0070C0"/>
    <a:srgbClr val="860000"/>
    <a:srgbClr val="D9958F"/>
    <a:srgbClr val="33CC33"/>
    <a:srgbClr val="FF7C80"/>
    <a:srgbClr val="C4D6A0"/>
    <a:srgbClr val="336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2775" autoAdjust="0"/>
  </p:normalViewPr>
  <p:slideViewPr>
    <p:cSldViewPr snapToGrid="0">
      <p:cViewPr>
        <p:scale>
          <a:sx n="90" d="100"/>
          <a:sy n="90" d="100"/>
        </p:scale>
        <p:origin x="1409" y="69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FA0A7-E907-422F-AE80-2C1EFEC1D120}" type="datetimeFigureOut">
              <a:rPr lang="de-AT" smtClean="0"/>
              <a:t>27.07.2018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2940A-7BD4-4AE7-9700-A1B4235F25A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124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2018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4572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7267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0527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1731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1546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2288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9309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238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dirty="0" smtClean="0"/>
                  <a:t>Given</a:t>
                </a:r>
                <a:endParaRPr lang="de-AT" dirty="0"/>
              </a:p>
              <a:p>
                <a:pPr marL="0" indent="0">
                  <a:buNone/>
                </a:pPr>
                <a:r>
                  <a:rPr lang="de-AT" dirty="0"/>
                  <a:t>ontology </a:t>
                </a:r>
                <a:r>
                  <a:rPr lang="de-AT" i="0">
                    <a:latin typeface="Cambria Math" panose="02040503050406030204" pitchFamily="18" charset="0"/>
                  </a:rPr>
                  <a:t>𝑂</a:t>
                </a:r>
                <a:r>
                  <a:rPr lang="de-AT" dirty="0"/>
                  <a:t> </a:t>
                </a:r>
                <a:r>
                  <a:rPr lang="de-AT" dirty="0" err="1"/>
                  <a:t>that</a:t>
                </a:r>
                <a:endParaRPr lang="de-AT" dirty="0"/>
              </a:p>
              <a:p>
                <a:pPr lvl="1"/>
                <a:r>
                  <a:rPr lang="de-AT" dirty="0" err="1"/>
                  <a:t>does</a:t>
                </a:r>
                <a:r>
                  <a:rPr lang="de-AT" dirty="0"/>
                  <a:t> not </a:t>
                </a:r>
                <a:r>
                  <a:rPr lang="de-AT" dirty="0" err="1"/>
                  <a:t>satisfy</a:t>
                </a:r>
                <a:r>
                  <a:rPr lang="de-AT" dirty="0"/>
                  <a:t> </a:t>
                </a:r>
                <a:r>
                  <a:rPr lang="de-AT" dirty="0" err="1"/>
                  <a:t>logical</a:t>
                </a:r>
                <a:r>
                  <a:rPr lang="de-AT" dirty="0"/>
                  <a:t> </a:t>
                </a:r>
                <a:r>
                  <a:rPr lang="de-AT" dirty="0" err="1"/>
                  <a:t>requirements</a:t>
                </a:r>
                <a:r>
                  <a:rPr lang="de-AT" dirty="0"/>
                  <a:t> </a:t>
                </a:r>
                <a:r>
                  <a:rPr lang="de-AT" i="0">
                    <a:latin typeface="Cambria Math" panose="02040503050406030204" pitchFamily="18" charset="0"/>
                  </a:rPr>
                  <a:t>𝑅𝑒𝑞</a:t>
                </a:r>
                <a:r>
                  <a:rPr lang="de-AT" dirty="0"/>
                  <a:t> (e.g. </a:t>
                </a:r>
                <a:r>
                  <a:rPr lang="de-AT" dirty="0" err="1"/>
                  <a:t>consistency</a:t>
                </a:r>
                <a:r>
                  <a:rPr lang="de-AT" dirty="0"/>
                  <a:t>, </a:t>
                </a:r>
                <a:r>
                  <a:rPr lang="de-AT" dirty="0" err="1"/>
                  <a:t>coherency</a:t>
                </a:r>
                <a:r>
                  <a:rPr lang="de-AT" dirty="0"/>
                  <a:t>)</a:t>
                </a:r>
              </a:p>
              <a:p>
                <a:pPr lvl="1"/>
                <a:r>
                  <a:rPr lang="de-AT" dirty="0" err="1"/>
                  <a:t>does</a:t>
                </a:r>
                <a:r>
                  <a:rPr lang="de-AT" dirty="0"/>
                  <a:t> not </a:t>
                </a:r>
                <a:r>
                  <a:rPr lang="de-AT" dirty="0" err="1"/>
                  <a:t>imply</a:t>
                </a:r>
                <a:r>
                  <a:rPr lang="de-AT" dirty="0"/>
                  <a:t> </a:t>
                </a:r>
                <a:r>
                  <a:rPr lang="de-AT" dirty="0" err="1"/>
                  <a:t>desired</a:t>
                </a:r>
                <a:r>
                  <a:rPr lang="de-AT" dirty="0"/>
                  <a:t> </a:t>
                </a:r>
                <a:r>
                  <a:rPr lang="de-AT" dirty="0" err="1"/>
                  <a:t>logical</a:t>
                </a:r>
                <a:r>
                  <a:rPr lang="de-AT" dirty="0"/>
                  <a:t> </a:t>
                </a:r>
                <a:r>
                  <a:rPr lang="de-AT" dirty="0" err="1"/>
                  <a:t>consequences</a:t>
                </a:r>
                <a:r>
                  <a:rPr lang="de-AT" dirty="0"/>
                  <a:t> </a:t>
                </a:r>
                <a:r>
                  <a:rPr lang="de-AT" i="0">
                    <a:latin typeface="Cambria Math" panose="02040503050406030204" pitchFamily="18" charset="0"/>
                  </a:rPr>
                  <a:t>𝑃</a:t>
                </a:r>
                <a:r>
                  <a:rPr lang="de-AT" dirty="0"/>
                  <a:t> (e.g. “a </a:t>
                </a:r>
                <a:r>
                  <a:rPr lang="de-AT" dirty="0" err="1"/>
                  <a:t>melanoma</a:t>
                </a:r>
                <a:r>
                  <a:rPr lang="de-AT" dirty="0"/>
                  <a:t> must </a:t>
                </a:r>
                <a:r>
                  <a:rPr lang="de-AT" dirty="0" err="1"/>
                  <a:t>be</a:t>
                </a:r>
                <a:r>
                  <a:rPr lang="de-AT" dirty="0"/>
                  <a:t> </a:t>
                </a:r>
                <a:r>
                  <a:rPr lang="de-AT" dirty="0" err="1"/>
                  <a:t>therapied</a:t>
                </a:r>
                <a:r>
                  <a:rPr lang="de-AT" dirty="0"/>
                  <a:t>“)</a:t>
                </a:r>
              </a:p>
              <a:p>
                <a:pPr lvl="1"/>
                <a:r>
                  <a:rPr lang="de-AT" dirty="0" err="1"/>
                  <a:t>implies</a:t>
                </a:r>
                <a:r>
                  <a:rPr lang="de-AT" dirty="0"/>
                  <a:t> </a:t>
                </a:r>
                <a:r>
                  <a:rPr lang="de-AT" dirty="0" err="1"/>
                  <a:t>wrong</a:t>
                </a:r>
                <a:r>
                  <a:rPr lang="de-AT" dirty="0"/>
                  <a:t> </a:t>
                </a:r>
                <a:r>
                  <a:rPr lang="de-AT" dirty="0" err="1"/>
                  <a:t>logical</a:t>
                </a:r>
                <a:r>
                  <a:rPr lang="de-AT" dirty="0"/>
                  <a:t> </a:t>
                </a:r>
                <a:r>
                  <a:rPr lang="de-AT" dirty="0" err="1"/>
                  <a:t>consequences</a:t>
                </a:r>
                <a:r>
                  <a:rPr lang="de-AT" dirty="0"/>
                  <a:t> </a:t>
                </a:r>
                <a:r>
                  <a:rPr lang="de-AT" i="0">
                    <a:latin typeface="Cambria Math" panose="02040503050406030204" pitchFamily="18" charset="0"/>
                  </a:rPr>
                  <a:t>𝑁</a:t>
                </a:r>
                <a:r>
                  <a:rPr lang="de-AT" dirty="0"/>
                  <a:t> (e.g. “</a:t>
                </a:r>
                <a:r>
                  <a:rPr lang="de-AT" dirty="0" err="1"/>
                  <a:t>each</a:t>
                </a:r>
                <a:r>
                  <a:rPr lang="de-AT" dirty="0"/>
                  <a:t> </a:t>
                </a:r>
                <a:r>
                  <a:rPr lang="de-AT" dirty="0" err="1"/>
                  <a:t>tumour</a:t>
                </a:r>
                <a:r>
                  <a:rPr lang="de-AT" dirty="0"/>
                  <a:t> </a:t>
                </a:r>
                <a:r>
                  <a:rPr lang="de-AT" dirty="0" err="1"/>
                  <a:t>causes</a:t>
                </a:r>
                <a:r>
                  <a:rPr lang="de-AT" dirty="0"/>
                  <a:t> </a:t>
                </a:r>
                <a:r>
                  <a:rPr lang="de-AT" dirty="0" err="1"/>
                  <a:t>pain</a:t>
                </a:r>
                <a:r>
                  <a:rPr lang="de-AT" dirty="0"/>
                  <a:t>“)</a:t>
                </a:r>
              </a:p>
              <a:p>
                <a:pPr marL="0" indent="0">
                  <a:buNone/>
                </a:pPr>
                <a:r>
                  <a:rPr lang="de-AT" dirty="0" err="1"/>
                  <a:t>correct</a:t>
                </a:r>
                <a:r>
                  <a:rPr lang="de-AT" dirty="0"/>
                  <a:t> </a:t>
                </a:r>
                <a:r>
                  <a:rPr lang="de-AT" dirty="0" err="1"/>
                  <a:t>background</a:t>
                </a:r>
                <a:r>
                  <a:rPr lang="de-AT" dirty="0"/>
                  <a:t> </a:t>
                </a:r>
                <a:r>
                  <a:rPr lang="de-AT" dirty="0" err="1"/>
                  <a:t>knowledge</a:t>
                </a:r>
                <a:r>
                  <a:rPr lang="de-AT" dirty="0"/>
                  <a:t> </a:t>
                </a:r>
                <a:r>
                  <a:rPr lang="de-AT" i="0">
                    <a:latin typeface="Cambria Math" panose="02040503050406030204" pitchFamily="18" charset="0"/>
                  </a:rPr>
                  <a:t>𝐵</a:t>
                </a:r>
                <a:r>
                  <a:rPr lang="de-AT" dirty="0"/>
                  <a:t> </a:t>
                </a:r>
              </a:p>
              <a:p>
                <a:pPr lvl="1"/>
                <a:r>
                  <a:rPr lang="de-AT" dirty="0"/>
                  <a:t>optional (e.g. </a:t>
                </a:r>
                <a:r>
                  <a:rPr lang="de-AT" dirty="0" err="1"/>
                  <a:t>to</a:t>
                </a:r>
                <a:r>
                  <a:rPr lang="de-AT" dirty="0"/>
                  <a:t> </a:t>
                </a:r>
                <a:r>
                  <a:rPr lang="de-AT" dirty="0" err="1"/>
                  <a:t>shift</a:t>
                </a:r>
                <a:r>
                  <a:rPr lang="de-AT" dirty="0"/>
                  <a:t> </a:t>
                </a:r>
                <a:r>
                  <a:rPr lang="de-AT" dirty="0" smtClean="0"/>
                  <a:t>)</a:t>
                </a:r>
              </a:p>
              <a:p>
                <a:pPr marL="0" indent="0">
                  <a:buNone/>
                </a:pPr>
                <a:endParaRPr lang="de-AT" dirty="0"/>
              </a:p>
              <a:p>
                <a:r>
                  <a:rPr lang="de-AT" dirty="0" err="1"/>
                  <a:t>OntoDebug</a:t>
                </a:r>
                <a:r>
                  <a:rPr lang="de-AT" dirty="0"/>
                  <a:t> </a:t>
                </a:r>
                <a:r>
                  <a:rPr lang="de-AT" dirty="0" err="1"/>
                  <a:t>supports</a:t>
                </a:r>
                <a:r>
                  <a:rPr lang="de-AT" dirty="0"/>
                  <a:t> an </a:t>
                </a:r>
                <a:r>
                  <a:rPr lang="de-AT" dirty="0" err="1"/>
                  <a:t>interacting</a:t>
                </a:r>
                <a:r>
                  <a:rPr lang="de-AT" dirty="0"/>
                  <a:t> </a:t>
                </a:r>
                <a:r>
                  <a:rPr lang="de-AT" dirty="0" err="1"/>
                  <a:t>user</a:t>
                </a:r>
                <a:r>
                  <a:rPr lang="de-AT" dirty="0"/>
                  <a:t> (e.g. a </a:t>
                </a:r>
                <a:r>
                  <a:rPr lang="de-AT" dirty="0" err="1"/>
                  <a:t>medical</a:t>
                </a:r>
                <a:r>
                  <a:rPr lang="de-AT" dirty="0"/>
                  <a:t> expert) </a:t>
                </a:r>
              </a:p>
              <a:p>
                <a:pPr lvl="1"/>
                <a:r>
                  <a:rPr lang="de-AT" dirty="0" err="1"/>
                  <a:t>to</a:t>
                </a:r>
                <a:r>
                  <a:rPr lang="de-AT" dirty="0"/>
                  <a:t> </a:t>
                </a:r>
                <a:r>
                  <a:rPr lang="de-AT" dirty="0" err="1"/>
                  <a:t>locate</a:t>
                </a:r>
                <a:r>
                  <a:rPr lang="de-AT" dirty="0"/>
                  <a:t> </a:t>
                </a:r>
                <a:r>
                  <a:rPr lang="de-AT" dirty="0" err="1"/>
                  <a:t>and</a:t>
                </a:r>
                <a:r>
                  <a:rPr lang="de-AT" dirty="0"/>
                  <a:t> </a:t>
                </a:r>
                <a:r>
                  <a:rPr lang="de-AT" dirty="0" err="1"/>
                  <a:t>repair</a:t>
                </a:r>
                <a:r>
                  <a:rPr lang="de-AT" dirty="0"/>
                  <a:t> </a:t>
                </a:r>
                <a:r>
                  <a:rPr lang="de-AT" dirty="0" err="1"/>
                  <a:t>the</a:t>
                </a:r>
                <a:r>
                  <a:rPr lang="de-AT" dirty="0"/>
                  <a:t> </a:t>
                </a:r>
                <a:r>
                  <a:rPr lang="de-AT" dirty="0" err="1"/>
                  <a:t>faulty</a:t>
                </a:r>
                <a:r>
                  <a:rPr lang="de-AT" dirty="0"/>
                  <a:t> </a:t>
                </a:r>
                <a:r>
                  <a:rPr lang="de-AT" dirty="0" err="1"/>
                  <a:t>axioms</a:t>
                </a:r>
                <a:r>
                  <a:rPr lang="de-AT" dirty="0"/>
                  <a:t> </a:t>
                </a:r>
                <a:r>
                  <a:rPr lang="de-AT" dirty="0" err="1"/>
                  <a:t>responsible</a:t>
                </a:r>
                <a:r>
                  <a:rPr lang="de-AT" dirty="0"/>
                  <a:t> </a:t>
                </a:r>
                <a:r>
                  <a:rPr lang="de-AT" dirty="0" err="1"/>
                  <a:t>for</a:t>
                </a:r>
                <a:r>
                  <a:rPr lang="de-AT" dirty="0"/>
                  <a:t> </a:t>
                </a:r>
                <a:r>
                  <a:rPr lang="de-AT" dirty="0" err="1"/>
                  <a:t>the</a:t>
                </a:r>
                <a:r>
                  <a:rPr lang="de-AT" dirty="0"/>
                  <a:t> </a:t>
                </a:r>
                <a:r>
                  <a:rPr lang="de-AT" dirty="0" err="1"/>
                  <a:t>ontology‘s</a:t>
                </a:r>
                <a:r>
                  <a:rPr lang="de-AT" dirty="0"/>
                  <a:t> </a:t>
                </a:r>
                <a:r>
                  <a:rPr lang="de-AT" dirty="0" err="1"/>
                  <a:t>defectiveness</a:t>
                </a:r>
                <a:endParaRPr lang="de-AT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175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329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214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0605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794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7815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8153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305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8"/>
          <p:cNvGrpSpPr/>
          <p:nvPr/>
        </p:nvGrpSpPr>
        <p:grpSpPr>
          <a:xfrm>
            <a:off x="395537" y="362741"/>
            <a:ext cx="1827053" cy="5010477"/>
            <a:chOff x="251520" y="186062"/>
            <a:chExt cx="2161032" cy="6150063"/>
          </a:xfrm>
        </p:grpSpPr>
        <p:pic>
          <p:nvPicPr>
            <p:cNvPr id="3" name="Grafik 2" descr="Brück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3284984"/>
              <a:ext cx="2161032" cy="1438656"/>
            </a:xfrm>
            <a:prstGeom prst="rect">
              <a:avLst/>
            </a:prstGeom>
          </p:spPr>
        </p:pic>
        <p:pic>
          <p:nvPicPr>
            <p:cNvPr id="4" name="Grafik 3" descr="DSC_033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1679512"/>
              <a:ext cx="2160000" cy="1445669"/>
            </a:xfrm>
            <a:prstGeom prst="rect">
              <a:avLst/>
            </a:prstGeom>
          </p:spPr>
        </p:pic>
        <p:pic>
          <p:nvPicPr>
            <p:cNvPr id="6" name="Grafik 5" descr="DSC_033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890456"/>
              <a:ext cx="2160000" cy="1445669"/>
            </a:xfrm>
            <a:prstGeom prst="rect">
              <a:avLst/>
            </a:prstGeom>
          </p:spPr>
        </p:pic>
        <p:pic>
          <p:nvPicPr>
            <p:cNvPr id="5" name="Grafik 4" descr="seufzerbrücke_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520" y="186062"/>
              <a:ext cx="2161032" cy="1438655"/>
            </a:xfrm>
            <a:prstGeom prst="rect">
              <a:avLst/>
            </a:prstGeom>
          </p:spPr>
        </p:pic>
      </p:grpSp>
      <p:pic>
        <p:nvPicPr>
          <p:cNvPr id="10" name="Grafik 6" descr="AAU_www_Logo_link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2076" y="6093296"/>
            <a:ext cx="14859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5" descr="UNI_KLU_Logo_rgb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052" y="548682"/>
            <a:ext cx="18129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 bwMode="auto">
          <a:xfrm>
            <a:off x="0" y="0"/>
            <a:ext cx="179512" cy="6858000"/>
          </a:xfrm>
          <a:prstGeom prst="rect">
            <a:avLst/>
          </a:prstGeom>
          <a:solidFill>
            <a:srgbClr val="336B81"/>
          </a:solidFill>
          <a:ln w="9525" cap="flat" cmpd="sng" algn="ctr">
            <a:solidFill>
              <a:srgbClr val="336B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ctrTitle"/>
          </p:nvPr>
        </p:nvSpPr>
        <p:spPr>
          <a:xfrm>
            <a:off x="832048" y="2535041"/>
            <a:ext cx="7772400" cy="1470025"/>
          </a:xfrm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lang="de-AT" sz="1800" kern="1200" dirty="0" smtClean="0">
                <a:solidFill>
                  <a:srgbClr val="336B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2" name="Rechteck 11"/>
          <p:cNvSpPr/>
          <p:nvPr/>
        </p:nvSpPr>
        <p:spPr bwMode="auto">
          <a:xfrm rot="5400000">
            <a:off x="5940943" y="1027239"/>
            <a:ext cx="45719" cy="6145389"/>
          </a:xfrm>
          <a:prstGeom prst="rect">
            <a:avLst/>
          </a:prstGeom>
          <a:solidFill>
            <a:srgbClr val="4699C2"/>
          </a:solidFill>
          <a:ln w="9525" cap="flat" cmpd="sng" algn="ctr">
            <a:solidFill>
              <a:srgbClr val="4699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1373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418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295400"/>
            <a:ext cx="1943100" cy="4800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676900" cy="4800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888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176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3" y="1340768"/>
            <a:ext cx="8278688" cy="504056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961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806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743200"/>
            <a:ext cx="3810000" cy="3352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3810000" cy="3352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854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0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181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4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023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3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905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694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103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179512" cy="6858000"/>
          </a:xfrm>
          <a:prstGeom prst="rect">
            <a:avLst/>
          </a:prstGeom>
          <a:solidFill>
            <a:srgbClr val="336B81"/>
          </a:solidFill>
          <a:ln w="9525" cap="flat" cmpd="sng" algn="ctr">
            <a:solidFill>
              <a:srgbClr val="336B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" name="Rechteck 5"/>
          <p:cNvSpPr/>
          <p:nvPr/>
        </p:nvSpPr>
        <p:spPr bwMode="auto">
          <a:xfrm rot="5400000">
            <a:off x="4441676" y="2155676"/>
            <a:ext cx="260648" cy="9144000"/>
          </a:xfrm>
          <a:prstGeom prst="rect">
            <a:avLst/>
          </a:prstGeom>
          <a:solidFill>
            <a:srgbClr val="4699C2"/>
          </a:solidFill>
          <a:ln w="9525" cap="flat" cmpd="sng" algn="ctr">
            <a:solidFill>
              <a:srgbClr val="4699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9" y="188640"/>
            <a:ext cx="76328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556792"/>
            <a:ext cx="82786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7" name="Grafik 6" descr="UNI_KLU_KeyVisual_cmyk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388425" y="404664"/>
            <a:ext cx="473092" cy="432048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367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4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9.emf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8.png"/><Relationship Id="rId7" Type="http://schemas.openxmlformats.org/officeDocument/2006/relationships/image" Target="../media/image60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9.emf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isbi.aau.at/ontodebu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ge.stanford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2.png"/><Relationship Id="rId5" Type="http://schemas.openxmlformats.org/officeDocument/2006/relationships/image" Target="../media/image9.emf"/><Relationship Id="rId10" Type="http://schemas.openxmlformats.org/officeDocument/2006/relationships/image" Target="../media/image29.png"/><Relationship Id="rId4" Type="http://schemas.openxmlformats.org/officeDocument/2006/relationships/image" Target="../media/image11.emf"/><Relationship Id="rId9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24.png"/><Relationship Id="rId4" Type="http://schemas.openxmlformats.org/officeDocument/2006/relationships/image" Target="../media/image9.emf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7316" y="1730478"/>
            <a:ext cx="7772400" cy="2308544"/>
          </a:xfrm>
        </p:spPr>
        <p:txBody>
          <a:bodyPr/>
          <a:lstStyle/>
          <a:p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/>
              <a:t/>
            </a:r>
            <a:br>
              <a:rPr lang="de-AT" sz="2400" dirty="0"/>
            </a:b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en-US" sz="2600" dirty="0" err="1"/>
              <a:t>OntoDebug</a:t>
            </a:r>
            <a:r>
              <a:rPr lang="en-US" sz="2600" dirty="0"/>
              <a:t>: Interactive </a:t>
            </a:r>
            <a:r>
              <a:rPr lang="en-US" sz="2600" dirty="0" smtClean="0"/>
              <a:t>Ontology </a:t>
            </a:r>
            <a:br>
              <a:rPr lang="en-US" sz="2600" dirty="0" smtClean="0"/>
            </a:br>
            <a:r>
              <a:rPr lang="en-US" sz="2600" dirty="0" smtClean="0"/>
              <a:t>Debugging Plug-In </a:t>
            </a:r>
            <a:r>
              <a:rPr lang="en-US" sz="2600" dirty="0"/>
              <a:t>for </a:t>
            </a:r>
            <a:r>
              <a:rPr lang="en-US" sz="2600" dirty="0" smtClean="0"/>
              <a:t>Protégé</a:t>
            </a:r>
            <a:endParaRPr lang="de-AT" sz="2600" dirty="0"/>
          </a:p>
        </p:txBody>
      </p:sp>
      <p:sp>
        <p:nvSpPr>
          <p:cNvPr id="3" name="Titel 1"/>
          <p:cNvSpPr txBox="1">
            <a:spLocks/>
          </p:cNvSpPr>
          <p:nvPr/>
        </p:nvSpPr>
        <p:spPr bwMode="auto">
          <a:xfrm>
            <a:off x="-707371" y="3861049"/>
            <a:ext cx="9423957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lang="de-AT" sz="2400" kern="1200" dirty="0" smtClean="0">
                <a:solidFill>
                  <a:srgbClr val="336B8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9pPr>
          </a:lstStyle>
          <a:p>
            <a:endParaRPr lang="en-US" sz="1350" b="1" dirty="0" smtClean="0"/>
          </a:p>
          <a:p>
            <a:r>
              <a:rPr lang="en-US" sz="1350" b="1" dirty="0" smtClean="0"/>
              <a:t>FoIKS’18</a:t>
            </a:r>
            <a:endParaRPr lang="en-US" sz="1350" b="1" dirty="0"/>
          </a:p>
          <a:p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Konstantin </a:t>
            </a:r>
            <a:r>
              <a:rPr lang="en-US" sz="1200" dirty="0" smtClean="0"/>
              <a:t>Schekotihin, </a:t>
            </a:r>
            <a:r>
              <a:rPr lang="en-US" sz="1200" u="sng" dirty="0" smtClean="0"/>
              <a:t>Patrick Rodler</a:t>
            </a:r>
            <a:r>
              <a:rPr lang="en-US" sz="1200" dirty="0" smtClean="0"/>
              <a:t>, Wolfgang Schmid ©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08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r>
                  <a:rPr lang="de-AT" b="1" dirty="0" smtClean="0"/>
                  <a:t>Note: </a:t>
                </a:r>
              </a:p>
              <a:p>
                <a:pPr marL="0" indent="0">
                  <a:buNone/>
                </a:pPr>
                <a:r>
                  <a:rPr lang="de-AT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 Type </a:t>
                </a:r>
                <a:r>
                  <a:rPr lang="de-AT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 </a:t>
                </a:r>
                <a:r>
                  <a:rPr lang="de-AT" dirty="0" err="1" smtClean="0"/>
                  <a:t>is</a:t>
                </a:r>
                <a:r>
                  <a:rPr lang="de-AT" dirty="0" smtClean="0"/>
                  <a:t> </a:t>
                </a:r>
              </a:p>
              <a:p>
                <a:r>
                  <a:rPr lang="de-AT" dirty="0" smtClean="0"/>
                  <a:t>an </a:t>
                </a:r>
                <a:r>
                  <a:rPr lang="de-AT" dirty="0" err="1" smtClean="0"/>
                  <a:t>entailment</a:t>
                </a:r>
                <a:r>
                  <a:rPr lang="de-AT" dirty="0" smtClean="0"/>
                  <a:t> of </a:t>
                </a:r>
                <a:r>
                  <a:rPr lang="de-AT" dirty="0" err="1" smtClean="0"/>
                  <a:t>the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ontology</a:t>
                </a:r>
                <a:r>
                  <a:rPr lang="de-AT" dirty="0" smtClean="0"/>
                  <a:t> (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AT" dirty="0" smtClean="0"/>
                  <a:t>) after </a:t>
                </a:r>
                <a:r>
                  <a:rPr lang="de-AT" dirty="0" err="1" smtClean="0"/>
                  <a:t>deleting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AT" b="0" dirty="0" smtClean="0"/>
              </a:p>
              <a:p>
                <a:pPr marL="0" indent="0">
                  <a:buNone/>
                </a:pPr>
                <a:r>
                  <a:rPr lang="de-AT" dirty="0">
                    <a:sym typeface="Wingdings" panose="05000000000000000000" pitchFamily="2" charset="2"/>
                  </a:rPr>
                  <a:t>	</a:t>
                </a:r>
                <a:r>
                  <a:rPr lang="de-AT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AT" dirty="0" smtClean="0"/>
                  <a:t> “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predicts</a:t>
                </a:r>
                <a:r>
                  <a:rPr lang="de-AT" dirty="0" smtClean="0"/>
                  <a:t>“ </a:t>
                </a:r>
                <a:r>
                  <a:rPr lang="de-AT" dirty="0" err="1" smtClean="0"/>
                  <a:t>the</a:t>
                </a:r>
                <a:r>
                  <a:rPr lang="de-AT" dirty="0" smtClean="0"/>
                  <a:t> </a:t>
                </a:r>
                <a:r>
                  <a:rPr lang="de-AT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positive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query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answer</a:t>
                </a:r>
                <a:r>
                  <a:rPr lang="de-AT" dirty="0" smtClean="0"/>
                  <a:t>!</a:t>
                </a:r>
              </a:p>
              <a:p>
                <a:r>
                  <a:rPr lang="de-AT" dirty="0" err="1" smtClean="0"/>
                  <a:t>inconsistent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with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the</a:t>
                </a:r>
                <a:r>
                  <a:rPr lang="de-AT" dirty="0" smtClean="0"/>
                  <a:t> </a:t>
                </a:r>
                <a:r>
                  <a:rPr lang="de-AT" dirty="0"/>
                  <a:t>ontology (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AT" dirty="0" smtClean="0"/>
                  <a:t>) after </a:t>
                </a:r>
                <a:r>
                  <a:rPr lang="de-AT" dirty="0" err="1"/>
                  <a:t>deleting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AT" dirty="0" smtClean="0"/>
              </a:p>
              <a:p>
                <a:pPr marL="0" indent="0">
                  <a:buNone/>
                </a:pPr>
                <a:r>
                  <a:rPr lang="de-AT" dirty="0" smtClean="0">
                    <a:sym typeface="Wingdings" panose="05000000000000000000" pitchFamily="2" charset="2"/>
                  </a:rPr>
                  <a:t>	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AT" dirty="0"/>
                  <a:t> “</a:t>
                </a:r>
                <a:r>
                  <a:rPr lang="de-AT" dirty="0" err="1">
                    <a:solidFill>
                      <a:srgbClr val="4699C2"/>
                    </a:solidFill>
                  </a:rPr>
                  <a:t>predicts</a:t>
                </a:r>
                <a:r>
                  <a:rPr lang="de-AT" dirty="0"/>
                  <a:t>“ </a:t>
                </a:r>
                <a:r>
                  <a:rPr lang="de-AT" dirty="0" err="1"/>
                  <a:t>the</a:t>
                </a:r>
                <a:r>
                  <a:rPr lang="de-AT" dirty="0"/>
                  <a:t> </a:t>
                </a:r>
                <a:r>
                  <a:rPr lang="de-AT" dirty="0" smtClean="0">
                    <a:solidFill>
                      <a:srgbClr val="C00000"/>
                    </a:solidFill>
                  </a:rPr>
                  <a:t>negative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query</a:t>
                </a:r>
                <a:r>
                  <a:rPr lang="de-AT" dirty="0" smtClean="0"/>
                  <a:t> </a:t>
                </a:r>
                <a:r>
                  <a:rPr lang="de-AT" dirty="0" err="1"/>
                  <a:t>answer</a:t>
                </a:r>
                <a:r>
                  <a:rPr lang="de-AT" dirty="0"/>
                  <a:t>!</a:t>
                </a:r>
              </a:p>
              <a:p>
                <a:endParaRPr lang="de-AT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42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456" y="1141951"/>
            <a:ext cx="4768685" cy="2559253"/>
          </a:xfrm>
          <a:prstGeom prst="rect">
            <a:avLst/>
          </a:prstGeom>
        </p:spPr>
      </p:pic>
      <p:sp>
        <p:nvSpPr>
          <p:cNvPr id="13" name="Zylinder 12"/>
          <p:cNvSpPr/>
          <p:nvPr/>
        </p:nvSpPr>
        <p:spPr bwMode="auto">
          <a:xfrm>
            <a:off x="652871" y="1665912"/>
            <a:ext cx="1947907" cy="796413"/>
          </a:xfrm>
          <a:prstGeom prst="can">
            <a:avLst/>
          </a:prstGeom>
          <a:solidFill>
            <a:srgbClr val="C4D6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2" name="Zylinder 11"/>
          <p:cNvSpPr/>
          <p:nvPr/>
        </p:nvSpPr>
        <p:spPr bwMode="auto">
          <a:xfrm>
            <a:off x="654975" y="2584350"/>
            <a:ext cx="1947907" cy="796413"/>
          </a:xfrm>
          <a:prstGeom prst="can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687214" y="1247955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Axioms</a:t>
            </a:r>
            <a:endParaRPr lang="en-US" sz="1400" dirty="0"/>
          </a:p>
        </p:txBody>
      </p:sp>
      <p:sp>
        <p:nvSpPr>
          <p:cNvPr id="19" name="Zylinder 18"/>
          <p:cNvSpPr/>
          <p:nvPr/>
        </p:nvSpPr>
        <p:spPr bwMode="auto">
          <a:xfrm>
            <a:off x="652871" y="3502788"/>
            <a:ext cx="1947907" cy="796413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 err="1" smtClean="0"/>
              <a:t>Example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1800" dirty="0" smtClean="0"/>
              <a:t>Fault </a:t>
            </a:r>
            <a:r>
              <a:rPr lang="de-AT" sz="1800" dirty="0" err="1" smtClean="0"/>
              <a:t>Localization</a:t>
            </a:r>
            <a:r>
              <a:rPr lang="de-AT" sz="1800" dirty="0" smtClean="0"/>
              <a:t> Problem</a:t>
            </a:r>
            <a:endParaRPr lang="en-US" dirty="0"/>
          </a:p>
        </p:txBody>
      </p:sp>
      <p:cxnSp>
        <p:nvCxnSpPr>
          <p:cNvPr id="37" name="Gerader Verbinder 36"/>
          <p:cNvCxnSpPr/>
          <p:nvPr/>
        </p:nvCxnSpPr>
        <p:spPr bwMode="auto">
          <a:xfrm flipH="1">
            <a:off x="7498080" y="1557430"/>
            <a:ext cx="348061" cy="213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feld 1"/>
          <p:cNvSpPr txBox="1"/>
          <p:nvPr/>
        </p:nvSpPr>
        <p:spPr>
          <a:xfrm>
            <a:off x="4823490" y="1727016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de-AT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024247" y="2584350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213027" y="228553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Type 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13481" y="180224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Type not 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36138" y="3768516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consistency</a:t>
            </a:r>
            <a:endParaRPr lang="en-US" dirty="0"/>
          </a:p>
        </p:txBody>
      </p:sp>
      <p:sp>
        <p:nvSpPr>
          <p:cNvPr id="36" name="Textfeld 35"/>
          <p:cNvSpPr txBox="1"/>
          <p:nvPr/>
        </p:nvSpPr>
        <p:spPr>
          <a:xfrm>
            <a:off x="577728" y="2843531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de-AT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Ellipse 26"/>
          <p:cNvSpPr/>
          <p:nvPr/>
        </p:nvSpPr>
        <p:spPr bwMode="auto">
          <a:xfrm>
            <a:off x="4788092" y="1667827"/>
            <a:ext cx="2238039" cy="484475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4975133" y="2514651"/>
            <a:ext cx="2238039" cy="484475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866" y="4016959"/>
            <a:ext cx="598316" cy="1040355"/>
          </a:xfrm>
          <a:prstGeom prst="rect">
            <a:avLst/>
          </a:prstGeom>
        </p:spPr>
      </p:pic>
      <p:sp>
        <p:nvSpPr>
          <p:cNvPr id="42" name="Abgerundetes Rechteck 41"/>
          <p:cNvSpPr/>
          <p:nvPr/>
        </p:nvSpPr>
        <p:spPr bwMode="auto">
          <a:xfrm>
            <a:off x="3578981" y="4016959"/>
            <a:ext cx="1605378" cy="9434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err="1"/>
              <a:t>OntoDebug</a:t>
            </a:r>
            <a:endParaRPr lang="en-US" sz="1400" dirty="0"/>
          </a:p>
        </p:txBody>
      </p:sp>
      <p:cxnSp>
        <p:nvCxnSpPr>
          <p:cNvPr id="43" name="Gerade Verbindung mit Pfeil 42"/>
          <p:cNvCxnSpPr/>
          <p:nvPr/>
        </p:nvCxnSpPr>
        <p:spPr bwMode="auto">
          <a:xfrm>
            <a:off x="5184359" y="4255393"/>
            <a:ext cx="14661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Gerade Verbindung mit Pfeil 43"/>
          <p:cNvCxnSpPr/>
          <p:nvPr/>
        </p:nvCxnSpPr>
        <p:spPr bwMode="auto">
          <a:xfrm>
            <a:off x="5106944" y="4726358"/>
            <a:ext cx="14661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</p:cxnSp>
      <p:sp>
        <p:nvSpPr>
          <p:cNvPr id="47" name="Textfeld 46"/>
          <p:cNvSpPr txBox="1"/>
          <p:nvPr/>
        </p:nvSpPr>
        <p:spPr>
          <a:xfrm>
            <a:off x="5395498" y="3893456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x Type </a:t>
            </a:r>
            <a:r>
              <a:rPr lang="de-AT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de-AT" sz="1400" dirty="0" smtClean="0">
                <a:cs typeface="Courier New" panose="02070309020205020404" pitchFamily="49" charset="0"/>
              </a:rPr>
              <a:t>?</a:t>
            </a:r>
            <a:endParaRPr lang="en-US" sz="1400" dirty="0">
              <a:cs typeface="Courier New" panose="02070309020205020404" pitchFamily="49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5669695" y="4764870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 smtClean="0"/>
              <a:t>yes</a:t>
            </a:r>
            <a:r>
              <a:rPr lang="de-AT" sz="1400" dirty="0" smtClean="0"/>
              <a:t>!</a:t>
            </a:r>
            <a:endParaRPr lang="en-US" sz="1400" dirty="0"/>
          </a:p>
        </p:txBody>
      </p:sp>
      <p:sp>
        <p:nvSpPr>
          <p:cNvPr id="49" name="Ellipse 48"/>
          <p:cNvSpPr/>
          <p:nvPr/>
        </p:nvSpPr>
        <p:spPr bwMode="auto">
          <a:xfrm>
            <a:off x="5112002" y="4181587"/>
            <a:ext cx="141583" cy="141583"/>
          </a:xfrm>
          <a:prstGeom prst="ellipse">
            <a:avLst/>
          </a:prstGeom>
          <a:solidFill>
            <a:schemeClr val="tx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6557461" y="4658202"/>
            <a:ext cx="141583" cy="141583"/>
          </a:xfrm>
          <a:prstGeom prst="ellipse">
            <a:avLst/>
          </a:prstGeom>
          <a:solidFill>
            <a:srgbClr val="269926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1" name="Abgerundetes Rechteck 50"/>
          <p:cNvSpPr/>
          <p:nvPr/>
        </p:nvSpPr>
        <p:spPr bwMode="auto">
          <a:xfrm>
            <a:off x="4903839" y="2472493"/>
            <a:ext cx="2355495" cy="563291"/>
          </a:xfrm>
          <a:prstGeom prst="roundRect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2" name="Multiplizieren 51"/>
          <p:cNvSpPr/>
          <p:nvPr/>
        </p:nvSpPr>
        <p:spPr bwMode="auto">
          <a:xfrm>
            <a:off x="5034403" y="1488863"/>
            <a:ext cx="1706983" cy="84240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6839833" y="779184"/>
                <a:ext cx="502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833" y="779184"/>
                <a:ext cx="50238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7578618" y="3212863"/>
                <a:ext cx="5077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618" y="3212863"/>
                <a:ext cx="50770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Gerader Verbinder 10"/>
          <p:cNvCxnSpPr>
            <a:stCxn id="53" idx="1"/>
            <a:endCxn id="29" idx="5"/>
          </p:cNvCxnSpPr>
          <p:nvPr/>
        </p:nvCxnSpPr>
        <p:spPr bwMode="auto">
          <a:xfrm flipH="1" flipV="1">
            <a:off x="6885419" y="2928176"/>
            <a:ext cx="693199" cy="469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r Verbinder 15"/>
          <p:cNvCxnSpPr/>
          <p:nvPr/>
        </p:nvCxnSpPr>
        <p:spPr bwMode="auto">
          <a:xfrm flipH="1">
            <a:off x="6601265" y="1141951"/>
            <a:ext cx="371981" cy="585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feld 53"/>
          <p:cNvSpPr txBox="1"/>
          <p:nvPr/>
        </p:nvSpPr>
        <p:spPr>
          <a:xfrm>
            <a:off x="3779612" y="461511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Type 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7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16041 0.000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15625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.55556E-7 1.48148E-6 L -0.33472 -0.3696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-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2" grpId="0" animBg="1"/>
      <p:bldP spid="54" grpId="0"/>
      <p:bldP spid="54" grpId="1"/>
      <p:bldP spid="5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Ontology</a:t>
            </a:r>
            <a:r>
              <a:rPr lang="de-AT" dirty="0" smtClean="0"/>
              <a:t> Debugging Problem</a:t>
            </a:r>
            <a:br>
              <a:rPr lang="de-AT" dirty="0" smtClean="0"/>
            </a:br>
            <a:r>
              <a:rPr lang="de-AT" sz="1800" dirty="0"/>
              <a:t>Fault </a:t>
            </a:r>
            <a:r>
              <a:rPr lang="de-AT" sz="1800" dirty="0" err="1" smtClean="0"/>
              <a:t>Identification</a:t>
            </a:r>
            <a:r>
              <a:rPr lang="de-AT" sz="1800" dirty="0" smtClean="0"/>
              <a:t> </a:t>
            </a:r>
            <a:r>
              <a:rPr lang="de-AT" sz="1800" dirty="0" err="1" smtClean="0"/>
              <a:t>and</a:t>
            </a:r>
            <a:r>
              <a:rPr lang="de-AT" sz="1800" dirty="0" smtClean="0"/>
              <a:t> </a:t>
            </a:r>
            <a:r>
              <a:rPr lang="de-AT" sz="1800" dirty="0" err="1" smtClean="0"/>
              <a:t>Repair</a:t>
            </a:r>
            <a:r>
              <a:rPr lang="de-AT" sz="1800" dirty="0" smtClean="0"/>
              <a:t> Problem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b="1" dirty="0" smtClean="0"/>
                  <a:t>Given: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actual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diagnosis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AT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r>
                  <a:rPr lang="de-AT" b="1" dirty="0" smtClean="0"/>
                  <a:t>Find:</a:t>
                </a:r>
                <a:r>
                  <a:rPr lang="de-AT" dirty="0" smtClean="0"/>
                  <a:t> </a:t>
                </a:r>
                <a:r>
                  <a:rPr lang="de-AT" dirty="0" err="1"/>
                  <a:t>r</a:t>
                </a:r>
                <a:r>
                  <a:rPr lang="de-AT" dirty="0" err="1" smtClean="0"/>
                  <a:t>epaired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diagnosis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𝑟𝑒𝑝</m:t>
                        </m:r>
                      </m:sub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𝑎</m:t>
                        </m:r>
                        <m:sSubSup>
                          <m:sSubSup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de-AT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de-AT" i="1">
                            <a:latin typeface="Cambria Math" panose="02040503050406030204" pitchFamily="18" charset="0"/>
                          </a:rPr>
                          <m:t>𝑎</m:t>
                        </m:r>
                        <m:sSubSup>
                          <m:sSubSup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de-AT" dirty="0" smtClean="0"/>
                  <a:t> where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𝑎</m:t>
                    </m:r>
                    <m:sSubSup>
                      <m:sSubSup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AT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de-AT" dirty="0" smtClean="0"/>
                  <a:t> </a:t>
                </a:r>
                <a:r>
                  <a:rPr lang="de-AT" dirty="0" err="1" smtClean="0"/>
                  <a:t>is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the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repaired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version</a:t>
                </a:r>
                <a:r>
                  <a:rPr lang="de-AT" dirty="0" smtClean="0"/>
                  <a:t> of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AT" dirty="0" smtClean="0"/>
              </a:p>
              <a:p>
                <a:pPr marL="0" indent="0">
                  <a:buNone/>
                </a:pPr>
                <a:r>
                  <a:rPr lang="de-AT" dirty="0" smtClean="0"/>
                  <a:t>such </a:t>
                </a:r>
                <a:r>
                  <a:rPr lang="de-AT" dirty="0" err="1" smtClean="0"/>
                  <a:t>that</a:t>
                </a:r>
                <a:r>
                  <a:rPr lang="de-AT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 smtClean="0"/>
                  <a:t> including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𝑎</m:t>
                    </m:r>
                    <m:sSubSup>
                      <m:sSubSup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AT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AT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𝑎</m:t>
                    </m:r>
                    <m:sSubSup>
                      <m:sSubSup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de-AT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instead of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is not faulty</a:t>
                </a:r>
                <a:endParaRPr lang="en-US" dirty="0"/>
              </a:p>
              <a:p>
                <a:pPr marL="0" indent="0">
                  <a:buNone/>
                </a:pPr>
                <a:endParaRPr lang="de-AT" sz="400" dirty="0" smtClean="0"/>
              </a:p>
              <a:p>
                <a:pPr marL="0" indent="0">
                  <a:buNone/>
                </a:pPr>
                <a:r>
                  <a:rPr lang="de-AT" sz="1200" dirty="0" smtClean="0"/>
                  <a:t>(Note: </a:t>
                </a:r>
                <a:r>
                  <a:rPr lang="de-AT" sz="1200" dirty="0" err="1" smtClean="0"/>
                  <a:t>repair</a:t>
                </a:r>
                <a:r>
                  <a:rPr lang="de-AT" sz="1200" dirty="0" smtClean="0"/>
                  <a:t> of </a:t>
                </a:r>
                <a:r>
                  <a:rPr lang="de-AT" sz="1200" dirty="0" err="1" smtClean="0"/>
                  <a:t>axiom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might</a:t>
                </a:r>
                <a:r>
                  <a:rPr lang="de-AT" sz="1200" dirty="0" smtClean="0"/>
                  <a:t> </a:t>
                </a:r>
                <a:r>
                  <a:rPr lang="de-AT" sz="1200" dirty="0"/>
                  <a:t>also </a:t>
                </a:r>
                <a:r>
                  <a:rPr lang="de-AT" sz="1200" dirty="0" err="1" smtClean="0"/>
                  <a:t>be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simply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its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deletion</a:t>
                </a:r>
                <a:r>
                  <a:rPr lang="de-AT" sz="1200" dirty="0" smtClean="0"/>
                  <a:t>)</a:t>
                </a:r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5" t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48" y="1733550"/>
            <a:ext cx="4768685" cy="2559253"/>
          </a:xfrm>
          <a:prstGeom prst="rect">
            <a:avLst/>
          </a:prstGeom>
        </p:spPr>
      </p:pic>
      <p:sp>
        <p:nvSpPr>
          <p:cNvPr id="31" name="Ellipse 30"/>
          <p:cNvSpPr/>
          <p:nvPr/>
        </p:nvSpPr>
        <p:spPr bwMode="auto">
          <a:xfrm>
            <a:off x="5763291" y="2300277"/>
            <a:ext cx="1903061" cy="111089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7595681" y="1961699"/>
                <a:ext cx="4394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681" y="1961699"/>
                <a:ext cx="439416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266412" y="2646681"/>
                <a:ext cx="121700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Background </a:t>
                </a:r>
                <a:br>
                  <a:rPr lang="de-AT" sz="1400" dirty="0" smtClean="0"/>
                </a:br>
                <a:r>
                  <a:rPr lang="de-AT" sz="1400" dirty="0" err="1" smtClean="0"/>
                  <a:t>knowledge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 smtClean="0"/>
              </a:p>
              <a:p>
                <a:r>
                  <a:rPr lang="de-AT" sz="1400" dirty="0" smtClean="0"/>
                  <a:t>(</a:t>
                </a:r>
                <a:r>
                  <a:rPr lang="de-AT" sz="1400" dirty="0" err="1" smtClean="0"/>
                  <a:t>correct</a:t>
                </a:r>
                <a:r>
                  <a:rPr lang="de-AT" sz="1400" dirty="0" smtClean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412" y="2646681"/>
                <a:ext cx="1217000" cy="738664"/>
              </a:xfrm>
              <a:prstGeom prst="rect">
                <a:avLst/>
              </a:prstGeom>
              <a:blipFill rotWithShape="0">
                <a:blip r:embed="rId6"/>
                <a:stretch>
                  <a:fillRect l="-1508" t="-2479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837004" y="1839554"/>
                <a:ext cx="14718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Ontology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sz="1400" dirty="0" smtClean="0"/>
              </a:p>
              <a:p>
                <a:r>
                  <a:rPr lang="de-AT" sz="1400" dirty="0" smtClean="0"/>
                  <a:t>(</a:t>
                </a:r>
                <a:r>
                  <a:rPr lang="de-AT" sz="1400" dirty="0" err="1" smtClean="0"/>
                  <a:t>possibly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faulty</a:t>
                </a:r>
                <a:r>
                  <a:rPr lang="de-AT" sz="1400" dirty="0" smtClean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004" y="1839554"/>
                <a:ext cx="1471878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1240" t="-3488" r="-413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r Verbinder 6"/>
          <p:cNvCxnSpPr>
            <a:endCxn id="31" idx="7"/>
          </p:cNvCxnSpPr>
          <p:nvPr/>
        </p:nvCxnSpPr>
        <p:spPr bwMode="auto">
          <a:xfrm flipH="1">
            <a:off x="7387655" y="2238674"/>
            <a:ext cx="278697" cy="2242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5988042" y="2494653"/>
                <a:ext cx="5633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de-A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042" y="2494653"/>
                <a:ext cx="563359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6577241" y="2947293"/>
                <a:ext cx="5818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de-A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41" y="2947293"/>
                <a:ext cx="581891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6780146" y="2483414"/>
                <a:ext cx="5681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de-A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146" y="2483414"/>
                <a:ext cx="568104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6219835" y="2947293"/>
                <a:ext cx="4010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835" y="2947293"/>
                <a:ext cx="401071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miley 25"/>
          <p:cNvSpPr/>
          <p:nvPr/>
        </p:nvSpPr>
        <p:spPr bwMode="auto">
          <a:xfrm>
            <a:off x="8147009" y="3032268"/>
            <a:ext cx="424754" cy="448351"/>
          </a:xfrm>
          <a:prstGeom prst="smileyFace">
            <a:avLst>
              <a:gd name="adj" fmla="val -4653"/>
            </a:avLst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5763291" y="2300277"/>
            <a:ext cx="1903061" cy="1110895"/>
          </a:xfrm>
          <a:prstGeom prst="ellipse">
            <a:avLst/>
          </a:prstGeom>
          <a:solidFill>
            <a:srgbClr val="269926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5988042" y="2494653"/>
                <a:ext cx="5633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Sup>
                        <m:sSubSupPr>
                          <m:ctrlPr>
                            <a:rPr lang="de-AT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042" y="2494653"/>
                <a:ext cx="563359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6577241" y="2947293"/>
                <a:ext cx="5818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Sup>
                        <m:sSubSupPr>
                          <m:ctrlPr>
                            <a:rPr lang="de-AT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41" y="2947293"/>
                <a:ext cx="581891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6780146" y="2483414"/>
                <a:ext cx="5681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Sup>
                        <m:sSubSupPr>
                          <m:ctrlPr>
                            <a:rPr lang="de-AT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146" y="2483414"/>
                <a:ext cx="568104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Smiley 46"/>
          <p:cNvSpPr/>
          <p:nvPr/>
        </p:nvSpPr>
        <p:spPr bwMode="auto">
          <a:xfrm>
            <a:off x="8147009" y="3032267"/>
            <a:ext cx="424754" cy="448351"/>
          </a:xfrm>
          <a:prstGeom prst="smileyFace">
            <a:avLst>
              <a:gd name="adj" fmla="val 4653"/>
            </a:avLst>
          </a:prstGeom>
          <a:solidFill>
            <a:srgbClr val="269926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7595681" y="1960493"/>
                <a:ext cx="583942" cy="324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AT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𝑟𝑒𝑝</m:t>
                          </m:r>
                        </m:sub>
                        <m:sup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681" y="1960493"/>
                <a:ext cx="583942" cy="32438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2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  <p:bldP spid="11" grpId="0"/>
      <p:bldP spid="10" grpId="0"/>
      <p:bldP spid="24" grpId="0"/>
      <p:bldP spid="24" grpId="1"/>
      <p:bldP spid="34" grpId="0"/>
      <p:bldP spid="34" grpId="1"/>
      <p:bldP spid="35" grpId="0"/>
      <p:bldP spid="35" grpId="1"/>
      <p:bldP spid="36" grpId="0"/>
      <p:bldP spid="26" grpId="0" animBg="1"/>
      <p:bldP spid="26" grpId="1" animBg="1"/>
      <p:bldP spid="37" grpId="0" animBg="1"/>
      <p:bldP spid="38" grpId="0"/>
      <p:bldP spid="39" grpId="0"/>
      <p:bldP spid="40" grpId="0"/>
      <p:bldP spid="47" grpId="0" animBg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Ontology</a:t>
            </a:r>
            <a:r>
              <a:rPr lang="de-AT" dirty="0" smtClean="0"/>
              <a:t> Debugging Problem</a:t>
            </a:r>
            <a:br>
              <a:rPr lang="de-AT" dirty="0" smtClean="0"/>
            </a:br>
            <a:r>
              <a:rPr lang="de-AT" sz="1800" dirty="0"/>
              <a:t>Fault </a:t>
            </a:r>
            <a:r>
              <a:rPr lang="de-AT" sz="1800" dirty="0" err="1" smtClean="0"/>
              <a:t>Identification</a:t>
            </a:r>
            <a:r>
              <a:rPr lang="de-AT" sz="1800" dirty="0" smtClean="0"/>
              <a:t> </a:t>
            </a:r>
            <a:r>
              <a:rPr lang="de-AT" sz="1800" dirty="0" err="1" smtClean="0"/>
              <a:t>and</a:t>
            </a:r>
            <a:r>
              <a:rPr lang="de-AT" sz="1800" dirty="0" smtClean="0"/>
              <a:t> </a:t>
            </a:r>
            <a:r>
              <a:rPr lang="de-AT" sz="1800" dirty="0" err="1" smtClean="0"/>
              <a:t>Repair</a:t>
            </a:r>
            <a:r>
              <a:rPr lang="de-AT" sz="1800" dirty="0" smtClean="0"/>
              <a:t> Problem (2)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40768"/>
                <a:ext cx="8403869" cy="50405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AT" b="1" dirty="0" smtClean="0"/>
                  <a:t>Given: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actual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diagnosis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AT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sz="400" b="1" dirty="0" smtClean="0"/>
              </a:p>
              <a:p>
                <a:pPr marL="0" indent="0">
                  <a:buNone/>
                </a:pPr>
                <a:r>
                  <a:rPr lang="de-AT" b="1" dirty="0" smtClean="0"/>
                  <a:t>Find:</a:t>
                </a:r>
                <a:r>
                  <a:rPr lang="de-AT" dirty="0" smtClean="0"/>
                  <a:t> </a:t>
                </a:r>
                <a:r>
                  <a:rPr lang="de-AT" dirty="0" err="1"/>
                  <a:t>r</a:t>
                </a:r>
                <a:r>
                  <a:rPr lang="de-AT" dirty="0" err="1" smtClean="0"/>
                  <a:t>epaired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diagnosis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𝑟𝑒𝑝</m:t>
                        </m:r>
                      </m:sub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𝑎</m:t>
                        </m:r>
                        <m:sSubSup>
                          <m:sSubSup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de-AT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de-AT" i="1">
                            <a:latin typeface="Cambria Math" panose="02040503050406030204" pitchFamily="18" charset="0"/>
                          </a:rPr>
                          <m:t>𝑎</m:t>
                        </m:r>
                        <m:sSubSup>
                          <m:sSubSup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de-AT" dirty="0" smtClean="0"/>
              </a:p>
              <a:p>
                <a:pPr marL="0" indent="0">
                  <a:buNone/>
                </a:pPr>
                <a:r>
                  <a:rPr lang="de-AT" b="1" dirty="0" err="1" smtClean="0"/>
                  <a:t>How</a:t>
                </a:r>
                <a:r>
                  <a:rPr lang="de-AT" b="1" dirty="0"/>
                  <a:t>?</a:t>
                </a:r>
                <a:r>
                  <a:rPr lang="de-AT" b="1" dirty="0" smtClean="0"/>
                  <a:t> </a:t>
                </a:r>
              </a:p>
              <a:p>
                <a:r>
                  <a:rPr lang="de-AT" dirty="0" err="1"/>
                  <a:t>F</a:t>
                </a:r>
                <a:r>
                  <a:rPr lang="de-AT" dirty="0" err="1" smtClean="0"/>
                  <a:t>or</a:t>
                </a:r>
                <a:r>
                  <a:rPr lang="de-AT" dirty="0" smtClean="0"/>
                  <a:t> </a:t>
                </a:r>
                <a:r>
                  <a:rPr lang="de-AT" dirty="0" err="1"/>
                  <a:t>each</a:t>
                </a:r>
                <a:r>
                  <a:rPr lang="de-AT" dirty="0"/>
                  <a:t> </a:t>
                </a:r>
                <a:r>
                  <a:rPr lang="de-AT" dirty="0" err="1"/>
                  <a:t>problem</a:t>
                </a:r>
                <a:r>
                  <a:rPr lang="de-AT" dirty="0"/>
                  <a:t> </a:t>
                </a:r>
                <a:r>
                  <a:rPr lang="de-AT" dirty="0" err="1"/>
                  <a:t>caused</a:t>
                </a:r>
                <a:r>
                  <a:rPr lang="de-AT" dirty="0"/>
                  <a:t> </a:t>
                </a:r>
                <a:r>
                  <a:rPr lang="de-AT" dirty="0" err="1"/>
                  <a:t>by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AT" dirty="0" smtClean="0"/>
                  <a:t> show </a:t>
                </a:r>
                <a:r>
                  <a:rPr lang="de-AT" dirty="0" err="1" smtClean="0"/>
                  <a:t>the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user</a:t>
                </a:r>
                <a:r>
                  <a:rPr lang="de-AT" dirty="0" smtClean="0"/>
                  <a:t> </a:t>
                </a:r>
                <a:r>
                  <a:rPr lang="de-AT" u="sng" dirty="0" err="1" smtClean="0"/>
                  <a:t>justifications</a:t>
                </a:r>
                <a:r>
                  <a:rPr lang="de-AT" dirty="0" smtClean="0"/>
                  <a:t> (</a:t>
                </a:r>
                <a:r>
                  <a:rPr lang="de-AT" dirty="0" err="1" smtClean="0"/>
                  <a:t>why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is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the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problem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present</a:t>
                </a:r>
                <a:r>
                  <a:rPr lang="de-AT" dirty="0" smtClean="0"/>
                  <a:t>?)</a:t>
                </a:r>
              </a:p>
              <a:p>
                <a:r>
                  <a:rPr lang="de-AT" dirty="0" smtClean="0"/>
                  <a:t>User </a:t>
                </a:r>
                <a:r>
                  <a:rPr lang="de-AT" dirty="0" err="1" smtClean="0"/>
                  <a:t>can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try</a:t>
                </a:r>
                <a:r>
                  <a:rPr lang="de-AT" dirty="0"/>
                  <a:t> </a:t>
                </a:r>
                <a:r>
                  <a:rPr lang="de-AT" dirty="0" err="1" smtClean="0"/>
                  <a:t>various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modifications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𝑎</m:t>
                    </m:r>
                    <m:sSubSup>
                      <m:sSubSup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AT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de-AT" dirty="0" smtClean="0"/>
                  <a:t> of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AT" dirty="0" smtClean="0"/>
                  <a:t> (on a </a:t>
                </a:r>
                <a:r>
                  <a:rPr lang="de-AT" dirty="0" err="1" smtClean="0"/>
                  <a:t>virtual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copy</a:t>
                </a:r>
                <a:r>
                  <a:rPr lang="de-AT" dirty="0" smtClean="0"/>
                  <a:t> of </a:t>
                </a:r>
                <a:r>
                  <a:rPr lang="de-AT" dirty="0" err="1" smtClean="0"/>
                  <a:t>the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ontology</a:t>
                </a:r>
                <a:r>
                  <a:rPr lang="de-AT" dirty="0" smtClean="0"/>
                  <a:t>) </a:t>
                </a:r>
                <a:r>
                  <a:rPr lang="de-AT" dirty="0" err="1" smtClean="0"/>
                  <a:t>and</a:t>
                </a:r>
                <a:r>
                  <a:rPr lang="de-AT" dirty="0"/>
                  <a:t> </a:t>
                </a:r>
                <a:r>
                  <a:rPr lang="de-AT" dirty="0" err="1" smtClean="0"/>
                  <a:t>can</a:t>
                </a:r>
                <a:r>
                  <a:rPr lang="de-AT" dirty="0" smtClean="0"/>
                  <a:t> </a:t>
                </a:r>
              </a:p>
              <a:p>
                <a:pPr lvl="1"/>
                <a:r>
                  <a:rPr lang="de-AT" dirty="0" err="1" smtClean="0"/>
                  <a:t>directly</a:t>
                </a:r>
                <a:r>
                  <a:rPr lang="de-AT" dirty="0" smtClean="0"/>
                  <a:t> check </a:t>
                </a:r>
                <a:r>
                  <a:rPr lang="de-AT" dirty="0" err="1" smtClean="0"/>
                  <a:t>if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some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𝑎</m:t>
                    </m:r>
                    <m:sSubSup>
                      <m:sSubSup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de-AT" dirty="0" smtClean="0"/>
                  <a:t> </a:t>
                </a:r>
                <a:r>
                  <a:rPr lang="de-AT" dirty="0" err="1" smtClean="0"/>
                  <a:t>solves</a:t>
                </a:r>
                <a:r>
                  <a:rPr lang="de-AT" dirty="0" smtClean="0"/>
                  <a:t> all </a:t>
                </a:r>
                <a:r>
                  <a:rPr lang="de-AT" dirty="0" err="1" smtClean="0"/>
                  <a:t>problems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and</a:t>
                </a:r>
                <a:endParaRPr lang="de-AT" dirty="0" smtClean="0"/>
              </a:p>
              <a:p>
                <a:pPr lvl="1"/>
                <a:r>
                  <a:rPr lang="de-AT" dirty="0" err="1" smtClean="0"/>
                  <a:t>see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which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problems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persist</a:t>
                </a:r>
                <a:endParaRPr lang="de-AT" dirty="0" smtClean="0"/>
              </a:p>
              <a:p>
                <a:r>
                  <a:rPr lang="de-AT" dirty="0" err="1" smtClean="0"/>
                  <a:t>Changes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written</a:t>
                </a:r>
                <a:r>
                  <a:rPr lang="de-AT" dirty="0" smtClean="0"/>
                  <a:t> back </a:t>
                </a:r>
                <a:r>
                  <a:rPr lang="de-AT" dirty="0" err="1" smtClean="0"/>
                  <a:t>to</a:t>
                </a:r>
                <a:r>
                  <a:rPr lang="de-AT" dirty="0" smtClean="0"/>
                  <a:t> original </a:t>
                </a:r>
                <a:r>
                  <a:rPr lang="de-AT" dirty="0" err="1" smtClean="0"/>
                  <a:t>ontology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only</a:t>
                </a:r>
                <a:r>
                  <a:rPr lang="de-AT" dirty="0" smtClean="0"/>
                  <a:t> after </a:t>
                </a:r>
                <a:r>
                  <a:rPr lang="de-AT" dirty="0" err="1" smtClean="0"/>
                  <a:t>user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has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confirmed</a:t>
                </a:r>
                <a:r>
                  <a:rPr lang="de-AT" dirty="0" smtClean="0"/>
                  <a:t> all </a:t>
                </a:r>
                <a:r>
                  <a:rPr lang="de-AT" dirty="0" err="1" smtClean="0"/>
                  <a:t>alterations</a:t>
                </a:r>
                <a:endParaRPr lang="de-AT" dirty="0"/>
              </a:p>
              <a:p>
                <a:pPr marL="0" indent="0">
                  <a:buNone/>
                </a:pPr>
                <a:r>
                  <a:rPr lang="de-AT" dirty="0" smtClean="0"/>
                  <a:t>				</a:t>
                </a:r>
                <a:endParaRPr lang="en-US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40768"/>
                <a:ext cx="8403869" cy="5040560"/>
              </a:xfrm>
              <a:blipFill rotWithShape="0">
                <a:blip r:embed="rId3"/>
                <a:stretch>
                  <a:fillRect l="-290" t="-242" b="-2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48" y="1733550"/>
            <a:ext cx="4768685" cy="2559253"/>
          </a:xfrm>
          <a:prstGeom prst="rect">
            <a:avLst/>
          </a:prstGeom>
        </p:spPr>
      </p:pic>
      <p:sp>
        <p:nvSpPr>
          <p:cNvPr id="31" name="Ellipse 30"/>
          <p:cNvSpPr/>
          <p:nvPr/>
        </p:nvSpPr>
        <p:spPr bwMode="auto">
          <a:xfrm>
            <a:off x="5763291" y="2300277"/>
            <a:ext cx="1903061" cy="111089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7595681" y="1961699"/>
                <a:ext cx="4394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681" y="1961699"/>
                <a:ext cx="439416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477570" y="2786142"/>
                <a:ext cx="10672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200" dirty="0" smtClean="0"/>
                  <a:t>Background </a:t>
                </a:r>
                <a:br>
                  <a:rPr lang="de-AT" sz="1200" dirty="0" smtClean="0"/>
                </a:br>
                <a:r>
                  <a:rPr lang="de-AT" sz="1200" dirty="0" err="1" smtClean="0"/>
                  <a:t>knowledge</a:t>
                </a:r>
                <a:r>
                  <a:rPr lang="de-AT" sz="1200" dirty="0" smtClean="0"/>
                  <a:t> </a:t>
                </a:r>
                <a14:m>
                  <m:oMath xmlns:m="http://schemas.openxmlformats.org/officeDocument/2006/math">
                    <m:r>
                      <a:rPr lang="de-AT" sz="1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200" dirty="0" smtClean="0"/>
              </a:p>
              <a:p>
                <a:r>
                  <a:rPr lang="de-AT" sz="1200" dirty="0" smtClean="0"/>
                  <a:t>(</a:t>
                </a:r>
                <a:r>
                  <a:rPr lang="de-AT" sz="1200" dirty="0" err="1" smtClean="0"/>
                  <a:t>correct</a:t>
                </a:r>
                <a:r>
                  <a:rPr lang="de-AT" sz="1200" dirty="0" smtClean="0"/>
                  <a:t>)</a:t>
                </a:r>
                <a:endParaRPr lang="en-US" sz="12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570" y="2786142"/>
                <a:ext cx="1067215" cy="646331"/>
              </a:xfrm>
              <a:prstGeom prst="rect">
                <a:avLst/>
              </a:prstGeom>
              <a:blipFill rotWithShape="0">
                <a:blip r:embed="rId6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606538" y="1760507"/>
                <a:ext cx="1285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200" dirty="0" smtClean="0"/>
                  <a:t>Ontology </a:t>
                </a:r>
                <a14:m>
                  <m:oMath xmlns:m="http://schemas.openxmlformats.org/officeDocument/2006/math">
                    <m:r>
                      <a:rPr lang="de-AT" sz="12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sz="1200" dirty="0" smtClean="0"/>
              </a:p>
              <a:p>
                <a:r>
                  <a:rPr lang="de-AT" sz="1200" dirty="0" smtClean="0"/>
                  <a:t>(</a:t>
                </a:r>
                <a:r>
                  <a:rPr lang="de-AT" sz="1200" dirty="0" err="1" smtClean="0"/>
                  <a:t>possibly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faulty</a:t>
                </a:r>
                <a:r>
                  <a:rPr lang="de-AT" sz="1200" dirty="0" smtClean="0"/>
                  <a:t>)</a:t>
                </a:r>
                <a:endParaRPr lang="en-US" sz="12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538" y="1760507"/>
                <a:ext cx="1285929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74" t="-131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r Verbinder 6"/>
          <p:cNvCxnSpPr>
            <a:endCxn id="31" idx="7"/>
          </p:cNvCxnSpPr>
          <p:nvPr/>
        </p:nvCxnSpPr>
        <p:spPr bwMode="auto">
          <a:xfrm flipH="1">
            <a:off x="7387655" y="2238674"/>
            <a:ext cx="278697" cy="2242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5709884" y="2655614"/>
                <a:ext cx="5633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de-A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884" y="2655614"/>
                <a:ext cx="563359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6577241" y="2947293"/>
                <a:ext cx="5818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de-A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41" y="2947293"/>
                <a:ext cx="581891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6780146" y="2483414"/>
                <a:ext cx="5681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de-A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146" y="2483414"/>
                <a:ext cx="568104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6219835" y="2947293"/>
                <a:ext cx="4010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835" y="2947293"/>
                <a:ext cx="401071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ylinder 22"/>
          <p:cNvSpPr/>
          <p:nvPr/>
        </p:nvSpPr>
        <p:spPr bwMode="auto">
          <a:xfrm>
            <a:off x="772814" y="2782166"/>
            <a:ext cx="596209" cy="647379"/>
          </a:xfrm>
          <a:prstGeom prst="can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5" name="Zylinder 24"/>
          <p:cNvSpPr/>
          <p:nvPr/>
        </p:nvSpPr>
        <p:spPr bwMode="auto">
          <a:xfrm>
            <a:off x="772814" y="1819926"/>
            <a:ext cx="596209" cy="647379"/>
          </a:xfrm>
          <a:prstGeom prst="can">
            <a:avLst/>
          </a:prstGeom>
          <a:solidFill>
            <a:srgbClr val="C4D6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7" name="Kreuz 26"/>
          <p:cNvSpPr/>
          <p:nvPr/>
        </p:nvSpPr>
        <p:spPr bwMode="auto">
          <a:xfrm>
            <a:off x="946068" y="2091057"/>
            <a:ext cx="225086" cy="215022"/>
          </a:xfrm>
          <a:prstGeom prst="plus">
            <a:avLst>
              <a:gd name="adj" fmla="val 39318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8" name="Minus 27"/>
          <p:cNvSpPr/>
          <p:nvPr/>
        </p:nvSpPr>
        <p:spPr bwMode="auto">
          <a:xfrm>
            <a:off x="946068" y="3052033"/>
            <a:ext cx="273934" cy="239770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3" name="Zylinder 32"/>
          <p:cNvSpPr/>
          <p:nvPr/>
        </p:nvSpPr>
        <p:spPr bwMode="auto">
          <a:xfrm>
            <a:off x="767288" y="3744899"/>
            <a:ext cx="596209" cy="647379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2" name="Minus 41"/>
          <p:cNvSpPr/>
          <p:nvPr/>
        </p:nvSpPr>
        <p:spPr bwMode="auto">
          <a:xfrm>
            <a:off x="1028078" y="3660897"/>
            <a:ext cx="90781" cy="848397"/>
          </a:xfrm>
          <a:prstGeom prst="mathMinus">
            <a:avLst>
              <a:gd name="adj1" fmla="val 28093"/>
            </a:avLst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3" name="Minus 42"/>
          <p:cNvSpPr/>
          <p:nvPr/>
        </p:nvSpPr>
        <p:spPr bwMode="auto">
          <a:xfrm>
            <a:off x="1027755" y="4159191"/>
            <a:ext cx="87478" cy="278133"/>
          </a:xfrm>
          <a:prstGeom prst="mathMinus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" name="Ellipse 5"/>
          <p:cNvSpPr/>
          <p:nvPr/>
        </p:nvSpPr>
        <p:spPr bwMode="auto">
          <a:xfrm rot="18952407">
            <a:off x="5443520" y="2216847"/>
            <a:ext cx="615169" cy="968027"/>
          </a:xfrm>
          <a:prstGeom prst="ellipse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1220002" y="2976316"/>
            <a:ext cx="121690" cy="129786"/>
          </a:xfrm>
          <a:prstGeom prst="ellipse">
            <a:avLst/>
          </a:prstGeom>
          <a:solidFill>
            <a:schemeClr val="tx1"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2" name="Gerade Verbindung mit Pfeil 11"/>
          <p:cNvCxnSpPr>
            <a:stCxn id="6" idx="1"/>
            <a:endCxn id="8" idx="6"/>
          </p:cNvCxnSpPr>
          <p:nvPr/>
        </p:nvCxnSpPr>
        <p:spPr bwMode="auto">
          <a:xfrm flipH="1">
            <a:off x="1341692" y="2606623"/>
            <a:ext cx="4015004" cy="4345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Ellipse 43"/>
          <p:cNvSpPr/>
          <p:nvPr/>
        </p:nvSpPr>
        <p:spPr bwMode="auto">
          <a:xfrm>
            <a:off x="1210086" y="4040596"/>
            <a:ext cx="121690" cy="129786"/>
          </a:xfrm>
          <a:prstGeom prst="ellipse">
            <a:avLst/>
          </a:prstGeom>
          <a:solidFill>
            <a:schemeClr val="tx1"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5" name="Ellipse 44"/>
          <p:cNvSpPr/>
          <p:nvPr/>
        </p:nvSpPr>
        <p:spPr bwMode="auto">
          <a:xfrm rot="14153575">
            <a:off x="5297772" y="2579594"/>
            <a:ext cx="761868" cy="1164766"/>
          </a:xfrm>
          <a:prstGeom prst="ellipse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5" name="Gerade Verbindung mit Pfeil 14"/>
          <p:cNvCxnSpPr>
            <a:stCxn id="45" idx="0"/>
            <a:endCxn id="44" idx="6"/>
          </p:cNvCxnSpPr>
          <p:nvPr/>
        </p:nvCxnSpPr>
        <p:spPr bwMode="auto">
          <a:xfrm flipH="1">
            <a:off x="1331776" y="3488543"/>
            <a:ext cx="3864722" cy="6169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feld 16"/>
          <p:cNvSpPr txBox="1"/>
          <p:nvPr/>
        </p:nvSpPr>
        <p:spPr>
          <a:xfrm rot="21191260">
            <a:off x="1925031" y="2694325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 smtClean="0"/>
              <a:t>violates</a:t>
            </a:r>
            <a:endParaRPr lang="en-US" sz="1200" dirty="0"/>
          </a:p>
        </p:txBody>
      </p:sp>
      <p:sp>
        <p:nvSpPr>
          <p:cNvPr id="46" name="Textfeld 45"/>
          <p:cNvSpPr txBox="1"/>
          <p:nvPr/>
        </p:nvSpPr>
        <p:spPr>
          <a:xfrm rot="21009268">
            <a:off x="1911719" y="3713312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 smtClean="0"/>
              <a:t>violates</a:t>
            </a:r>
            <a:endParaRPr lang="en-US" sz="1200" dirty="0"/>
          </a:p>
        </p:txBody>
      </p:sp>
      <p:sp>
        <p:nvSpPr>
          <p:cNvPr id="49" name="Ellipse 48"/>
          <p:cNvSpPr/>
          <p:nvPr/>
        </p:nvSpPr>
        <p:spPr bwMode="auto">
          <a:xfrm rot="10022695">
            <a:off x="5714735" y="2673324"/>
            <a:ext cx="703699" cy="1107067"/>
          </a:xfrm>
          <a:prstGeom prst="ellipse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50" name="Gerade Verbindung mit Pfeil 49"/>
          <p:cNvCxnSpPr>
            <a:endCxn id="51" idx="6"/>
          </p:cNvCxnSpPr>
          <p:nvPr/>
        </p:nvCxnSpPr>
        <p:spPr bwMode="auto">
          <a:xfrm flipH="1" flipV="1">
            <a:off x="1334365" y="3291803"/>
            <a:ext cx="4699530" cy="4526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Ellipse 50"/>
          <p:cNvSpPr/>
          <p:nvPr/>
        </p:nvSpPr>
        <p:spPr bwMode="auto">
          <a:xfrm>
            <a:off x="1212675" y="3226910"/>
            <a:ext cx="121690" cy="129786"/>
          </a:xfrm>
          <a:prstGeom prst="ellipse">
            <a:avLst/>
          </a:prstGeom>
          <a:solidFill>
            <a:schemeClr val="tx1"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5988334" y="961401"/>
                <a:ext cx="26808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200" dirty="0" smtClean="0"/>
                  <a:t>Explanations </a:t>
                </a:r>
                <a:r>
                  <a:rPr lang="de-AT" sz="1200" dirty="0" err="1" smtClean="0"/>
                  <a:t>how</a:t>
                </a:r>
                <a:r>
                  <a:rPr lang="de-AT" sz="1200" dirty="0" smtClean="0"/>
                  <a:t> </a:t>
                </a:r>
                <a14:m>
                  <m:oMath xmlns:m="http://schemas.openxmlformats.org/officeDocument/2006/math">
                    <m:r>
                      <a:rPr lang="de-AT" sz="1200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de-AT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 smtClean="0"/>
                  <a:t> contributes to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de-AT" sz="1200" dirty="0" err="1" smtClean="0"/>
                  <a:t>wrong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entailments</a:t>
                </a:r>
                <a:endParaRPr lang="de-AT" sz="1200" dirty="0" smtClean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de-AT" sz="1200" dirty="0" err="1" smtClean="0"/>
                  <a:t>inconsistency</a:t>
                </a:r>
                <a:r>
                  <a:rPr lang="de-AT" sz="1200" dirty="0" smtClean="0"/>
                  <a:t> / </a:t>
                </a:r>
                <a:r>
                  <a:rPr lang="de-AT" sz="1200" dirty="0" err="1" smtClean="0"/>
                  <a:t>incoherency</a:t>
                </a:r>
                <a:endParaRPr lang="en-US" sz="12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334" y="961401"/>
                <a:ext cx="2680862" cy="646331"/>
              </a:xfrm>
              <a:prstGeom prst="rect">
                <a:avLst/>
              </a:prstGeom>
              <a:blipFill rotWithShape="0">
                <a:blip r:embed="rId12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Gerader Verbinder 21"/>
          <p:cNvCxnSpPr/>
          <p:nvPr/>
        </p:nvCxnSpPr>
        <p:spPr bwMode="auto">
          <a:xfrm flipH="1">
            <a:off x="5763292" y="1622277"/>
            <a:ext cx="792163" cy="8303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Gerader Verbinder 52"/>
          <p:cNvCxnSpPr/>
          <p:nvPr/>
        </p:nvCxnSpPr>
        <p:spPr bwMode="auto">
          <a:xfrm flipH="1">
            <a:off x="5500651" y="1623988"/>
            <a:ext cx="1066489" cy="15566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Gerader Verbinder 54"/>
          <p:cNvCxnSpPr/>
          <p:nvPr/>
        </p:nvCxnSpPr>
        <p:spPr bwMode="auto">
          <a:xfrm flipH="1">
            <a:off x="6139039" y="1638533"/>
            <a:ext cx="430134" cy="18979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feld 59"/>
          <p:cNvSpPr txBox="1"/>
          <p:nvPr/>
        </p:nvSpPr>
        <p:spPr>
          <a:xfrm rot="287821">
            <a:off x="1921462" y="3126835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 smtClean="0"/>
              <a:t>violates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299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11" grpId="0"/>
      <p:bldP spid="10" grpId="0"/>
      <p:bldP spid="24" grpId="0"/>
      <p:bldP spid="24" grpId="1"/>
      <p:bldP spid="34" grpId="0"/>
      <p:bldP spid="35" grpId="0"/>
      <p:bldP spid="36" grpId="0"/>
      <p:bldP spid="23" grpId="0" animBg="1"/>
      <p:bldP spid="25" grpId="0" animBg="1"/>
      <p:bldP spid="27" grpId="0" animBg="1"/>
      <p:bldP spid="28" grpId="0" animBg="1"/>
      <p:bldP spid="33" grpId="0" animBg="1"/>
      <p:bldP spid="42" grpId="0" animBg="1"/>
      <p:bldP spid="43" grpId="0" animBg="1"/>
      <p:bldP spid="6" grpId="0" animBg="1"/>
      <p:bldP spid="8" grpId="0" animBg="1"/>
      <p:bldP spid="44" grpId="0" animBg="1"/>
      <p:bldP spid="45" grpId="0" animBg="1"/>
      <p:bldP spid="17" grpId="0"/>
      <p:bldP spid="46" grpId="0"/>
      <p:bldP spid="49" grpId="0" animBg="1"/>
      <p:bldP spid="51" grpId="0" animBg="1"/>
      <p:bldP spid="20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456" y="1141951"/>
            <a:ext cx="4768685" cy="2559253"/>
          </a:xfrm>
          <a:prstGeom prst="rect">
            <a:avLst/>
          </a:prstGeom>
        </p:spPr>
      </p:pic>
      <p:sp>
        <p:nvSpPr>
          <p:cNvPr id="13" name="Zylinder 12"/>
          <p:cNvSpPr/>
          <p:nvPr/>
        </p:nvSpPr>
        <p:spPr bwMode="auto">
          <a:xfrm>
            <a:off x="652871" y="1665912"/>
            <a:ext cx="1947907" cy="796413"/>
          </a:xfrm>
          <a:prstGeom prst="can">
            <a:avLst/>
          </a:prstGeom>
          <a:solidFill>
            <a:srgbClr val="C4D6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2" name="Zylinder 11"/>
          <p:cNvSpPr/>
          <p:nvPr/>
        </p:nvSpPr>
        <p:spPr bwMode="auto">
          <a:xfrm>
            <a:off x="654975" y="2584350"/>
            <a:ext cx="1947907" cy="796413"/>
          </a:xfrm>
          <a:prstGeom prst="can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687214" y="1247955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Axioms</a:t>
            </a:r>
            <a:endParaRPr lang="en-US" sz="1400" dirty="0"/>
          </a:p>
        </p:txBody>
      </p:sp>
      <p:sp>
        <p:nvSpPr>
          <p:cNvPr id="19" name="Zylinder 18"/>
          <p:cNvSpPr/>
          <p:nvPr/>
        </p:nvSpPr>
        <p:spPr bwMode="auto">
          <a:xfrm>
            <a:off x="652871" y="3502788"/>
            <a:ext cx="1947907" cy="796413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 err="1" smtClean="0"/>
              <a:t>Example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1800" dirty="0" smtClean="0"/>
              <a:t>Fault </a:t>
            </a:r>
            <a:r>
              <a:rPr lang="de-AT" sz="1800" dirty="0" err="1" smtClean="0"/>
              <a:t>Identification</a:t>
            </a:r>
            <a:r>
              <a:rPr lang="de-AT" sz="1800" dirty="0" smtClean="0"/>
              <a:t> </a:t>
            </a:r>
            <a:r>
              <a:rPr lang="de-AT" sz="1800" dirty="0" err="1" smtClean="0"/>
              <a:t>and</a:t>
            </a:r>
            <a:r>
              <a:rPr lang="de-AT" sz="1800" dirty="0" smtClean="0"/>
              <a:t> </a:t>
            </a:r>
            <a:r>
              <a:rPr lang="de-AT" sz="1800" dirty="0" err="1" smtClean="0"/>
              <a:t>Repair</a:t>
            </a:r>
            <a:r>
              <a:rPr lang="de-AT" sz="1800" dirty="0" smtClean="0"/>
              <a:t> Problem</a:t>
            </a:r>
            <a:endParaRPr lang="en-US" dirty="0"/>
          </a:p>
        </p:txBody>
      </p:sp>
      <p:cxnSp>
        <p:nvCxnSpPr>
          <p:cNvPr id="37" name="Gerader Verbinder 36"/>
          <p:cNvCxnSpPr/>
          <p:nvPr/>
        </p:nvCxnSpPr>
        <p:spPr bwMode="auto">
          <a:xfrm flipH="1">
            <a:off x="7498080" y="1557430"/>
            <a:ext cx="348061" cy="213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feld 1"/>
          <p:cNvSpPr txBox="1"/>
          <p:nvPr/>
        </p:nvSpPr>
        <p:spPr>
          <a:xfrm>
            <a:off x="4823490" y="1727016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de-AT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024247" y="2584350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213027" y="228553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Type 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13481" y="180224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Type not 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36138" y="3768516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consistency</a:t>
            </a:r>
            <a:endParaRPr lang="en-US" dirty="0"/>
          </a:p>
        </p:txBody>
      </p:sp>
      <p:sp>
        <p:nvSpPr>
          <p:cNvPr id="36" name="Textfeld 35"/>
          <p:cNvSpPr txBox="1"/>
          <p:nvPr/>
        </p:nvSpPr>
        <p:spPr>
          <a:xfrm>
            <a:off x="577728" y="2843531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de-AT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4975133" y="2514651"/>
            <a:ext cx="2238039" cy="484475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713481" y="206797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Type 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 rot="16200000">
            <a:off x="5047107" y="929791"/>
            <a:ext cx="2039995" cy="2861950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94353" y="3917281"/>
            <a:ext cx="158729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/>
              <a:t>Explanation 1</a:t>
            </a:r>
            <a:endParaRPr lang="en-US" dirty="0"/>
          </a:p>
        </p:txBody>
      </p:sp>
      <p:cxnSp>
        <p:nvCxnSpPr>
          <p:cNvPr id="10" name="Gerade Verbindung mit Pfeil 9"/>
          <p:cNvCxnSpPr/>
          <p:nvPr/>
        </p:nvCxnSpPr>
        <p:spPr bwMode="auto">
          <a:xfrm flipH="1">
            <a:off x="2383339" y="2514651"/>
            <a:ext cx="2524924" cy="3819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Textfeld 38"/>
          <p:cNvSpPr txBox="1"/>
          <p:nvPr/>
        </p:nvSpPr>
        <p:spPr>
          <a:xfrm>
            <a:off x="3594353" y="3917281"/>
            <a:ext cx="158729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/>
              <a:t>Explanation 2</a:t>
            </a:r>
            <a:endParaRPr lang="en-US" dirty="0"/>
          </a:p>
        </p:txBody>
      </p:sp>
      <p:sp>
        <p:nvSpPr>
          <p:cNvPr id="40" name="Ellipse 39"/>
          <p:cNvSpPr/>
          <p:nvPr/>
        </p:nvSpPr>
        <p:spPr bwMode="auto">
          <a:xfrm rot="16200000">
            <a:off x="4287899" y="197941"/>
            <a:ext cx="2039995" cy="4380369"/>
          </a:xfrm>
          <a:prstGeom prst="ellipse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6" name="Ellipse 45"/>
          <p:cNvSpPr/>
          <p:nvPr/>
        </p:nvSpPr>
        <p:spPr bwMode="auto">
          <a:xfrm rot="16200000">
            <a:off x="1427785" y="1070901"/>
            <a:ext cx="389198" cy="1832028"/>
          </a:xfrm>
          <a:prstGeom prst="ellipse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24" name="Gerade Verbindung mit Pfeil 23"/>
          <p:cNvCxnSpPr/>
          <p:nvPr/>
        </p:nvCxnSpPr>
        <p:spPr bwMode="auto">
          <a:xfrm flipH="1">
            <a:off x="2241755" y="2953682"/>
            <a:ext cx="1899592" cy="9073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Textfeld 54"/>
          <p:cNvSpPr txBox="1"/>
          <p:nvPr/>
        </p:nvSpPr>
        <p:spPr>
          <a:xfrm>
            <a:off x="3594353" y="3917281"/>
            <a:ext cx="158729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/>
              <a:t>Explanation 3</a:t>
            </a:r>
            <a:endParaRPr lang="en-US" dirty="0"/>
          </a:p>
        </p:txBody>
      </p:sp>
      <p:sp>
        <p:nvSpPr>
          <p:cNvPr id="56" name="Ellipse 55"/>
          <p:cNvSpPr/>
          <p:nvPr/>
        </p:nvSpPr>
        <p:spPr bwMode="auto">
          <a:xfrm rot="16200000">
            <a:off x="5783826" y="1562986"/>
            <a:ext cx="620652" cy="2369298"/>
          </a:xfrm>
          <a:prstGeom prst="ellipse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7" name="Ellipse 56"/>
          <p:cNvSpPr/>
          <p:nvPr/>
        </p:nvSpPr>
        <p:spPr bwMode="auto">
          <a:xfrm rot="16200000">
            <a:off x="1189506" y="981181"/>
            <a:ext cx="712372" cy="2239438"/>
          </a:xfrm>
          <a:prstGeom prst="ellipse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26" name="Gerade Verbindung mit Pfeil 25"/>
          <p:cNvCxnSpPr>
            <a:endCxn id="6" idx="3"/>
          </p:cNvCxnSpPr>
          <p:nvPr/>
        </p:nvCxnSpPr>
        <p:spPr bwMode="auto">
          <a:xfrm flipH="1">
            <a:off x="2308630" y="2896583"/>
            <a:ext cx="3419644" cy="10565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Gerade Verbindung mit Pfeil 33"/>
          <p:cNvCxnSpPr/>
          <p:nvPr/>
        </p:nvCxnSpPr>
        <p:spPr bwMode="auto">
          <a:xfrm>
            <a:off x="2001013" y="2096348"/>
            <a:ext cx="87359" cy="1764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Gerade Verbindung mit Pfeil 44"/>
          <p:cNvCxnSpPr/>
          <p:nvPr/>
        </p:nvCxnSpPr>
        <p:spPr bwMode="auto">
          <a:xfrm flipH="1">
            <a:off x="2141466" y="2285530"/>
            <a:ext cx="11799" cy="15755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8" name="Grafik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922" y="3917281"/>
            <a:ext cx="598316" cy="1040355"/>
          </a:xfrm>
          <a:prstGeom prst="rect">
            <a:avLst/>
          </a:prstGeom>
        </p:spPr>
      </p:pic>
      <p:sp>
        <p:nvSpPr>
          <p:cNvPr id="59" name="Textfeld 58"/>
          <p:cNvSpPr txBox="1"/>
          <p:nvPr/>
        </p:nvSpPr>
        <p:spPr>
          <a:xfrm>
            <a:off x="5021561" y="4287599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" name="Ovale Legende 59"/>
          <p:cNvSpPr/>
          <p:nvPr/>
        </p:nvSpPr>
        <p:spPr bwMode="auto">
          <a:xfrm>
            <a:off x="7701530" y="3657600"/>
            <a:ext cx="879219" cy="444347"/>
          </a:xfrm>
          <a:prstGeom prst="wedgeEllipseCallout">
            <a:avLst>
              <a:gd name="adj1" fmla="val -46330"/>
              <a:gd name="adj2" fmla="val 5984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Typo</a:t>
            </a:r>
            <a:r>
              <a:rPr kumimoji="0" lang="de-A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!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1" name="Ellipse 60"/>
          <p:cNvSpPr/>
          <p:nvPr/>
        </p:nvSpPr>
        <p:spPr bwMode="auto">
          <a:xfrm>
            <a:off x="4973893" y="2514651"/>
            <a:ext cx="2238039" cy="484475"/>
          </a:xfrm>
          <a:prstGeom prst="ellipse">
            <a:avLst/>
          </a:prstGeom>
          <a:solidFill>
            <a:srgbClr val="269926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16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3.05556E-6 -0.2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29" grpId="0" animBg="1"/>
      <p:bldP spid="35" grpId="0" animBg="1"/>
      <p:bldP spid="35" grpId="1" animBg="1"/>
      <p:bldP spid="8" grpId="0" animBg="1"/>
      <p:bldP spid="8" grpId="1" animBg="1"/>
      <p:bldP spid="39" grpId="0" animBg="1"/>
      <p:bldP spid="39" grpId="1" animBg="1"/>
      <p:bldP spid="40" grpId="0" animBg="1"/>
      <p:bldP spid="40" grpId="1" animBg="1"/>
      <p:bldP spid="46" grpId="0" animBg="1"/>
      <p:bldP spid="46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9" grpId="0"/>
      <p:bldP spid="59" grpId="1"/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665183" cy="648072"/>
          </a:xfrm>
        </p:spPr>
        <p:txBody>
          <a:bodyPr/>
          <a:lstStyle/>
          <a:p>
            <a:r>
              <a:rPr lang="de-AT" dirty="0" err="1" smtClean="0"/>
              <a:t>Ontology</a:t>
            </a:r>
            <a:r>
              <a:rPr lang="de-AT" dirty="0" smtClean="0"/>
              <a:t> Evolution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OntoDebug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7297" y="2165961"/>
            <a:ext cx="8541387" cy="439821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447297" y="1120877"/>
            <a:ext cx="83984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(1) </a:t>
            </a:r>
            <a:r>
              <a:rPr lang="de-AT" b="1" dirty="0" err="1" smtClean="0"/>
              <a:t>Ontology</a:t>
            </a:r>
            <a:r>
              <a:rPr lang="de-AT" b="1" dirty="0" smtClean="0"/>
              <a:t> Development in </a:t>
            </a:r>
            <a:r>
              <a:rPr lang="de-AT" b="1" dirty="0" err="1" smtClean="0"/>
              <a:t>Protégé</a:t>
            </a:r>
            <a:endParaRPr lang="de-AT" b="1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AT" sz="1600" dirty="0" err="1" smtClean="0">
                <a:solidFill>
                  <a:srgbClr val="4699C2"/>
                </a:solidFill>
              </a:rPr>
              <a:t>adding</a:t>
            </a:r>
            <a:r>
              <a:rPr lang="de-AT" sz="1600" dirty="0" smtClean="0"/>
              <a:t>, </a:t>
            </a:r>
            <a:r>
              <a:rPr lang="de-AT" sz="1600" dirty="0" err="1" smtClean="0">
                <a:solidFill>
                  <a:srgbClr val="4699C2"/>
                </a:solidFill>
              </a:rPr>
              <a:t>deleting</a:t>
            </a:r>
            <a:r>
              <a:rPr lang="de-AT" sz="1600" dirty="0" smtClean="0"/>
              <a:t>, </a:t>
            </a:r>
            <a:r>
              <a:rPr lang="de-AT" sz="1600" dirty="0" err="1" smtClean="0">
                <a:solidFill>
                  <a:srgbClr val="4699C2"/>
                </a:solidFill>
              </a:rPr>
              <a:t>modifying</a:t>
            </a:r>
            <a:r>
              <a:rPr lang="de-AT" sz="1600" dirty="0" smtClean="0"/>
              <a:t> </a:t>
            </a:r>
            <a:r>
              <a:rPr lang="de-AT" sz="1600" dirty="0" err="1" smtClean="0"/>
              <a:t>axioms</a:t>
            </a:r>
            <a:endParaRPr lang="de-AT" sz="1600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AT" sz="1600" dirty="0" err="1"/>
              <a:t>computing</a:t>
            </a:r>
            <a:r>
              <a:rPr lang="de-AT" sz="1600" dirty="0"/>
              <a:t> </a:t>
            </a:r>
            <a:r>
              <a:rPr lang="de-AT" sz="1600" dirty="0" err="1">
                <a:solidFill>
                  <a:srgbClr val="4699C2"/>
                </a:solidFill>
              </a:rPr>
              <a:t>entailments</a:t>
            </a:r>
            <a:r>
              <a:rPr lang="de-AT" sz="1600" dirty="0"/>
              <a:t>, </a:t>
            </a:r>
            <a:r>
              <a:rPr lang="de-AT" sz="1600" dirty="0" err="1"/>
              <a:t>checking</a:t>
            </a:r>
            <a:r>
              <a:rPr lang="de-AT" sz="1600" dirty="0"/>
              <a:t> </a:t>
            </a:r>
            <a:r>
              <a:rPr lang="de-AT" sz="1600" dirty="0" err="1">
                <a:solidFill>
                  <a:srgbClr val="4699C2"/>
                </a:solidFill>
              </a:rPr>
              <a:t>justifications</a:t>
            </a:r>
            <a:r>
              <a:rPr lang="de-AT" sz="1600" dirty="0">
                <a:solidFill>
                  <a:srgbClr val="4699C2"/>
                </a:solidFill>
              </a:rPr>
              <a:t> of </a:t>
            </a:r>
            <a:r>
              <a:rPr lang="de-AT" sz="1600" dirty="0" err="1">
                <a:solidFill>
                  <a:srgbClr val="4699C2"/>
                </a:solidFill>
              </a:rPr>
              <a:t>entailments</a:t>
            </a:r>
            <a:r>
              <a:rPr lang="de-AT" sz="1600" dirty="0"/>
              <a:t> (</a:t>
            </a:r>
            <a:r>
              <a:rPr lang="de-AT" sz="1600" dirty="0" err="1"/>
              <a:t>why</a:t>
            </a:r>
            <a:r>
              <a:rPr lang="de-AT" sz="1600" dirty="0"/>
              <a:t> </a:t>
            </a:r>
            <a:r>
              <a:rPr lang="de-AT" sz="1600" dirty="0" err="1"/>
              <a:t>entailments</a:t>
            </a:r>
            <a:r>
              <a:rPr lang="de-AT" sz="1600" dirty="0"/>
              <a:t> hold)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AT" sz="1600" dirty="0" err="1" smtClean="0"/>
              <a:t>if</a:t>
            </a:r>
            <a:r>
              <a:rPr lang="de-AT" sz="1600" dirty="0" smtClean="0"/>
              <a:t> </a:t>
            </a:r>
            <a:r>
              <a:rPr lang="de-AT" sz="1600" dirty="0" err="1" smtClean="0"/>
              <a:t>user</a:t>
            </a:r>
            <a:r>
              <a:rPr lang="de-AT" sz="1600" dirty="0" smtClean="0"/>
              <a:t> </a:t>
            </a:r>
            <a:r>
              <a:rPr lang="de-AT" sz="1600" dirty="0" err="1" smtClean="0"/>
              <a:t>conjectures</a:t>
            </a:r>
            <a:r>
              <a:rPr lang="de-AT" sz="1600" dirty="0" smtClean="0"/>
              <a:t> / </a:t>
            </a:r>
            <a:r>
              <a:rPr lang="de-AT" sz="1600" dirty="0" err="1" smtClean="0"/>
              <a:t>finds</a:t>
            </a:r>
            <a:r>
              <a:rPr lang="de-AT" sz="1600" dirty="0" smtClean="0"/>
              <a:t> a fault, </a:t>
            </a:r>
            <a:r>
              <a:rPr lang="de-AT" sz="1600" dirty="0" err="1" smtClean="0"/>
              <a:t>go</a:t>
            </a:r>
            <a:r>
              <a:rPr lang="de-AT" sz="1600" dirty="0" smtClean="0"/>
              <a:t> </a:t>
            </a:r>
            <a:r>
              <a:rPr lang="de-AT" sz="1600" dirty="0" err="1" smtClean="0"/>
              <a:t>to</a:t>
            </a:r>
            <a:r>
              <a:rPr lang="de-AT" sz="1600" dirty="0"/>
              <a:t> </a:t>
            </a:r>
            <a:r>
              <a:rPr lang="de-AT" sz="1600" b="1" dirty="0" smtClean="0"/>
              <a:t>(2) Fault </a:t>
            </a:r>
            <a:r>
              <a:rPr lang="de-AT" sz="1600" b="1" dirty="0" err="1" smtClean="0"/>
              <a:t>Detection</a:t>
            </a:r>
            <a:r>
              <a:rPr lang="de-AT" sz="1600" b="1" dirty="0" smtClean="0"/>
              <a:t> / (3) Fault </a:t>
            </a:r>
            <a:r>
              <a:rPr lang="de-AT" sz="1600" b="1" dirty="0" err="1" smtClean="0"/>
              <a:t>Localization</a:t>
            </a:r>
            <a:endParaRPr lang="de-AT" sz="1600" b="1" dirty="0" smtClean="0"/>
          </a:p>
          <a:p>
            <a:r>
              <a:rPr lang="de-AT" dirty="0"/>
              <a:t>		</a:t>
            </a:r>
            <a:endParaRPr lang="en-US" dirty="0"/>
          </a:p>
        </p:txBody>
      </p:sp>
      <p:sp>
        <p:nvSpPr>
          <p:cNvPr id="3" name="Abgerundetes Rechteck 2"/>
          <p:cNvSpPr/>
          <p:nvPr/>
        </p:nvSpPr>
        <p:spPr bwMode="auto">
          <a:xfrm>
            <a:off x="2017579" y="4229836"/>
            <a:ext cx="1822901" cy="1038287"/>
          </a:xfrm>
          <a:prstGeom prst="roundRect">
            <a:avLst>
              <a:gd name="adj" fmla="val 8757"/>
            </a:avLst>
          </a:prstGeom>
          <a:solidFill>
            <a:srgbClr val="C00000">
              <a:alpha val="20000"/>
            </a:srgbClr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3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7297" y="2165961"/>
            <a:ext cx="8541387" cy="439821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447297" y="1120877"/>
            <a:ext cx="67056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(2) Fault </a:t>
            </a:r>
            <a:r>
              <a:rPr lang="de-AT" b="1" dirty="0" err="1" smtClean="0"/>
              <a:t>Detection</a:t>
            </a:r>
            <a:r>
              <a:rPr lang="de-AT" b="1" dirty="0" smtClean="0"/>
              <a:t> (</a:t>
            </a:r>
            <a:r>
              <a:rPr lang="de-AT" b="1" dirty="0" err="1" smtClean="0"/>
              <a:t>is</a:t>
            </a:r>
            <a:r>
              <a:rPr lang="de-AT" b="1" dirty="0" smtClean="0"/>
              <a:t> </a:t>
            </a:r>
            <a:r>
              <a:rPr lang="de-AT" b="1" dirty="0" err="1" smtClean="0"/>
              <a:t>there</a:t>
            </a:r>
            <a:r>
              <a:rPr lang="de-AT" b="1" dirty="0" smtClean="0"/>
              <a:t> a fault?)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AT" sz="1600" dirty="0" smtClean="0"/>
              <a:t>check </a:t>
            </a:r>
            <a:r>
              <a:rPr lang="de-AT" sz="1600" dirty="0" err="1" smtClean="0"/>
              <a:t>if</a:t>
            </a:r>
            <a:r>
              <a:rPr lang="de-AT" sz="1600" dirty="0" smtClean="0"/>
              <a:t> </a:t>
            </a:r>
            <a:r>
              <a:rPr lang="de-AT" sz="1600" dirty="0" err="1" smtClean="0"/>
              <a:t>ontology</a:t>
            </a:r>
            <a:r>
              <a:rPr lang="de-AT" sz="1600" dirty="0" smtClean="0"/>
              <a:t> </a:t>
            </a:r>
            <a:r>
              <a:rPr lang="de-AT" sz="1600" dirty="0" err="1" smtClean="0"/>
              <a:t>satisfies</a:t>
            </a:r>
            <a:r>
              <a:rPr lang="de-AT" sz="1600" dirty="0" smtClean="0"/>
              <a:t> all </a:t>
            </a:r>
            <a:r>
              <a:rPr lang="de-AT" sz="1600" dirty="0" err="1" smtClean="0"/>
              <a:t>specified</a:t>
            </a:r>
            <a:r>
              <a:rPr lang="de-AT" sz="1600" dirty="0" smtClean="0"/>
              <a:t> </a:t>
            </a:r>
            <a:r>
              <a:rPr lang="de-AT" sz="1600" dirty="0" err="1" smtClean="0"/>
              <a:t>requirements</a:t>
            </a:r>
            <a:r>
              <a:rPr lang="de-AT" sz="1600" dirty="0" smtClean="0"/>
              <a:t> </a:t>
            </a:r>
            <a:r>
              <a:rPr lang="de-AT" sz="1600" dirty="0" err="1" smtClean="0"/>
              <a:t>and</a:t>
            </a:r>
            <a:r>
              <a:rPr lang="de-AT" sz="1600" dirty="0" smtClean="0"/>
              <a:t> </a:t>
            </a:r>
            <a:r>
              <a:rPr lang="de-AT" sz="1600" dirty="0" err="1" smtClean="0"/>
              <a:t>test</a:t>
            </a:r>
            <a:r>
              <a:rPr lang="de-AT" sz="1600" dirty="0" smtClean="0"/>
              <a:t> </a:t>
            </a:r>
            <a:r>
              <a:rPr lang="de-AT" sz="1600" dirty="0" err="1" smtClean="0"/>
              <a:t>cases</a:t>
            </a:r>
            <a:endParaRPr lang="de-AT" sz="1600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AT" sz="1600" dirty="0" err="1" smtClean="0"/>
              <a:t>if</a:t>
            </a:r>
            <a:r>
              <a:rPr lang="de-AT" sz="1600" dirty="0" smtClean="0"/>
              <a:t> OK, </a:t>
            </a:r>
            <a:r>
              <a:rPr lang="de-AT" sz="1600" dirty="0" err="1" smtClean="0"/>
              <a:t>go</a:t>
            </a:r>
            <a:r>
              <a:rPr lang="de-AT" sz="1600" dirty="0" smtClean="0"/>
              <a:t> back </a:t>
            </a:r>
            <a:r>
              <a:rPr lang="de-AT" sz="1600" dirty="0" err="1" smtClean="0"/>
              <a:t>to</a:t>
            </a:r>
            <a:r>
              <a:rPr lang="de-AT" sz="1600" dirty="0" smtClean="0"/>
              <a:t> </a:t>
            </a:r>
            <a:r>
              <a:rPr lang="de-AT" sz="1600" b="1" dirty="0" smtClean="0"/>
              <a:t>(1) </a:t>
            </a:r>
            <a:r>
              <a:rPr lang="de-AT" sz="1600" b="1" dirty="0" err="1" smtClean="0"/>
              <a:t>Ontology</a:t>
            </a:r>
            <a:r>
              <a:rPr lang="de-AT" sz="1600" b="1" dirty="0" smtClean="0"/>
              <a:t> Development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AT" sz="1600" dirty="0" err="1" smtClean="0"/>
              <a:t>else</a:t>
            </a:r>
            <a:r>
              <a:rPr lang="de-AT" sz="1600" dirty="0" smtClean="0"/>
              <a:t>, </a:t>
            </a:r>
            <a:r>
              <a:rPr lang="de-AT" sz="1600" dirty="0" err="1" smtClean="0"/>
              <a:t>go</a:t>
            </a:r>
            <a:r>
              <a:rPr lang="de-AT" sz="1600" dirty="0" smtClean="0"/>
              <a:t> </a:t>
            </a:r>
            <a:r>
              <a:rPr lang="de-AT" sz="1600" dirty="0" err="1" smtClean="0"/>
              <a:t>to</a:t>
            </a:r>
            <a:r>
              <a:rPr lang="de-AT" sz="1600" dirty="0" smtClean="0"/>
              <a:t> </a:t>
            </a:r>
            <a:r>
              <a:rPr lang="de-AT" sz="1600" b="1" dirty="0" smtClean="0"/>
              <a:t>(3) Fault </a:t>
            </a:r>
            <a:r>
              <a:rPr lang="de-AT" sz="1600" b="1" dirty="0" err="1" smtClean="0"/>
              <a:t>Localization</a:t>
            </a:r>
            <a:r>
              <a:rPr lang="de-AT" sz="1600" dirty="0" smtClean="0"/>
              <a:t/>
            </a:r>
            <a:br>
              <a:rPr lang="de-AT" sz="1600" dirty="0" smtClean="0"/>
            </a:br>
            <a:r>
              <a:rPr lang="de-AT" dirty="0"/>
              <a:t>			</a:t>
            </a:r>
            <a:endParaRPr lang="en-US" dirty="0"/>
          </a:p>
        </p:txBody>
      </p:sp>
      <p:sp>
        <p:nvSpPr>
          <p:cNvPr id="3" name="Abgerundetes Rechteck 2"/>
          <p:cNvSpPr/>
          <p:nvPr/>
        </p:nvSpPr>
        <p:spPr bwMode="auto">
          <a:xfrm>
            <a:off x="4271132" y="3368530"/>
            <a:ext cx="1822901" cy="1038287"/>
          </a:xfrm>
          <a:prstGeom prst="roundRect">
            <a:avLst>
              <a:gd name="adj" fmla="val 8757"/>
            </a:avLst>
          </a:prstGeom>
          <a:solidFill>
            <a:srgbClr val="C00000">
              <a:alpha val="20000"/>
            </a:srgbClr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665183" cy="648072"/>
          </a:xfrm>
        </p:spPr>
        <p:txBody>
          <a:bodyPr/>
          <a:lstStyle/>
          <a:p>
            <a:r>
              <a:rPr lang="de-AT" dirty="0" err="1" smtClean="0"/>
              <a:t>Ontology</a:t>
            </a:r>
            <a:r>
              <a:rPr lang="de-AT" dirty="0" smtClean="0"/>
              <a:t> Evolution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OntoDebug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7297" y="2165961"/>
            <a:ext cx="8541387" cy="439821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447297" y="1120877"/>
            <a:ext cx="86020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(3) Fault </a:t>
            </a:r>
            <a:r>
              <a:rPr lang="de-AT" b="1" dirty="0" err="1" smtClean="0"/>
              <a:t>Localization</a:t>
            </a:r>
            <a:r>
              <a:rPr lang="de-AT" b="1" dirty="0" smtClean="0"/>
              <a:t> (</a:t>
            </a:r>
            <a:r>
              <a:rPr lang="de-AT" b="1" dirty="0" err="1" smtClean="0"/>
              <a:t>where</a:t>
            </a:r>
            <a:r>
              <a:rPr lang="de-AT" b="1" dirty="0" smtClean="0"/>
              <a:t> </a:t>
            </a:r>
            <a:r>
              <a:rPr lang="de-AT" b="1" dirty="0" err="1" smtClean="0"/>
              <a:t>is</a:t>
            </a:r>
            <a:r>
              <a:rPr lang="de-AT" b="1" dirty="0" smtClean="0"/>
              <a:t> </a:t>
            </a:r>
            <a:r>
              <a:rPr lang="de-AT" b="1" dirty="0" err="1" smtClean="0"/>
              <a:t>the</a:t>
            </a:r>
            <a:r>
              <a:rPr lang="de-AT" b="1" dirty="0" smtClean="0"/>
              <a:t> fault?)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AT" sz="1600" dirty="0" smtClean="0"/>
              <a:t>find </a:t>
            </a:r>
            <a:r>
              <a:rPr lang="de-AT" sz="1600" dirty="0" err="1" smtClean="0"/>
              <a:t>the</a:t>
            </a:r>
            <a:r>
              <a:rPr lang="de-AT" sz="1600" dirty="0" smtClean="0"/>
              <a:t> </a:t>
            </a:r>
            <a:r>
              <a:rPr lang="de-AT" sz="1600" dirty="0" err="1" smtClean="0">
                <a:sym typeface="Wingdings" panose="05000000000000000000" pitchFamily="2" charset="2"/>
              </a:rPr>
              <a:t>set</a:t>
            </a:r>
            <a:r>
              <a:rPr lang="de-AT" sz="1600" dirty="0" smtClean="0">
                <a:sym typeface="Wingdings" panose="05000000000000000000" pitchFamily="2" charset="2"/>
              </a:rPr>
              <a:t> </a:t>
            </a:r>
            <a:r>
              <a:rPr lang="de-AT" sz="1600" dirty="0">
                <a:sym typeface="Wingdings" panose="05000000000000000000" pitchFamily="2" charset="2"/>
              </a:rPr>
              <a:t>of </a:t>
            </a:r>
            <a:r>
              <a:rPr lang="de-AT" sz="1600" dirty="0" err="1" smtClean="0">
                <a:sym typeface="Wingdings" panose="05000000000000000000" pitchFamily="2" charset="2"/>
              </a:rPr>
              <a:t>ontology</a:t>
            </a:r>
            <a:r>
              <a:rPr lang="de-AT" sz="1600" dirty="0" smtClean="0">
                <a:sym typeface="Wingdings" panose="05000000000000000000" pitchFamily="2" charset="2"/>
              </a:rPr>
              <a:t> </a:t>
            </a:r>
            <a:r>
              <a:rPr lang="de-AT" sz="1600" dirty="0" err="1" smtClean="0">
                <a:sym typeface="Wingdings" panose="05000000000000000000" pitchFamily="2" charset="2"/>
              </a:rPr>
              <a:t>axioms</a:t>
            </a:r>
            <a:r>
              <a:rPr lang="de-AT" sz="1600" dirty="0" smtClean="0">
                <a:sym typeface="Wingdings" panose="05000000000000000000" pitchFamily="2" charset="2"/>
              </a:rPr>
              <a:t> </a:t>
            </a:r>
            <a:r>
              <a:rPr lang="de-AT" sz="1600" dirty="0" err="1" smtClean="0">
                <a:sym typeface="Wingdings" panose="05000000000000000000" pitchFamily="2" charset="2"/>
              </a:rPr>
              <a:t>responsible</a:t>
            </a:r>
            <a:r>
              <a:rPr lang="de-AT" sz="1600" dirty="0" smtClean="0">
                <a:sym typeface="Wingdings" panose="05000000000000000000" pitchFamily="2" charset="2"/>
              </a:rPr>
              <a:t> </a:t>
            </a:r>
            <a:r>
              <a:rPr lang="de-AT" sz="1600" dirty="0" err="1">
                <a:sym typeface="Wingdings" panose="05000000000000000000" pitchFamily="2" charset="2"/>
              </a:rPr>
              <a:t>for</a:t>
            </a:r>
            <a:r>
              <a:rPr lang="de-AT" sz="1600" dirty="0">
                <a:sym typeface="Wingdings" panose="05000000000000000000" pitchFamily="2" charset="2"/>
              </a:rPr>
              <a:t> </a:t>
            </a:r>
            <a:r>
              <a:rPr lang="de-AT" sz="1600" dirty="0" err="1">
                <a:sym typeface="Wingdings" panose="05000000000000000000" pitchFamily="2" charset="2"/>
              </a:rPr>
              <a:t>the</a:t>
            </a:r>
            <a:r>
              <a:rPr lang="de-AT" sz="1600" dirty="0">
                <a:sym typeface="Wingdings" panose="05000000000000000000" pitchFamily="2" charset="2"/>
              </a:rPr>
              <a:t> </a:t>
            </a:r>
            <a:r>
              <a:rPr lang="de-AT" sz="1600" dirty="0" err="1" smtClean="0">
                <a:sym typeface="Wingdings" panose="05000000000000000000" pitchFamily="2" charset="2"/>
              </a:rPr>
              <a:t>problems</a:t>
            </a:r>
            <a:endParaRPr lang="de-AT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AT" sz="1600" dirty="0" err="1" smtClean="0"/>
              <a:t>interact</a:t>
            </a:r>
            <a:r>
              <a:rPr lang="de-AT" sz="1600" dirty="0" smtClean="0"/>
              <a:t> </a:t>
            </a:r>
            <a:r>
              <a:rPr lang="de-AT" sz="1600" dirty="0" err="1" smtClean="0"/>
              <a:t>with</a:t>
            </a:r>
            <a:r>
              <a:rPr lang="de-AT" sz="1600" dirty="0" smtClean="0"/>
              <a:t> </a:t>
            </a:r>
            <a:r>
              <a:rPr lang="de-AT" sz="1600" dirty="0" err="1" smtClean="0"/>
              <a:t>the</a:t>
            </a:r>
            <a:r>
              <a:rPr lang="de-AT" sz="1600" dirty="0" smtClean="0"/>
              <a:t> </a:t>
            </a:r>
            <a:r>
              <a:rPr lang="de-AT" sz="1600" dirty="0" err="1" smtClean="0"/>
              <a:t>user</a:t>
            </a:r>
            <a:r>
              <a:rPr lang="de-AT" sz="1600" dirty="0" smtClean="0"/>
              <a:t> </a:t>
            </a:r>
            <a:r>
              <a:rPr lang="de-AT" sz="1600" dirty="0" err="1" smtClean="0"/>
              <a:t>using</a:t>
            </a:r>
            <a:r>
              <a:rPr lang="de-AT" sz="1600" dirty="0" smtClean="0"/>
              <a:t> </a:t>
            </a:r>
            <a:r>
              <a:rPr lang="de-AT" sz="1600" dirty="0" err="1" smtClean="0"/>
              <a:t>queries</a:t>
            </a:r>
            <a:r>
              <a:rPr lang="de-AT" sz="1600" dirty="0" smtClean="0"/>
              <a:t> </a:t>
            </a:r>
            <a:r>
              <a:rPr lang="de-AT" sz="1600" dirty="0" err="1" smtClean="0"/>
              <a:t>to</a:t>
            </a:r>
            <a:r>
              <a:rPr lang="de-AT" sz="1600" dirty="0" smtClean="0"/>
              <a:t> </a:t>
            </a:r>
            <a:r>
              <a:rPr lang="de-AT" sz="1600" dirty="0" err="1" smtClean="0"/>
              <a:t>collect</a:t>
            </a:r>
            <a:r>
              <a:rPr lang="de-AT" sz="1600" dirty="0" smtClean="0"/>
              <a:t> </a:t>
            </a:r>
            <a:r>
              <a:rPr lang="de-AT" sz="1600" dirty="0" err="1" smtClean="0"/>
              <a:t>the</a:t>
            </a:r>
            <a:r>
              <a:rPr lang="de-AT" sz="1600" dirty="0" smtClean="0"/>
              <a:t> </a:t>
            </a:r>
            <a:r>
              <a:rPr lang="de-AT" sz="1600" dirty="0" err="1" smtClean="0"/>
              <a:t>information</a:t>
            </a:r>
            <a:r>
              <a:rPr lang="de-AT" sz="1600" dirty="0" smtClean="0"/>
              <a:t> </a:t>
            </a:r>
            <a:r>
              <a:rPr lang="de-AT" sz="1600" dirty="0" err="1" smtClean="0"/>
              <a:t>needed</a:t>
            </a:r>
            <a:endParaRPr lang="de-AT" sz="1600" b="1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AT" sz="1600" dirty="0" err="1" smtClean="0"/>
              <a:t>once</a:t>
            </a:r>
            <a:r>
              <a:rPr lang="de-AT" sz="1600" dirty="0" smtClean="0"/>
              <a:t> </a:t>
            </a:r>
            <a:r>
              <a:rPr lang="de-AT" sz="1600" dirty="0" err="1" smtClean="0"/>
              <a:t>only</a:t>
            </a:r>
            <a:r>
              <a:rPr lang="de-AT" sz="1600" dirty="0" smtClean="0"/>
              <a:t> 1 </a:t>
            </a:r>
            <a:r>
              <a:rPr lang="de-AT" sz="1600" dirty="0" err="1" smtClean="0"/>
              <a:t>solution</a:t>
            </a:r>
            <a:r>
              <a:rPr lang="de-AT" sz="1600" dirty="0" smtClean="0"/>
              <a:t> </a:t>
            </a:r>
            <a:r>
              <a:rPr lang="de-AT" sz="1600" dirty="0" err="1" smtClean="0"/>
              <a:t>left</a:t>
            </a:r>
            <a:r>
              <a:rPr lang="de-AT" sz="1600" dirty="0" smtClean="0"/>
              <a:t> (</a:t>
            </a:r>
            <a:r>
              <a:rPr lang="de-AT" sz="1600" dirty="0" err="1" smtClean="0"/>
              <a:t>or</a:t>
            </a:r>
            <a:r>
              <a:rPr lang="de-AT" sz="1600" dirty="0" smtClean="0"/>
              <a:t> </a:t>
            </a:r>
            <a:r>
              <a:rPr lang="de-AT" sz="1600" dirty="0" err="1" smtClean="0"/>
              <a:t>user</a:t>
            </a:r>
            <a:r>
              <a:rPr lang="de-AT" sz="1600" dirty="0" smtClean="0"/>
              <a:t> </a:t>
            </a:r>
            <a:r>
              <a:rPr lang="de-AT" sz="1600" dirty="0" err="1" smtClean="0"/>
              <a:t>recognizes</a:t>
            </a:r>
            <a:r>
              <a:rPr lang="de-AT" sz="1600" dirty="0" smtClean="0"/>
              <a:t> </a:t>
            </a:r>
            <a:r>
              <a:rPr lang="de-AT" sz="1600" dirty="0" err="1" smtClean="0"/>
              <a:t>the</a:t>
            </a:r>
            <a:r>
              <a:rPr lang="de-AT" sz="1600" dirty="0" smtClean="0"/>
              <a:t> </a:t>
            </a:r>
            <a:r>
              <a:rPr lang="de-AT" sz="1600" dirty="0" err="1" smtClean="0"/>
              <a:t>solution</a:t>
            </a:r>
            <a:r>
              <a:rPr lang="de-AT" sz="1600" dirty="0" smtClean="0"/>
              <a:t>), </a:t>
            </a:r>
            <a:r>
              <a:rPr lang="de-AT" sz="1600" dirty="0" err="1" smtClean="0"/>
              <a:t>go</a:t>
            </a:r>
            <a:r>
              <a:rPr lang="de-AT" sz="1600" dirty="0" smtClean="0"/>
              <a:t> </a:t>
            </a:r>
            <a:r>
              <a:rPr lang="de-AT" sz="1600" dirty="0" err="1" smtClean="0"/>
              <a:t>to</a:t>
            </a:r>
            <a:r>
              <a:rPr lang="de-AT" sz="1600" dirty="0" smtClean="0"/>
              <a:t> </a:t>
            </a:r>
            <a:r>
              <a:rPr lang="de-AT" sz="1600" b="1" dirty="0" smtClean="0"/>
              <a:t>(4) Fault </a:t>
            </a:r>
            <a:r>
              <a:rPr lang="de-AT" sz="1600" b="1" dirty="0" err="1" smtClean="0"/>
              <a:t>Identification</a:t>
            </a:r>
            <a:r>
              <a:rPr lang="de-AT" sz="1600" dirty="0" smtClean="0"/>
              <a:t/>
            </a:r>
            <a:br>
              <a:rPr lang="de-AT" sz="1600" dirty="0" smtClean="0"/>
            </a:br>
            <a:r>
              <a:rPr lang="de-AT" dirty="0"/>
              <a:t>			</a:t>
            </a:r>
            <a:endParaRPr lang="en-US" dirty="0"/>
          </a:p>
        </p:txBody>
      </p:sp>
      <p:sp>
        <p:nvSpPr>
          <p:cNvPr id="3" name="Abgerundetes Rechteck 2"/>
          <p:cNvSpPr/>
          <p:nvPr/>
        </p:nvSpPr>
        <p:spPr bwMode="auto">
          <a:xfrm>
            <a:off x="6900574" y="4216230"/>
            <a:ext cx="1822901" cy="1038287"/>
          </a:xfrm>
          <a:prstGeom prst="roundRect">
            <a:avLst>
              <a:gd name="adj" fmla="val 8757"/>
            </a:avLst>
          </a:prstGeom>
          <a:solidFill>
            <a:srgbClr val="C00000">
              <a:alpha val="20000"/>
            </a:srgbClr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665183" cy="648072"/>
          </a:xfrm>
        </p:spPr>
        <p:txBody>
          <a:bodyPr/>
          <a:lstStyle/>
          <a:p>
            <a:r>
              <a:rPr lang="de-AT" dirty="0" err="1" smtClean="0"/>
              <a:t>Ontology</a:t>
            </a:r>
            <a:r>
              <a:rPr lang="de-AT" dirty="0" smtClean="0"/>
              <a:t> Evolution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OntoDebug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7297" y="2165961"/>
            <a:ext cx="8541387" cy="439821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447297" y="1120877"/>
            <a:ext cx="876913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(4) Fault </a:t>
            </a:r>
            <a:r>
              <a:rPr lang="de-AT" b="1" dirty="0" err="1" smtClean="0"/>
              <a:t>Identification</a:t>
            </a:r>
            <a:r>
              <a:rPr lang="de-AT" b="1" dirty="0" smtClean="0"/>
              <a:t> </a:t>
            </a:r>
            <a:r>
              <a:rPr lang="de-AT" b="1" dirty="0" err="1" smtClean="0"/>
              <a:t>and</a:t>
            </a:r>
            <a:r>
              <a:rPr lang="de-AT" b="1" dirty="0" smtClean="0"/>
              <a:t> </a:t>
            </a:r>
            <a:r>
              <a:rPr lang="de-AT" b="1" dirty="0" err="1" smtClean="0"/>
              <a:t>Correction</a:t>
            </a:r>
            <a:r>
              <a:rPr lang="de-AT" b="1" dirty="0" smtClean="0"/>
              <a:t> (</a:t>
            </a:r>
            <a:r>
              <a:rPr lang="de-AT" b="1" dirty="0" err="1" smtClean="0"/>
              <a:t>what</a:t>
            </a:r>
            <a:r>
              <a:rPr lang="de-AT" b="1" dirty="0" smtClean="0"/>
              <a:t> </a:t>
            </a:r>
            <a:r>
              <a:rPr lang="de-AT" b="1" dirty="0" err="1" smtClean="0"/>
              <a:t>is</a:t>
            </a:r>
            <a:r>
              <a:rPr lang="de-AT" b="1" dirty="0" smtClean="0"/>
              <a:t> </a:t>
            </a:r>
            <a:r>
              <a:rPr lang="de-AT" b="1" dirty="0" err="1" smtClean="0"/>
              <a:t>the</a:t>
            </a:r>
            <a:r>
              <a:rPr lang="de-AT" b="1" dirty="0" smtClean="0"/>
              <a:t> fault </a:t>
            </a:r>
            <a:r>
              <a:rPr lang="de-AT" b="1" dirty="0" err="1" smtClean="0"/>
              <a:t>and</a:t>
            </a:r>
            <a:r>
              <a:rPr lang="de-AT" b="1" dirty="0" smtClean="0"/>
              <a:t> </a:t>
            </a:r>
            <a:r>
              <a:rPr lang="de-AT" b="1" dirty="0" err="1" smtClean="0"/>
              <a:t>how</a:t>
            </a:r>
            <a:r>
              <a:rPr lang="de-AT" b="1" dirty="0" smtClean="0"/>
              <a:t> </a:t>
            </a:r>
            <a:r>
              <a:rPr lang="de-AT" b="1" dirty="0" err="1" smtClean="0"/>
              <a:t>to</a:t>
            </a:r>
            <a:r>
              <a:rPr lang="de-AT" b="1" dirty="0" smtClean="0"/>
              <a:t> </a:t>
            </a:r>
            <a:r>
              <a:rPr lang="de-AT" b="1" dirty="0" err="1" smtClean="0"/>
              <a:t>correct</a:t>
            </a:r>
            <a:r>
              <a:rPr lang="de-AT" b="1" dirty="0" smtClean="0"/>
              <a:t> </a:t>
            </a:r>
            <a:r>
              <a:rPr lang="de-AT" b="1" dirty="0" err="1" smtClean="0"/>
              <a:t>it</a:t>
            </a:r>
            <a:r>
              <a:rPr lang="de-AT" b="1" dirty="0" smtClean="0"/>
              <a:t>?)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AT" sz="1600" dirty="0" err="1" smtClean="0"/>
              <a:t>assist</a:t>
            </a:r>
            <a:r>
              <a:rPr lang="de-AT" sz="1600" dirty="0" smtClean="0"/>
              <a:t> </a:t>
            </a:r>
            <a:r>
              <a:rPr lang="de-AT" sz="1600" dirty="0" err="1" smtClean="0"/>
              <a:t>the</a:t>
            </a:r>
            <a:r>
              <a:rPr lang="de-AT" sz="1600" dirty="0" smtClean="0"/>
              <a:t> </a:t>
            </a:r>
            <a:r>
              <a:rPr lang="de-AT" sz="1600" dirty="0" err="1" smtClean="0"/>
              <a:t>user</a:t>
            </a:r>
            <a:r>
              <a:rPr lang="de-AT" sz="1600" dirty="0" smtClean="0"/>
              <a:t> in </a:t>
            </a:r>
            <a:r>
              <a:rPr lang="de-AT" sz="1600" dirty="0" err="1" smtClean="0"/>
              <a:t>the</a:t>
            </a:r>
            <a:r>
              <a:rPr lang="de-AT" sz="1600" dirty="0" smtClean="0"/>
              <a:t> </a:t>
            </a:r>
            <a:r>
              <a:rPr lang="de-AT" sz="1600" dirty="0" err="1" smtClean="0"/>
              <a:t>axiom</a:t>
            </a:r>
            <a:r>
              <a:rPr lang="de-AT" sz="1600" dirty="0" smtClean="0"/>
              <a:t> </a:t>
            </a:r>
            <a:r>
              <a:rPr lang="de-AT" sz="1600" dirty="0" err="1" smtClean="0"/>
              <a:t>repair</a:t>
            </a:r>
            <a:r>
              <a:rPr lang="de-AT" sz="1600" dirty="0" smtClean="0"/>
              <a:t> </a:t>
            </a:r>
            <a:r>
              <a:rPr lang="de-AT" sz="1600" dirty="0" err="1" smtClean="0"/>
              <a:t>process</a:t>
            </a:r>
            <a:r>
              <a:rPr lang="de-AT" sz="1600" dirty="0" smtClean="0"/>
              <a:t> </a:t>
            </a:r>
            <a:endParaRPr lang="de-AT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AT" sz="1600" dirty="0" err="1" smtClean="0"/>
              <a:t>user</a:t>
            </a:r>
            <a:r>
              <a:rPr lang="de-AT" sz="1600" dirty="0" smtClean="0"/>
              <a:t> </a:t>
            </a:r>
            <a:r>
              <a:rPr lang="de-AT" sz="1600" dirty="0" err="1" smtClean="0"/>
              <a:t>can</a:t>
            </a:r>
            <a:r>
              <a:rPr lang="de-AT" sz="1600" dirty="0" smtClean="0"/>
              <a:t> check (</a:t>
            </a:r>
            <a:r>
              <a:rPr lang="de-AT" sz="1600" dirty="0" err="1" smtClean="0"/>
              <a:t>consequences</a:t>
            </a:r>
            <a:r>
              <a:rPr lang="de-AT" sz="1600" dirty="0" smtClean="0"/>
              <a:t> of) different </a:t>
            </a:r>
            <a:r>
              <a:rPr lang="de-AT" sz="1600" dirty="0" err="1" smtClean="0"/>
              <a:t>modifications</a:t>
            </a:r>
            <a:r>
              <a:rPr lang="de-AT" sz="1600" dirty="0" smtClean="0"/>
              <a:t> on </a:t>
            </a:r>
            <a:r>
              <a:rPr lang="de-AT" sz="1600" dirty="0" err="1" smtClean="0"/>
              <a:t>virtual</a:t>
            </a:r>
            <a:r>
              <a:rPr lang="de-AT" sz="1600" dirty="0" smtClean="0"/>
              <a:t> </a:t>
            </a:r>
            <a:r>
              <a:rPr lang="de-AT" sz="1600" dirty="0" err="1" smtClean="0"/>
              <a:t>copy</a:t>
            </a:r>
            <a:r>
              <a:rPr lang="de-AT" sz="1600" dirty="0" smtClean="0"/>
              <a:t> of </a:t>
            </a:r>
            <a:r>
              <a:rPr lang="de-AT" sz="1600" dirty="0" err="1" smtClean="0"/>
              <a:t>ontology</a:t>
            </a:r>
            <a:endParaRPr lang="de-AT" sz="1600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AT" sz="1600" dirty="0" err="1" smtClean="0"/>
              <a:t>once</a:t>
            </a:r>
            <a:r>
              <a:rPr lang="de-AT" sz="1600" dirty="0" smtClean="0"/>
              <a:t> </a:t>
            </a:r>
            <a:r>
              <a:rPr lang="de-AT" sz="1600" dirty="0" err="1" smtClean="0"/>
              <a:t>user</a:t>
            </a:r>
            <a:r>
              <a:rPr lang="de-AT" sz="1600" dirty="0" smtClean="0"/>
              <a:t> </a:t>
            </a:r>
            <a:r>
              <a:rPr lang="de-AT" sz="1600" dirty="0" err="1" smtClean="0"/>
              <a:t>is</a:t>
            </a:r>
            <a:r>
              <a:rPr lang="de-AT" sz="1600" dirty="0" smtClean="0"/>
              <a:t> </a:t>
            </a:r>
            <a:r>
              <a:rPr lang="de-AT" sz="1600" dirty="0" err="1" smtClean="0"/>
              <a:t>satisfied</a:t>
            </a:r>
            <a:r>
              <a:rPr lang="de-AT" sz="1600" dirty="0" smtClean="0"/>
              <a:t>, </a:t>
            </a:r>
            <a:r>
              <a:rPr lang="de-AT" sz="1600" dirty="0" err="1" smtClean="0"/>
              <a:t>modifications</a:t>
            </a:r>
            <a:r>
              <a:rPr lang="de-AT" sz="1600" dirty="0" smtClean="0"/>
              <a:t> </a:t>
            </a:r>
            <a:r>
              <a:rPr lang="de-AT" sz="1600" dirty="0" err="1" smtClean="0"/>
              <a:t>are</a:t>
            </a:r>
            <a:r>
              <a:rPr lang="de-AT" sz="1600" dirty="0" smtClean="0"/>
              <a:t> </a:t>
            </a:r>
            <a:r>
              <a:rPr lang="de-AT" sz="1600" dirty="0" err="1" smtClean="0"/>
              <a:t>applied</a:t>
            </a:r>
            <a:r>
              <a:rPr lang="de-AT" sz="1600" dirty="0" smtClean="0"/>
              <a:t> </a:t>
            </a:r>
            <a:r>
              <a:rPr lang="de-AT" sz="1600" dirty="0" err="1" smtClean="0"/>
              <a:t>to</a:t>
            </a:r>
            <a:r>
              <a:rPr lang="de-AT" sz="1600" dirty="0" smtClean="0"/>
              <a:t> </a:t>
            </a:r>
            <a:r>
              <a:rPr lang="de-AT" sz="1600" dirty="0" err="1" smtClean="0"/>
              <a:t>ontology</a:t>
            </a:r>
            <a:r>
              <a:rPr lang="de-AT" sz="1600" dirty="0" smtClean="0"/>
              <a:t> </a:t>
            </a:r>
            <a:r>
              <a:rPr lang="de-AT" dirty="0"/>
              <a:t>			</a:t>
            </a:r>
            <a:endParaRPr lang="en-US" dirty="0"/>
          </a:p>
        </p:txBody>
      </p:sp>
      <p:sp>
        <p:nvSpPr>
          <p:cNvPr id="3" name="Abgerundetes Rechteck 2"/>
          <p:cNvSpPr/>
          <p:nvPr/>
        </p:nvSpPr>
        <p:spPr bwMode="auto">
          <a:xfrm>
            <a:off x="4269462" y="4974528"/>
            <a:ext cx="1822901" cy="1038287"/>
          </a:xfrm>
          <a:prstGeom prst="roundRect">
            <a:avLst>
              <a:gd name="adj" fmla="val 8757"/>
            </a:avLst>
          </a:prstGeom>
          <a:solidFill>
            <a:srgbClr val="C00000">
              <a:alpha val="20000"/>
            </a:srgbClr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665183" cy="648072"/>
          </a:xfrm>
        </p:spPr>
        <p:txBody>
          <a:bodyPr/>
          <a:lstStyle/>
          <a:p>
            <a:r>
              <a:rPr lang="de-AT" dirty="0" err="1" smtClean="0"/>
              <a:t>Ontology</a:t>
            </a:r>
            <a:r>
              <a:rPr lang="de-AT" dirty="0" smtClean="0"/>
              <a:t> Evolution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OntoDebug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OntoDebug</a:t>
            </a:r>
            <a:r>
              <a:rPr lang="de-AT" dirty="0" smtClean="0"/>
              <a:t>: Features (</a:t>
            </a:r>
            <a:r>
              <a:rPr lang="de-AT" dirty="0" err="1" smtClean="0"/>
              <a:t>Overview</a:t>
            </a:r>
            <a:r>
              <a:rPr lang="de-AT" dirty="0" smtClean="0"/>
              <a:t>) 1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340768"/>
            <a:ext cx="8604447" cy="5040560"/>
          </a:xfrm>
        </p:spPr>
        <p:txBody>
          <a:bodyPr/>
          <a:lstStyle/>
          <a:p>
            <a:pPr marL="0" indent="0">
              <a:buNone/>
            </a:pPr>
            <a:r>
              <a:rPr lang="de-AT" b="1" dirty="0" smtClean="0"/>
              <a:t>Fault </a:t>
            </a:r>
            <a:r>
              <a:rPr lang="de-AT" b="1" dirty="0" err="1" smtClean="0"/>
              <a:t>Localization</a:t>
            </a:r>
            <a:r>
              <a:rPr lang="de-AT" b="1" dirty="0" smtClean="0"/>
              <a:t>: </a:t>
            </a:r>
          </a:p>
          <a:p>
            <a:pPr marL="0" indent="0">
              <a:buNone/>
            </a:pPr>
            <a:r>
              <a:rPr lang="de-AT" dirty="0" err="1" smtClean="0"/>
              <a:t>various</a:t>
            </a:r>
            <a:r>
              <a:rPr lang="de-AT" dirty="0" smtClean="0"/>
              <a:t> </a:t>
            </a:r>
            <a:r>
              <a:rPr lang="de-AT" dirty="0" err="1" smtClean="0">
                <a:solidFill>
                  <a:srgbClr val="4699C2"/>
                </a:solidFill>
              </a:rPr>
              <a:t>black</a:t>
            </a:r>
            <a:r>
              <a:rPr lang="de-AT" dirty="0" smtClean="0">
                <a:solidFill>
                  <a:srgbClr val="4699C2"/>
                </a:solidFill>
              </a:rPr>
              <a:t>-box</a:t>
            </a:r>
            <a:r>
              <a:rPr lang="de-AT" dirty="0" smtClean="0"/>
              <a:t> </a:t>
            </a:r>
            <a:r>
              <a:rPr lang="de-AT" dirty="0" err="1" smtClean="0"/>
              <a:t>algorithms</a:t>
            </a:r>
            <a:endParaRPr lang="de-AT" dirty="0" smtClean="0"/>
          </a:p>
          <a:p>
            <a:endParaRPr lang="de-AT" dirty="0" smtClean="0"/>
          </a:p>
          <a:p>
            <a:r>
              <a:rPr lang="de-AT" i="1" cap="small" dirty="0" err="1"/>
              <a:t>direct</a:t>
            </a:r>
            <a:r>
              <a:rPr lang="de-AT" dirty="0" smtClean="0"/>
              <a:t> vs. </a:t>
            </a:r>
            <a:r>
              <a:rPr lang="de-AT" i="1" cap="small" dirty="0" err="1"/>
              <a:t>indirect</a:t>
            </a:r>
            <a:r>
              <a:rPr lang="de-AT" dirty="0" smtClean="0"/>
              <a:t> </a:t>
            </a:r>
            <a:r>
              <a:rPr lang="de-AT" dirty="0" err="1" smtClean="0"/>
              <a:t>diagnoses</a:t>
            </a:r>
            <a:r>
              <a:rPr lang="de-AT" dirty="0" smtClean="0"/>
              <a:t> </a:t>
            </a:r>
            <a:r>
              <a:rPr lang="de-AT" dirty="0" err="1" smtClean="0"/>
              <a:t>search</a:t>
            </a:r>
            <a:r>
              <a:rPr lang="de-AT" dirty="0" smtClean="0"/>
              <a:t> </a:t>
            </a:r>
          </a:p>
          <a:p>
            <a:pPr lvl="1"/>
            <a:r>
              <a:rPr lang="de-AT" i="1" cap="small" dirty="0" err="1" smtClean="0"/>
              <a:t>direct</a:t>
            </a:r>
            <a:r>
              <a:rPr lang="de-AT" dirty="0" smtClean="0"/>
              <a:t>: 	</a:t>
            </a:r>
            <a:r>
              <a:rPr lang="de-AT" dirty="0" err="1" smtClean="0"/>
              <a:t>depth</a:t>
            </a:r>
            <a:r>
              <a:rPr lang="de-AT" dirty="0" smtClean="0"/>
              <a:t>-first  	</a:t>
            </a:r>
            <a:r>
              <a:rPr lang="de-AT" sz="1200" dirty="0" smtClean="0">
                <a:sym typeface="Wingdings" panose="05000000000000000000" pitchFamily="2" charset="2"/>
              </a:rPr>
              <a:t></a:t>
            </a:r>
            <a:r>
              <a:rPr lang="de-AT" sz="1200" dirty="0" smtClean="0"/>
              <a:t> </a:t>
            </a:r>
            <a:r>
              <a:rPr lang="de-AT" sz="1200" dirty="0" smtClean="0">
                <a:solidFill>
                  <a:srgbClr val="269926"/>
                </a:solidFill>
              </a:rPr>
              <a:t>linear </a:t>
            </a:r>
            <a:r>
              <a:rPr lang="de-AT" sz="1200" dirty="0" err="1" smtClean="0"/>
              <a:t>space</a:t>
            </a:r>
            <a:r>
              <a:rPr lang="de-AT" sz="1200" dirty="0" smtClean="0"/>
              <a:t> </a:t>
            </a:r>
            <a:r>
              <a:rPr lang="de-AT" sz="1200" dirty="0" err="1" smtClean="0"/>
              <a:t>complexity</a:t>
            </a:r>
            <a:r>
              <a:rPr lang="de-AT" sz="1200" dirty="0" smtClean="0"/>
              <a:t>, </a:t>
            </a:r>
            <a:r>
              <a:rPr lang="de-AT" sz="1200" dirty="0" smtClean="0">
                <a:solidFill>
                  <a:srgbClr val="C00000"/>
                </a:solidFill>
              </a:rPr>
              <a:t>not best-first</a:t>
            </a:r>
            <a:r>
              <a:rPr lang="de-AT" sz="1200" dirty="0" smtClean="0"/>
              <a:t>, </a:t>
            </a:r>
            <a:r>
              <a:rPr lang="de-AT" sz="1200" dirty="0" smtClean="0"/>
              <a:t/>
            </a:r>
            <a:br>
              <a:rPr lang="de-AT" sz="1200" dirty="0" smtClean="0"/>
            </a:br>
            <a:r>
              <a:rPr lang="de-AT" sz="1200" dirty="0" smtClean="0"/>
              <a:t>				    </a:t>
            </a:r>
            <a:r>
              <a:rPr lang="de-AT" sz="1200" dirty="0" err="1" smtClean="0">
                <a:solidFill>
                  <a:srgbClr val="269926"/>
                </a:solidFill>
              </a:rPr>
              <a:t>can</a:t>
            </a:r>
            <a:r>
              <a:rPr lang="de-AT" sz="1200" dirty="0" smtClean="0">
                <a:solidFill>
                  <a:srgbClr val="269926"/>
                </a:solidFill>
              </a:rPr>
              <a:t> </a:t>
            </a:r>
            <a:r>
              <a:rPr lang="de-AT" sz="1200" dirty="0">
                <a:solidFill>
                  <a:srgbClr val="269926"/>
                </a:solidFill>
              </a:rPr>
              <a:t>handle </a:t>
            </a:r>
            <a:r>
              <a:rPr lang="de-AT" sz="1200" dirty="0" smtClean="0">
                <a:solidFill>
                  <a:srgbClr val="269926"/>
                </a:solidFill>
              </a:rPr>
              <a:t>high-</a:t>
            </a:r>
            <a:r>
              <a:rPr lang="de-AT" sz="1200" dirty="0" err="1" smtClean="0">
                <a:solidFill>
                  <a:srgbClr val="269926"/>
                </a:solidFill>
              </a:rPr>
              <a:t>cardinality</a:t>
            </a:r>
            <a:r>
              <a:rPr lang="de-AT" sz="1200" dirty="0" smtClean="0">
                <a:solidFill>
                  <a:srgbClr val="269926"/>
                </a:solidFill>
              </a:rPr>
              <a:t> </a:t>
            </a:r>
            <a:r>
              <a:rPr lang="de-AT" sz="1200" dirty="0" err="1" smtClean="0">
                <a:solidFill>
                  <a:srgbClr val="269926"/>
                </a:solidFill>
              </a:rPr>
              <a:t>faults</a:t>
            </a:r>
            <a:endParaRPr lang="de-AT" dirty="0" smtClean="0">
              <a:solidFill>
                <a:srgbClr val="269926"/>
              </a:solidFill>
            </a:endParaRPr>
          </a:p>
          <a:p>
            <a:pPr lvl="1"/>
            <a:r>
              <a:rPr lang="de-AT" i="1" cap="small" dirty="0" err="1"/>
              <a:t>indirect</a:t>
            </a:r>
            <a:r>
              <a:rPr lang="de-AT" dirty="0" smtClean="0"/>
              <a:t>: 	uniform-</a:t>
            </a:r>
            <a:r>
              <a:rPr lang="de-AT" dirty="0" err="1" smtClean="0"/>
              <a:t>cost</a:t>
            </a:r>
            <a:r>
              <a:rPr lang="de-AT" dirty="0" smtClean="0"/>
              <a:t> </a:t>
            </a:r>
            <a:r>
              <a:rPr lang="de-AT" dirty="0" err="1" smtClean="0"/>
              <a:t>search</a:t>
            </a:r>
            <a:r>
              <a:rPr lang="de-AT" dirty="0" smtClean="0"/>
              <a:t>  	</a:t>
            </a:r>
            <a:r>
              <a:rPr lang="de-AT" sz="1200" dirty="0" smtClean="0">
                <a:sym typeface="Wingdings" panose="05000000000000000000" pitchFamily="2" charset="2"/>
              </a:rPr>
              <a:t></a:t>
            </a:r>
            <a:r>
              <a:rPr lang="de-AT" sz="1200" dirty="0" smtClean="0"/>
              <a:t> </a:t>
            </a:r>
            <a:r>
              <a:rPr lang="de-AT" sz="1200" dirty="0" err="1" smtClean="0">
                <a:solidFill>
                  <a:srgbClr val="C00000"/>
                </a:solidFill>
              </a:rPr>
              <a:t>exponential</a:t>
            </a:r>
            <a:r>
              <a:rPr lang="de-AT" sz="1200" dirty="0" smtClean="0"/>
              <a:t> </a:t>
            </a:r>
            <a:r>
              <a:rPr lang="de-AT" sz="1200" dirty="0" err="1" smtClean="0"/>
              <a:t>space</a:t>
            </a:r>
            <a:r>
              <a:rPr lang="de-AT" sz="1200" dirty="0" smtClean="0"/>
              <a:t> </a:t>
            </a:r>
            <a:r>
              <a:rPr lang="de-AT" sz="1200" dirty="0" err="1" smtClean="0"/>
              <a:t>complexity</a:t>
            </a:r>
            <a:r>
              <a:rPr lang="de-AT" sz="1200" dirty="0" smtClean="0"/>
              <a:t>, </a:t>
            </a:r>
            <a:r>
              <a:rPr lang="de-AT" sz="1200" dirty="0" smtClean="0">
                <a:solidFill>
                  <a:srgbClr val="269926"/>
                </a:solidFill>
              </a:rPr>
              <a:t>best-first</a:t>
            </a:r>
            <a:r>
              <a:rPr lang="de-AT" sz="1200" dirty="0" smtClean="0"/>
              <a:t>, </a:t>
            </a:r>
            <a:r>
              <a:rPr lang="de-AT" sz="1200" dirty="0" err="1" smtClean="0"/>
              <a:t>tends</a:t>
            </a:r>
            <a:r>
              <a:rPr lang="de-AT" sz="1200" dirty="0" smtClean="0"/>
              <a:t> </a:t>
            </a:r>
            <a:r>
              <a:rPr lang="de-AT" sz="1200" dirty="0" err="1"/>
              <a:t>to</a:t>
            </a:r>
            <a:r>
              <a:rPr lang="de-AT" sz="1200" dirty="0"/>
              <a:t> </a:t>
            </a:r>
            <a:r>
              <a:rPr lang="de-AT" sz="1200" dirty="0" err="1" smtClean="0"/>
              <a:t>be</a:t>
            </a:r>
            <a:r>
              <a:rPr lang="de-AT" sz="1200" dirty="0" smtClean="0">
                <a:solidFill>
                  <a:srgbClr val="C00000"/>
                </a:solidFill>
              </a:rPr>
              <a:t/>
            </a:r>
            <a:br>
              <a:rPr lang="de-AT" sz="1200" dirty="0" smtClean="0">
                <a:solidFill>
                  <a:srgbClr val="C00000"/>
                </a:solidFill>
              </a:rPr>
            </a:br>
            <a:r>
              <a:rPr lang="de-AT" sz="1200" dirty="0" smtClean="0">
                <a:solidFill>
                  <a:srgbClr val="C00000"/>
                </a:solidFill>
              </a:rPr>
              <a:t>			</a:t>
            </a:r>
            <a:r>
              <a:rPr lang="de-AT" sz="1200" dirty="0" smtClean="0">
                <a:solidFill>
                  <a:srgbClr val="C00000"/>
                </a:solidFill>
              </a:rPr>
              <a:t>	</a:t>
            </a:r>
            <a:r>
              <a:rPr lang="de-AT" sz="1200" dirty="0">
                <a:solidFill>
                  <a:srgbClr val="C00000"/>
                </a:solidFill>
              </a:rPr>
              <a:t> </a:t>
            </a:r>
            <a:r>
              <a:rPr lang="de-AT" sz="1200" dirty="0" smtClean="0">
                <a:solidFill>
                  <a:srgbClr val="C00000"/>
                </a:solidFill>
              </a:rPr>
              <a:t>   </a:t>
            </a:r>
            <a:r>
              <a:rPr lang="de-AT" sz="1200" dirty="0" err="1" smtClean="0">
                <a:solidFill>
                  <a:srgbClr val="269926"/>
                </a:solidFill>
              </a:rPr>
              <a:t>faster</a:t>
            </a:r>
            <a:r>
              <a:rPr lang="de-AT" sz="1200" dirty="0" smtClean="0">
                <a:solidFill>
                  <a:srgbClr val="269926"/>
                </a:solidFill>
              </a:rPr>
              <a:t> </a:t>
            </a:r>
            <a:r>
              <a:rPr lang="de-AT" sz="1200" dirty="0" err="1"/>
              <a:t>than</a:t>
            </a:r>
            <a:r>
              <a:rPr lang="de-AT" sz="1200" dirty="0"/>
              <a:t> </a:t>
            </a:r>
            <a:r>
              <a:rPr lang="de-AT" sz="1200" i="1" cap="small" dirty="0" err="1"/>
              <a:t>direct</a:t>
            </a:r>
            <a:r>
              <a:rPr lang="de-AT" sz="1200" dirty="0"/>
              <a:t> </a:t>
            </a:r>
            <a:r>
              <a:rPr lang="de-AT" sz="1200" dirty="0" err="1">
                <a:solidFill>
                  <a:srgbClr val="269926"/>
                </a:solidFill>
              </a:rPr>
              <a:t>for</a:t>
            </a:r>
            <a:r>
              <a:rPr lang="de-AT" sz="1200" dirty="0">
                <a:solidFill>
                  <a:srgbClr val="269926"/>
                </a:solidFill>
              </a:rPr>
              <a:t> normal</a:t>
            </a:r>
            <a:r>
              <a:rPr lang="de-AT" sz="1200" dirty="0"/>
              <a:t> (</a:t>
            </a:r>
            <a:r>
              <a:rPr lang="de-AT" sz="1200" dirty="0" err="1"/>
              <a:t>rather</a:t>
            </a:r>
            <a:r>
              <a:rPr lang="de-AT" sz="1200" dirty="0"/>
              <a:t> </a:t>
            </a:r>
            <a:r>
              <a:rPr lang="de-AT" sz="1200" dirty="0" err="1"/>
              <a:t>small-sized</a:t>
            </a:r>
            <a:r>
              <a:rPr lang="de-AT" sz="1200" dirty="0"/>
              <a:t>) </a:t>
            </a:r>
            <a:r>
              <a:rPr lang="de-AT" sz="1200" dirty="0" err="1">
                <a:solidFill>
                  <a:srgbClr val="269926"/>
                </a:solidFill>
              </a:rPr>
              <a:t>faults</a:t>
            </a:r>
            <a:r>
              <a:rPr lang="de-AT" sz="1200" dirty="0" smtClean="0">
                <a:solidFill>
                  <a:srgbClr val="C00000"/>
                </a:solidFill>
              </a:rPr>
              <a:t/>
            </a:r>
            <a:br>
              <a:rPr lang="de-AT" sz="1200" dirty="0" smtClean="0">
                <a:solidFill>
                  <a:srgbClr val="C00000"/>
                </a:solidFill>
              </a:rPr>
            </a:br>
            <a:r>
              <a:rPr lang="de-AT" sz="1200" dirty="0" smtClean="0">
                <a:solidFill>
                  <a:srgbClr val="C00000"/>
                </a:solidFill>
              </a:rPr>
              <a:t>		</a:t>
            </a:r>
            <a:r>
              <a:rPr lang="de-AT" sz="1200" dirty="0" smtClean="0">
                <a:solidFill>
                  <a:srgbClr val="C00000"/>
                </a:solidFill>
              </a:rPr>
              <a:t>	</a:t>
            </a:r>
            <a:endParaRPr lang="de-AT" dirty="0" smtClean="0">
              <a:solidFill>
                <a:srgbClr val="269926"/>
              </a:solidFill>
            </a:endParaRPr>
          </a:p>
          <a:p>
            <a:pPr marL="342900" lvl="1" indent="0">
              <a:buNone/>
            </a:pPr>
            <a:r>
              <a:rPr lang="de-AT" dirty="0" err="1" smtClean="0"/>
              <a:t>coming</a:t>
            </a:r>
            <a:r>
              <a:rPr lang="de-AT" dirty="0" smtClean="0"/>
              <a:t> </a:t>
            </a:r>
            <a:r>
              <a:rPr lang="de-AT" dirty="0" err="1" smtClean="0"/>
              <a:t>soon</a:t>
            </a:r>
            <a:r>
              <a:rPr lang="de-AT" dirty="0" smtClean="0"/>
              <a:t>:</a:t>
            </a:r>
          </a:p>
          <a:p>
            <a:pPr lvl="1"/>
            <a:r>
              <a:rPr lang="de-AT" i="1" cap="small" dirty="0" err="1"/>
              <a:t>staticHS</a:t>
            </a:r>
            <a:r>
              <a:rPr lang="de-AT" dirty="0" smtClean="0"/>
              <a:t>:	</a:t>
            </a:r>
            <a:r>
              <a:rPr lang="de-AT" dirty="0" err="1" smtClean="0"/>
              <a:t>stateful</a:t>
            </a:r>
            <a:r>
              <a:rPr lang="de-AT" dirty="0" smtClean="0"/>
              <a:t> variant of </a:t>
            </a:r>
            <a:r>
              <a:rPr lang="de-AT" i="1" cap="small" dirty="0" err="1" smtClean="0"/>
              <a:t>indirect</a:t>
            </a:r>
            <a:r>
              <a:rPr lang="de-AT" dirty="0"/>
              <a:t> </a:t>
            </a:r>
            <a:r>
              <a:rPr lang="de-AT" dirty="0" smtClean="0"/>
              <a:t> 	</a:t>
            </a:r>
            <a:r>
              <a:rPr lang="de-AT" sz="1200" dirty="0" smtClean="0">
                <a:sym typeface="Wingdings" panose="05000000000000000000" pitchFamily="2" charset="2"/>
              </a:rPr>
              <a:t> </a:t>
            </a:r>
            <a:r>
              <a:rPr lang="de-AT" sz="1200" dirty="0" smtClean="0"/>
              <a:t>powerful </a:t>
            </a:r>
            <a:r>
              <a:rPr lang="de-AT" sz="1200" dirty="0" err="1" smtClean="0"/>
              <a:t>search-space</a:t>
            </a:r>
            <a:r>
              <a:rPr lang="de-AT" sz="1200" dirty="0" smtClean="0"/>
              <a:t> </a:t>
            </a:r>
            <a:r>
              <a:rPr lang="de-AT" sz="1200" dirty="0" err="1" smtClean="0"/>
              <a:t>restriction</a:t>
            </a:r>
            <a:r>
              <a:rPr lang="de-AT" sz="1200" dirty="0" smtClean="0"/>
              <a:t>, </a:t>
            </a:r>
            <a:r>
              <a:rPr lang="de-AT" sz="1200" dirty="0" smtClean="0"/>
              <a:t/>
            </a:r>
            <a:br>
              <a:rPr lang="de-AT" sz="1200" dirty="0" smtClean="0"/>
            </a:br>
            <a:r>
              <a:rPr lang="de-AT" sz="1200" dirty="0" smtClean="0"/>
              <a:t>					    </a:t>
            </a:r>
            <a:r>
              <a:rPr lang="de-AT" sz="1200" dirty="0" err="1" smtClean="0"/>
              <a:t>significant</a:t>
            </a:r>
            <a:r>
              <a:rPr lang="de-AT" sz="1200" dirty="0" smtClean="0"/>
              <a:t> </a:t>
            </a:r>
            <a:r>
              <a:rPr lang="de-AT" sz="1200" dirty="0" err="1" smtClean="0">
                <a:solidFill>
                  <a:srgbClr val="269926"/>
                </a:solidFill>
              </a:rPr>
              <a:t>minimization</a:t>
            </a:r>
            <a:r>
              <a:rPr lang="de-AT" sz="1200" dirty="0" smtClean="0">
                <a:solidFill>
                  <a:srgbClr val="269926"/>
                </a:solidFill>
              </a:rPr>
              <a:t> </a:t>
            </a:r>
            <a:r>
              <a:rPr lang="de-AT" sz="1200" dirty="0" smtClean="0">
                <a:solidFill>
                  <a:srgbClr val="269926"/>
                </a:solidFill>
              </a:rPr>
              <a:t>of </a:t>
            </a:r>
            <a:r>
              <a:rPr lang="de-AT" sz="1200" dirty="0" err="1" smtClean="0">
                <a:solidFill>
                  <a:srgbClr val="269926"/>
                </a:solidFill>
              </a:rPr>
              <a:t>user</a:t>
            </a:r>
            <a:r>
              <a:rPr lang="de-AT" sz="1200" dirty="0" smtClean="0">
                <a:solidFill>
                  <a:srgbClr val="269926"/>
                </a:solidFill>
              </a:rPr>
              <a:t> </a:t>
            </a:r>
            <a:r>
              <a:rPr lang="de-AT" sz="1200" dirty="0" err="1" smtClean="0">
                <a:solidFill>
                  <a:srgbClr val="269926"/>
                </a:solidFill>
              </a:rPr>
              <a:t>effort</a:t>
            </a:r>
            <a:endParaRPr lang="de-AT" dirty="0">
              <a:solidFill>
                <a:srgbClr val="269926"/>
              </a:solidFill>
            </a:endParaRPr>
          </a:p>
          <a:p>
            <a:pPr lvl="1"/>
            <a:r>
              <a:rPr lang="de-AT" i="1" cap="small" dirty="0" err="1"/>
              <a:t>dynamicHS</a:t>
            </a:r>
            <a:r>
              <a:rPr lang="de-AT" dirty="0" smtClean="0"/>
              <a:t>:	</a:t>
            </a:r>
            <a:r>
              <a:rPr lang="de-AT" dirty="0" err="1" smtClean="0"/>
              <a:t>stateful</a:t>
            </a:r>
            <a:r>
              <a:rPr lang="de-AT" dirty="0" smtClean="0"/>
              <a:t> variant of </a:t>
            </a:r>
            <a:r>
              <a:rPr lang="de-AT" i="1" cap="small" dirty="0" err="1" smtClean="0"/>
              <a:t>indirect</a:t>
            </a:r>
            <a:r>
              <a:rPr lang="de-AT" i="1" cap="small" dirty="0" smtClean="0"/>
              <a:t>  	</a:t>
            </a:r>
            <a:r>
              <a:rPr lang="de-AT" sz="1200" dirty="0" smtClean="0">
                <a:sym typeface="Wingdings" panose="05000000000000000000" pitchFamily="2" charset="2"/>
              </a:rPr>
              <a:t></a:t>
            </a:r>
            <a:r>
              <a:rPr lang="de-AT" sz="1200" dirty="0" smtClean="0"/>
              <a:t> </a:t>
            </a:r>
            <a:r>
              <a:rPr lang="de-AT" sz="1200" dirty="0" smtClean="0">
                <a:solidFill>
                  <a:srgbClr val="269926"/>
                </a:solidFill>
              </a:rPr>
              <a:t>powerful </a:t>
            </a:r>
            <a:r>
              <a:rPr lang="de-AT" sz="1200" dirty="0" err="1" smtClean="0">
                <a:solidFill>
                  <a:srgbClr val="269926"/>
                </a:solidFill>
              </a:rPr>
              <a:t>search</a:t>
            </a:r>
            <a:r>
              <a:rPr lang="de-AT" sz="1200" dirty="0" smtClean="0">
                <a:solidFill>
                  <a:srgbClr val="269926"/>
                </a:solidFill>
              </a:rPr>
              <a:t> </a:t>
            </a:r>
            <a:r>
              <a:rPr lang="de-AT" sz="1200" dirty="0" err="1" smtClean="0">
                <a:solidFill>
                  <a:srgbClr val="269926"/>
                </a:solidFill>
              </a:rPr>
              <a:t>tree</a:t>
            </a:r>
            <a:r>
              <a:rPr lang="de-AT" sz="1200" dirty="0" smtClean="0">
                <a:solidFill>
                  <a:srgbClr val="269926"/>
                </a:solidFill>
              </a:rPr>
              <a:t> </a:t>
            </a:r>
            <a:r>
              <a:rPr lang="de-AT" sz="1200" dirty="0" err="1" smtClean="0">
                <a:solidFill>
                  <a:srgbClr val="269926"/>
                </a:solidFill>
              </a:rPr>
              <a:t>pruning</a:t>
            </a:r>
            <a:endParaRPr lang="de-AT" dirty="0" smtClean="0">
              <a:solidFill>
                <a:srgbClr val="269926"/>
              </a:solidFill>
            </a:endParaRPr>
          </a:p>
          <a:p>
            <a:endParaRPr lang="de-AT" dirty="0" smtClean="0"/>
          </a:p>
          <a:p>
            <a:r>
              <a:rPr lang="de-AT" dirty="0" smtClean="0"/>
              <a:t>different </a:t>
            </a:r>
            <a:r>
              <a:rPr lang="de-AT" dirty="0" err="1" smtClean="0"/>
              <a:t>algorithms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computing</a:t>
            </a:r>
            <a:r>
              <a:rPr lang="de-AT" dirty="0" smtClean="0"/>
              <a:t> minimal </a:t>
            </a:r>
            <a:r>
              <a:rPr lang="de-AT" dirty="0" err="1" smtClean="0"/>
              <a:t>faulty</a:t>
            </a:r>
            <a:r>
              <a:rPr lang="de-AT" dirty="0" smtClean="0"/>
              <a:t> sub-</a:t>
            </a:r>
            <a:r>
              <a:rPr lang="de-AT" dirty="0" err="1" smtClean="0"/>
              <a:t>ontologies</a:t>
            </a:r>
            <a:r>
              <a:rPr lang="de-AT" dirty="0" smtClean="0"/>
              <a:t> (aka “</a:t>
            </a:r>
            <a:r>
              <a:rPr lang="de-AT" u="sng" dirty="0" err="1" smtClean="0"/>
              <a:t>conflicts</a:t>
            </a:r>
            <a:r>
              <a:rPr lang="de-AT" dirty="0" smtClean="0"/>
              <a:t>“)</a:t>
            </a:r>
          </a:p>
          <a:p>
            <a:pPr lvl="1"/>
            <a:r>
              <a:rPr lang="de-AT" i="1" cap="small" dirty="0" err="1"/>
              <a:t>QuickXPlain</a:t>
            </a:r>
            <a:r>
              <a:rPr lang="de-AT" dirty="0" smtClean="0"/>
              <a:t>: 	</a:t>
            </a:r>
            <a:r>
              <a:rPr lang="de-AT" dirty="0" err="1" smtClean="0"/>
              <a:t>divide+conquer</a:t>
            </a:r>
            <a:r>
              <a:rPr lang="de-AT" dirty="0"/>
              <a:t> </a:t>
            </a:r>
            <a:r>
              <a:rPr lang="de-AT" dirty="0" smtClean="0"/>
              <a:t> 		</a:t>
            </a:r>
            <a:r>
              <a:rPr lang="de-AT" sz="1200" dirty="0" smtClean="0">
                <a:sym typeface="Wingdings" panose="05000000000000000000" pitchFamily="2" charset="2"/>
              </a:rPr>
              <a:t></a:t>
            </a:r>
            <a:r>
              <a:rPr lang="de-AT" sz="1200" dirty="0" smtClean="0"/>
              <a:t> </a:t>
            </a:r>
            <a:r>
              <a:rPr lang="de-AT" sz="1200" dirty="0" err="1" smtClean="0">
                <a:solidFill>
                  <a:srgbClr val="269926"/>
                </a:solidFill>
              </a:rPr>
              <a:t>good</a:t>
            </a:r>
            <a:r>
              <a:rPr lang="de-AT" sz="1200" dirty="0" smtClean="0">
                <a:solidFill>
                  <a:srgbClr val="269926"/>
                </a:solidFill>
              </a:rPr>
              <a:t> </a:t>
            </a:r>
            <a:r>
              <a:rPr lang="de-AT" sz="1200" dirty="0" err="1" smtClean="0">
                <a:solidFill>
                  <a:srgbClr val="269926"/>
                </a:solidFill>
              </a:rPr>
              <a:t>stable</a:t>
            </a:r>
            <a:r>
              <a:rPr lang="de-AT" sz="1200" dirty="0" smtClean="0">
                <a:solidFill>
                  <a:srgbClr val="269926"/>
                </a:solidFill>
              </a:rPr>
              <a:t> </a:t>
            </a:r>
            <a:r>
              <a:rPr lang="de-AT" sz="1200" dirty="0" err="1" smtClean="0">
                <a:solidFill>
                  <a:srgbClr val="269926"/>
                </a:solidFill>
              </a:rPr>
              <a:t>performance</a:t>
            </a:r>
            <a:r>
              <a:rPr lang="de-AT" sz="1200" dirty="0" smtClean="0">
                <a:solidFill>
                  <a:srgbClr val="269926"/>
                </a:solidFill>
              </a:rPr>
              <a:t> </a:t>
            </a:r>
            <a:r>
              <a:rPr lang="de-AT" sz="1200" dirty="0" err="1" smtClean="0">
                <a:solidFill>
                  <a:srgbClr val="269926"/>
                </a:solidFill>
              </a:rPr>
              <a:t>when</a:t>
            </a:r>
            <a:r>
              <a:rPr lang="de-AT" sz="1200" dirty="0" smtClean="0">
                <a:solidFill>
                  <a:srgbClr val="269926"/>
                </a:solidFill>
              </a:rPr>
              <a:t> </a:t>
            </a:r>
            <a:r>
              <a:rPr lang="de-AT" sz="1200" dirty="0" err="1" smtClean="0">
                <a:solidFill>
                  <a:srgbClr val="269926"/>
                </a:solidFill>
              </a:rPr>
              <a:t>reasoning</a:t>
            </a:r>
            <a:r>
              <a:rPr lang="de-AT" sz="1200" dirty="0" smtClean="0">
                <a:solidFill>
                  <a:srgbClr val="269926"/>
                </a:solidFill>
              </a:rPr>
              <a:t> </a:t>
            </a:r>
            <a:r>
              <a:rPr lang="de-AT" sz="1200" dirty="0" err="1" smtClean="0">
                <a:solidFill>
                  <a:srgbClr val="269926"/>
                </a:solidFill>
              </a:rPr>
              <a:t>rather</a:t>
            </a:r>
            <a:r>
              <a:rPr lang="de-AT" sz="1200" dirty="0" smtClean="0">
                <a:solidFill>
                  <a:srgbClr val="269926"/>
                </a:solidFill>
              </a:rPr>
              <a:t> fast</a:t>
            </a:r>
            <a:endParaRPr lang="de-AT" dirty="0" smtClean="0">
              <a:solidFill>
                <a:srgbClr val="269926"/>
              </a:solidFill>
            </a:endParaRPr>
          </a:p>
          <a:p>
            <a:pPr lvl="1"/>
            <a:r>
              <a:rPr lang="de-AT" i="1" cap="small" dirty="0" err="1"/>
              <a:t>MergeXPlain</a:t>
            </a:r>
            <a:r>
              <a:rPr lang="de-AT" dirty="0" smtClean="0"/>
              <a:t>: 	variant of </a:t>
            </a:r>
            <a:r>
              <a:rPr lang="de-AT" i="1" cap="small" dirty="0" err="1" smtClean="0"/>
              <a:t>QuickXPlain</a:t>
            </a:r>
            <a:r>
              <a:rPr lang="de-AT" dirty="0"/>
              <a:t> </a:t>
            </a:r>
            <a:r>
              <a:rPr lang="de-AT" dirty="0" smtClean="0"/>
              <a:t> 	    </a:t>
            </a:r>
            <a:r>
              <a:rPr lang="de-AT" sz="600" dirty="0" smtClean="0"/>
              <a:t> </a:t>
            </a:r>
            <a:r>
              <a:rPr lang="de-AT" sz="1200" dirty="0" smtClean="0">
                <a:sym typeface="Wingdings" panose="05000000000000000000" pitchFamily="2" charset="2"/>
              </a:rPr>
              <a:t> </a:t>
            </a:r>
            <a:r>
              <a:rPr lang="de-AT" sz="1200" dirty="0" smtClean="0">
                <a:solidFill>
                  <a:srgbClr val="269926"/>
                </a:solidFill>
              </a:rPr>
              <a:t>multiple</a:t>
            </a:r>
            <a:r>
              <a:rPr lang="de-AT" sz="1200" dirty="0" smtClean="0">
                <a:solidFill>
                  <a:srgbClr val="4699C2"/>
                </a:solidFill>
              </a:rPr>
              <a:t> </a:t>
            </a:r>
            <a:r>
              <a:rPr lang="de-AT" sz="1200" dirty="0" smtClean="0"/>
              <a:t>(</a:t>
            </a:r>
            <a:r>
              <a:rPr lang="de-AT" sz="1200" dirty="0" err="1" smtClean="0"/>
              <a:t>disjoint</a:t>
            </a:r>
            <a:r>
              <a:rPr lang="de-AT" sz="1200" dirty="0" smtClean="0"/>
              <a:t>) </a:t>
            </a:r>
            <a:r>
              <a:rPr lang="de-AT" sz="1200" dirty="0" err="1" smtClean="0">
                <a:solidFill>
                  <a:srgbClr val="269926"/>
                </a:solidFill>
              </a:rPr>
              <a:t>conflicts</a:t>
            </a:r>
            <a:r>
              <a:rPr lang="de-AT" sz="1200" dirty="0" smtClean="0"/>
              <a:t>, </a:t>
            </a:r>
            <a:r>
              <a:rPr lang="de-AT" sz="1200" dirty="0" err="1" smtClean="0">
                <a:solidFill>
                  <a:srgbClr val="269926"/>
                </a:solidFill>
              </a:rPr>
              <a:t>easily</a:t>
            </a:r>
            <a:r>
              <a:rPr lang="de-AT" sz="1200" dirty="0" smtClean="0">
                <a:solidFill>
                  <a:srgbClr val="269926"/>
                </a:solidFill>
              </a:rPr>
              <a:t> </a:t>
            </a:r>
            <a:r>
              <a:rPr lang="de-AT" sz="1200" dirty="0" err="1" smtClean="0">
                <a:solidFill>
                  <a:srgbClr val="269926"/>
                </a:solidFill>
              </a:rPr>
              <a:t>parallelizable</a:t>
            </a:r>
            <a:endParaRPr lang="de-AT" dirty="0" smtClean="0">
              <a:solidFill>
                <a:srgbClr val="269926"/>
              </a:solidFill>
            </a:endParaRPr>
          </a:p>
          <a:p>
            <a:pPr lvl="1"/>
            <a:r>
              <a:rPr lang="de-AT" i="1" cap="small" dirty="0"/>
              <a:t>Progression</a:t>
            </a:r>
            <a:r>
              <a:rPr lang="de-AT" dirty="0" smtClean="0"/>
              <a:t>: 	</a:t>
            </a:r>
            <a:r>
              <a:rPr lang="de-AT" dirty="0" err="1" smtClean="0"/>
              <a:t>geometric</a:t>
            </a:r>
            <a:r>
              <a:rPr lang="de-AT" dirty="0" smtClean="0"/>
              <a:t> </a:t>
            </a:r>
            <a:r>
              <a:rPr lang="de-AT" dirty="0" err="1" smtClean="0"/>
              <a:t>progression-based</a:t>
            </a:r>
            <a:r>
              <a:rPr lang="de-AT" dirty="0" smtClean="0"/>
              <a:t> </a:t>
            </a:r>
            <a:r>
              <a:rPr lang="de-AT" dirty="0" err="1" smtClean="0"/>
              <a:t>minimization</a:t>
            </a:r>
            <a:r>
              <a:rPr lang="de-AT" dirty="0"/>
              <a:t> </a:t>
            </a:r>
            <a:r>
              <a:rPr lang="de-AT" dirty="0" smtClean="0"/>
              <a:t>       </a:t>
            </a:r>
            <a:r>
              <a:rPr lang="de-AT" sz="1200" dirty="0" smtClean="0">
                <a:sym typeface="Wingdings" panose="05000000000000000000" pitchFamily="2" charset="2"/>
              </a:rPr>
              <a:t></a:t>
            </a:r>
            <a:r>
              <a:rPr lang="de-AT" sz="1200" dirty="0" smtClean="0"/>
              <a:t> </a:t>
            </a:r>
            <a:r>
              <a:rPr lang="de-AT" sz="1200" dirty="0" err="1" smtClean="0">
                <a:solidFill>
                  <a:srgbClr val="269926"/>
                </a:solidFill>
              </a:rPr>
              <a:t>best</a:t>
            </a:r>
            <a:r>
              <a:rPr lang="de-AT" sz="1200" dirty="0" smtClean="0">
                <a:solidFill>
                  <a:srgbClr val="269926"/>
                </a:solidFill>
              </a:rPr>
              <a:t> </a:t>
            </a:r>
            <a:r>
              <a:rPr lang="de-AT" sz="1200" dirty="0" err="1" smtClean="0">
                <a:solidFill>
                  <a:srgbClr val="269926"/>
                </a:solidFill>
              </a:rPr>
              <a:t>choice</a:t>
            </a:r>
            <a:r>
              <a:rPr lang="de-AT" sz="1200" dirty="0" smtClean="0">
                <a:solidFill>
                  <a:srgbClr val="269926"/>
                </a:solidFill>
              </a:rPr>
              <a:t> </a:t>
            </a:r>
            <a:r>
              <a:rPr lang="de-AT" sz="1200" dirty="0" err="1" smtClean="0">
                <a:solidFill>
                  <a:srgbClr val="269926"/>
                </a:solidFill>
              </a:rPr>
              <a:t>when</a:t>
            </a:r>
            <a:r>
              <a:rPr lang="de-AT" sz="1200" dirty="0" smtClean="0">
                <a:solidFill>
                  <a:srgbClr val="269926"/>
                </a:solidFill>
              </a:rPr>
              <a:t> </a:t>
            </a:r>
            <a:r>
              <a:rPr lang="de-AT" sz="1200" dirty="0" err="1" smtClean="0">
                <a:solidFill>
                  <a:srgbClr val="269926"/>
                </a:solidFill>
              </a:rPr>
              <a:t>reasoning</a:t>
            </a:r>
            <a:r>
              <a:rPr lang="de-AT" sz="1200" dirty="0" smtClean="0">
                <a:solidFill>
                  <a:srgbClr val="269926"/>
                </a:solidFill>
              </a:rPr>
              <a:t> </a:t>
            </a:r>
            <a:r>
              <a:rPr lang="de-AT" sz="1200" dirty="0" err="1" smtClean="0">
                <a:solidFill>
                  <a:srgbClr val="269926"/>
                </a:solidFill>
              </a:rPr>
              <a:t>hard</a:t>
            </a:r>
            <a:endParaRPr lang="de-AT" dirty="0">
              <a:solidFill>
                <a:srgbClr val="269926"/>
              </a:solidFill>
            </a:endParaRPr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b="1" dirty="0" smtClean="0"/>
              <a:t>Fault </a:t>
            </a:r>
            <a:r>
              <a:rPr lang="de-AT" b="1" dirty="0" err="1" smtClean="0"/>
              <a:t>Identification</a:t>
            </a:r>
            <a:r>
              <a:rPr lang="de-AT" b="1" dirty="0" smtClean="0"/>
              <a:t> + </a:t>
            </a:r>
            <a:r>
              <a:rPr lang="de-AT" b="1" dirty="0" err="1" smtClean="0"/>
              <a:t>Repair</a:t>
            </a:r>
            <a:r>
              <a:rPr lang="de-AT" b="1" dirty="0" smtClean="0"/>
              <a:t>: </a:t>
            </a:r>
            <a:r>
              <a:rPr lang="de-AT" dirty="0" err="1" smtClean="0">
                <a:solidFill>
                  <a:srgbClr val="269926"/>
                </a:solidFill>
              </a:rPr>
              <a:t>automatic</a:t>
            </a:r>
            <a:r>
              <a:rPr lang="de-AT" dirty="0" smtClean="0">
                <a:solidFill>
                  <a:srgbClr val="269926"/>
                </a:solidFill>
              </a:rPr>
              <a:t> </a:t>
            </a:r>
            <a:r>
              <a:rPr lang="de-AT" dirty="0" err="1" smtClean="0">
                <a:solidFill>
                  <a:srgbClr val="269926"/>
                </a:solidFill>
              </a:rPr>
              <a:t>simplification</a:t>
            </a:r>
            <a:r>
              <a:rPr lang="de-AT" dirty="0" smtClean="0">
                <a:solidFill>
                  <a:srgbClr val="4699C2"/>
                </a:solidFill>
              </a:rPr>
              <a:t> </a:t>
            </a:r>
            <a:r>
              <a:rPr lang="de-AT" dirty="0" smtClean="0"/>
              <a:t>of </a:t>
            </a:r>
            <a:r>
              <a:rPr lang="de-AT" dirty="0" err="1" smtClean="0"/>
              <a:t>explanations</a:t>
            </a:r>
            <a:r>
              <a:rPr lang="de-AT" dirty="0" smtClean="0"/>
              <a:t> (“</a:t>
            </a:r>
            <a:r>
              <a:rPr lang="de-AT" u="sng" dirty="0" err="1" smtClean="0"/>
              <a:t>laconic</a:t>
            </a:r>
            <a:r>
              <a:rPr lang="de-AT" dirty="0" smtClean="0"/>
              <a:t>“ </a:t>
            </a:r>
            <a:r>
              <a:rPr lang="de-AT" dirty="0" err="1" smtClean="0"/>
              <a:t>versions</a:t>
            </a:r>
            <a:r>
              <a:rPr lang="de-AT" dirty="0" smtClean="0"/>
              <a:t>)</a:t>
            </a:r>
          </a:p>
          <a:p>
            <a:pPr lvl="1"/>
            <a:endParaRPr lang="de-AT" dirty="0" smtClean="0"/>
          </a:p>
          <a:p>
            <a:endParaRPr lang="de-AT" dirty="0" smtClean="0"/>
          </a:p>
          <a:p>
            <a:pPr lvl="1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3513226" y="1318784"/>
            <a:ext cx="5016117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200" dirty="0" err="1"/>
              <a:t>reasoner</a:t>
            </a:r>
            <a:r>
              <a:rPr lang="de-AT" sz="1200" dirty="0"/>
              <a:t> </a:t>
            </a:r>
            <a:r>
              <a:rPr lang="de-AT" sz="1200" dirty="0" err="1"/>
              <a:t>is</a:t>
            </a:r>
            <a:r>
              <a:rPr lang="de-AT" sz="1200" dirty="0"/>
              <a:t> incorporated </a:t>
            </a:r>
            <a:r>
              <a:rPr lang="de-AT" sz="1200" dirty="0" err="1"/>
              <a:t>as-is</a:t>
            </a:r>
            <a:r>
              <a:rPr lang="de-AT" sz="1200" dirty="0"/>
              <a:t> </a:t>
            </a:r>
            <a:r>
              <a:rPr lang="de-AT" sz="1200" dirty="0" err="1"/>
              <a:t>for</a:t>
            </a:r>
            <a:r>
              <a:rPr lang="de-AT" sz="1200" dirty="0"/>
              <a:t> </a:t>
            </a:r>
            <a:r>
              <a:rPr lang="de-AT" sz="1200" dirty="0" err="1"/>
              <a:t>consistency</a:t>
            </a:r>
            <a:r>
              <a:rPr lang="de-AT" sz="1200" dirty="0"/>
              <a:t> / </a:t>
            </a:r>
            <a:r>
              <a:rPr lang="de-AT" sz="1200" dirty="0" err="1"/>
              <a:t>entailment</a:t>
            </a:r>
            <a:r>
              <a:rPr lang="de-AT" sz="1200" dirty="0"/>
              <a:t> </a:t>
            </a:r>
            <a:r>
              <a:rPr lang="de-AT" sz="1200" dirty="0" err="1"/>
              <a:t>checks</a:t>
            </a:r>
            <a:endParaRPr lang="de-AT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200" dirty="0"/>
              <a:t>different </a:t>
            </a:r>
            <a:r>
              <a:rPr lang="de-AT" sz="1200" dirty="0" err="1">
                <a:solidFill>
                  <a:srgbClr val="269926"/>
                </a:solidFill>
              </a:rPr>
              <a:t>reasoners</a:t>
            </a:r>
            <a:r>
              <a:rPr lang="de-AT" sz="1200" dirty="0">
                <a:solidFill>
                  <a:srgbClr val="269926"/>
                </a:solidFill>
              </a:rPr>
              <a:t> </a:t>
            </a:r>
            <a:r>
              <a:rPr lang="de-AT" sz="1200" dirty="0" err="1">
                <a:solidFill>
                  <a:srgbClr val="269926"/>
                </a:solidFill>
              </a:rPr>
              <a:t>usable</a:t>
            </a:r>
            <a:r>
              <a:rPr lang="de-AT" sz="1200" dirty="0">
                <a:solidFill>
                  <a:srgbClr val="269926"/>
                </a:solidFill>
              </a:rPr>
              <a:t> in simple </a:t>
            </a:r>
            <a:r>
              <a:rPr lang="de-AT" sz="1200" dirty="0" err="1">
                <a:solidFill>
                  <a:srgbClr val="269926"/>
                </a:solidFill>
              </a:rPr>
              <a:t>plug-in</a:t>
            </a:r>
            <a:r>
              <a:rPr lang="de-AT" sz="1200" dirty="0">
                <a:solidFill>
                  <a:srgbClr val="269926"/>
                </a:solidFill>
              </a:rPr>
              <a:t> </a:t>
            </a:r>
            <a:r>
              <a:rPr lang="de-AT" sz="1200" dirty="0" err="1">
                <a:solidFill>
                  <a:srgbClr val="269926"/>
                </a:solidFill>
              </a:rPr>
              <a:t>fashion</a:t>
            </a:r>
            <a:r>
              <a:rPr lang="de-AT" sz="1200" dirty="0">
                <a:solidFill>
                  <a:srgbClr val="269926"/>
                </a:solidFill>
              </a:rPr>
              <a:t> </a:t>
            </a:r>
            <a:r>
              <a:rPr lang="de-AT" sz="1200" dirty="0"/>
              <a:t/>
            </a:r>
            <a:br>
              <a:rPr lang="de-AT" sz="1200" dirty="0"/>
            </a:br>
            <a:r>
              <a:rPr lang="de-AT" sz="1200" dirty="0"/>
              <a:t> </a:t>
            </a:r>
            <a:r>
              <a:rPr lang="de-AT" sz="1200" dirty="0" smtClean="0"/>
              <a:t>      </a:t>
            </a:r>
            <a:r>
              <a:rPr lang="de-AT" sz="1200" dirty="0" smtClean="0">
                <a:sym typeface="Wingdings" panose="05000000000000000000" pitchFamily="2" charset="2"/>
              </a:rPr>
              <a:t> </a:t>
            </a:r>
            <a:r>
              <a:rPr lang="de-AT" sz="1200" dirty="0" err="1">
                <a:sym typeface="Wingdings" panose="05000000000000000000" pitchFamily="2" charset="2"/>
              </a:rPr>
              <a:t>can</a:t>
            </a:r>
            <a:r>
              <a:rPr lang="de-AT" sz="1200" dirty="0">
                <a:sym typeface="Wingdings" panose="05000000000000000000" pitchFamily="2" charset="2"/>
              </a:rPr>
              <a:t> </a:t>
            </a:r>
            <a:r>
              <a:rPr lang="de-AT" sz="1200" dirty="0" err="1">
                <a:sym typeface="Wingdings" panose="05000000000000000000" pitchFamily="2" charset="2"/>
              </a:rPr>
              <a:t>use</a:t>
            </a:r>
            <a:r>
              <a:rPr lang="de-AT" sz="1200" dirty="0">
                <a:sym typeface="Wingdings" panose="05000000000000000000" pitchFamily="2" charset="2"/>
              </a:rPr>
              <a:t> fastest </a:t>
            </a:r>
            <a:r>
              <a:rPr lang="de-AT" sz="1200" dirty="0" err="1">
                <a:sym typeface="Wingdings" panose="05000000000000000000" pitchFamily="2" charset="2"/>
              </a:rPr>
              <a:t>reasoner</a:t>
            </a:r>
            <a:r>
              <a:rPr lang="de-AT" sz="1200" dirty="0">
                <a:sym typeface="Wingdings" panose="05000000000000000000" pitchFamily="2" charset="2"/>
              </a:rPr>
              <a:t> </a:t>
            </a:r>
            <a:r>
              <a:rPr lang="de-AT" sz="1200" dirty="0" err="1">
                <a:sym typeface="Wingdings" panose="05000000000000000000" pitchFamily="2" charset="2"/>
              </a:rPr>
              <a:t>for</a:t>
            </a:r>
            <a:r>
              <a:rPr lang="de-AT" sz="1200" dirty="0">
                <a:sym typeface="Wingdings" panose="05000000000000000000" pitchFamily="2" charset="2"/>
              </a:rPr>
              <a:t> </a:t>
            </a:r>
            <a:r>
              <a:rPr lang="de-AT" sz="1200" dirty="0" err="1">
                <a:sym typeface="Wingdings" panose="05000000000000000000" pitchFamily="2" charset="2"/>
              </a:rPr>
              <a:t>given</a:t>
            </a:r>
            <a:r>
              <a:rPr lang="de-AT" sz="1200" dirty="0">
                <a:sym typeface="Wingdings" panose="05000000000000000000" pitchFamily="2" charset="2"/>
              </a:rPr>
              <a:t> </a:t>
            </a:r>
            <a:r>
              <a:rPr lang="de-AT" sz="1200" dirty="0" err="1" smtClean="0">
                <a:sym typeface="Wingdings" panose="05000000000000000000" pitchFamily="2" charset="2"/>
              </a:rPr>
              <a:t>ontology</a:t>
            </a:r>
            <a:endParaRPr lang="de-AT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200" dirty="0" err="1"/>
              <a:t>can</a:t>
            </a:r>
            <a:r>
              <a:rPr lang="de-AT" sz="1200" dirty="0"/>
              <a:t> </a:t>
            </a:r>
            <a:r>
              <a:rPr lang="de-AT" sz="1200" dirty="0" err="1"/>
              <a:t>directly</a:t>
            </a:r>
            <a:r>
              <a:rPr lang="de-AT" sz="1200" dirty="0"/>
              <a:t> </a:t>
            </a:r>
            <a:r>
              <a:rPr lang="de-AT" sz="1200" dirty="0" err="1"/>
              <a:t>benefit</a:t>
            </a:r>
            <a:r>
              <a:rPr lang="de-AT" sz="1200" dirty="0"/>
              <a:t> </a:t>
            </a:r>
            <a:r>
              <a:rPr lang="de-AT" sz="1200" dirty="0" err="1"/>
              <a:t>from</a:t>
            </a:r>
            <a:r>
              <a:rPr lang="de-AT" sz="1200" dirty="0"/>
              <a:t> </a:t>
            </a:r>
            <a:r>
              <a:rPr lang="de-AT" sz="1200" dirty="0" err="1"/>
              <a:t>latest</a:t>
            </a:r>
            <a:r>
              <a:rPr lang="de-AT" sz="1200" dirty="0"/>
              <a:t> </a:t>
            </a:r>
            <a:r>
              <a:rPr lang="de-AT" sz="1200" dirty="0" err="1"/>
              <a:t>advances</a:t>
            </a:r>
            <a:r>
              <a:rPr lang="de-AT" sz="1200" dirty="0"/>
              <a:t> in </a:t>
            </a:r>
            <a:r>
              <a:rPr lang="de-AT" sz="1200" dirty="0" err="1" smtClean="0"/>
              <a:t>reasoning</a:t>
            </a:r>
            <a:r>
              <a:rPr lang="de-AT" sz="1200" dirty="0" smtClean="0"/>
              <a:t> </a:t>
            </a:r>
            <a:r>
              <a:rPr lang="de-AT" sz="1200" dirty="0" err="1"/>
              <a:t>research</a:t>
            </a:r>
            <a:r>
              <a:rPr lang="de-AT" sz="1200" dirty="0"/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806399" y="2282846"/>
            <a:ext cx="112082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000" dirty="0" smtClean="0"/>
              <a:t>e.g. </a:t>
            </a:r>
            <a:r>
              <a:rPr lang="de-AT" sz="1000" dirty="0" err="1" smtClean="0"/>
              <a:t>smallest</a:t>
            </a:r>
            <a:r>
              <a:rPr lang="de-AT" sz="1000" dirty="0" smtClean="0"/>
              <a:t> </a:t>
            </a:r>
            <a:r>
              <a:rPr lang="de-AT" sz="1000" dirty="0" err="1" smtClean="0"/>
              <a:t>or</a:t>
            </a:r>
            <a:r>
              <a:rPr lang="de-AT" sz="1000" dirty="0" smtClean="0"/>
              <a:t> </a:t>
            </a:r>
            <a:br>
              <a:rPr lang="de-AT" sz="1000" dirty="0" smtClean="0"/>
            </a:br>
            <a:r>
              <a:rPr lang="de-AT" sz="1000" dirty="0" smtClean="0"/>
              <a:t>most-probable </a:t>
            </a:r>
            <a:br>
              <a:rPr lang="de-AT" sz="1000" dirty="0" smtClean="0"/>
            </a:br>
            <a:r>
              <a:rPr lang="de-AT" sz="1000" dirty="0" err="1" smtClean="0"/>
              <a:t>faults</a:t>
            </a:r>
            <a:r>
              <a:rPr lang="de-AT" sz="1000" dirty="0" smtClean="0"/>
              <a:t> </a:t>
            </a:r>
            <a:r>
              <a:rPr lang="de-AT" sz="1000" dirty="0" err="1" smtClean="0"/>
              <a:t>first</a:t>
            </a:r>
            <a:r>
              <a:rPr lang="de-AT" sz="1000" dirty="0"/>
              <a:t>	</a:t>
            </a:r>
            <a:endParaRPr lang="en-US" sz="1000" dirty="0"/>
          </a:p>
        </p:txBody>
      </p:sp>
      <p:cxnSp>
        <p:nvCxnSpPr>
          <p:cNvPr id="9" name="Gerader Verbinder 8"/>
          <p:cNvCxnSpPr/>
          <p:nvPr/>
        </p:nvCxnSpPr>
        <p:spPr bwMode="auto">
          <a:xfrm flipH="1">
            <a:off x="7102929" y="2581829"/>
            <a:ext cx="696685" cy="3954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9860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OntoDebug</a:t>
            </a:r>
            <a:r>
              <a:rPr lang="de-AT" dirty="0" smtClean="0"/>
              <a:t>: Features (</a:t>
            </a:r>
            <a:r>
              <a:rPr lang="de-AT" dirty="0" err="1" smtClean="0"/>
              <a:t>Overview</a:t>
            </a:r>
            <a:r>
              <a:rPr lang="de-AT" dirty="0" smtClean="0"/>
              <a:t>) 2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340768"/>
            <a:ext cx="8604447" cy="5040560"/>
          </a:xfrm>
        </p:spPr>
        <p:txBody>
          <a:bodyPr/>
          <a:lstStyle/>
          <a:p>
            <a:pPr marL="0" indent="0">
              <a:buNone/>
            </a:pPr>
            <a:r>
              <a:rPr lang="de-AT" b="1" dirty="0" smtClean="0"/>
              <a:t>Query </a:t>
            </a:r>
            <a:r>
              <a:rPr lang="de-AT" b="1" dirty="0" err="1" smtClean="0"/>
              <a:t>Computation</a:t>
            </a:r>
            <a:r>
              <a:rPr lang="de-AT" b="1" dirty="0" smtClean="0"/>
              <a:t> + </a:t>
            </a:r>
            <a:r>
              <a:rPr lang="de-AT" b="1" dirty="0" err="1" smtClean="0"/>
              <a:t>Selection</a:t>
            </a:r>
            <a:r>
              <a:rPr lang="de-AT" b="1" dirty="0" smtClean="0"/>
              <a:t>:</a:t>
            </a:r>
          </a:p>
          <a:p>
            <a:endParaRPr lang="de-AT" dirty="0" smtClean="0"/>
          </a:p>
          <a:p>
            <a:pPr marL="0" indent="0">
              <a:buNone/>
            </a:pPr>
            <a:r>
              <a:rPr lang="de-AT" dirty="0" err="1" smtClean="0"/>
              <a:t>highly</a:t>
            </a:r>
            <a:r>
              <a:rPr lang="de-AT" dirty="0" smtClean="0"/>
              <a:t> </a:t>
            </a:r>
            <a:r>
              <a:rPr lang="de-AT" dirty="0" err="1" smtClean="0"/>
              <a:t>efficient</a:t>
            </a:r>
            <a:r>
              <a:rPr lang="de-AT" dirty="0" smtClean="0"/>
              <a:t> </a:t>
            </a:r>
            <a:r>
              <a:rPr lang="de-AT" dirty="0" err="1" smtClean="0">
                <a:solidFill>
                  <a:srgbClr val="269926"/>
                </a:solidFill>
              </a:rPr>
              <a:t>reasoner-free</a:t>
            </a:r>
            <a:r>
              <a:rPr lang="de-AT" dirty="0" smtClean="0"/>
              <a:t> </a:t>
            </a:r>
            <a:r>
              <a:rPr lang="de-AT" dirty="0" err="1" smtClean="0"/>
              <a:t>query</a:t>
            </a:r>
            <a:r>
              <a:rPr lang="de-AT" dirty="0" smtClean="0"/>
              <a:t> </a:t>
            </a:r>
            <a:r>
              <a:rPr lang="de-AT" dirty="0" err="1" smtClean="0"/>
              <a:t>computation</a:t>
            </a:r>
            <a:r>
              <a:rPr lang="de-AT" dirty="0" smtClean="0"/>
              <a:t> + </a:t>
            </a:r>
            <a:r>
              <a:rPr lang="de-AT" dirty="0" err="1" smtClean="0"/>
              <a:t>optimization</a:t>
            </a:r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r>
              <a:rPr lang="de-AT" dirty="0" err="1" smtClean="0"/>
              <a:t>query</a:t>
            </a:r>
            <a:r>
              <a:rPr lang="de-AT" dirty="0" smtClean="0"/>
              <a:t> </a:t>
            </a:r>
            <a:r>
              <a:rPr lang="de-AT" dirty="0" err="1" smtClean="0"/>
              <a:t>enrichment</a:t>
            </a:r>
            <a:r>
              <a:rPr lang="de-AT" dirty="0" smtClean="0"/>
              <a:t> + </a:t>
            </a:r>
            <a:r>
              <a:rPr lang="de-AT" dirty="0" err="1" smtClean="0"/>
              <a:t>optimization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</a:p>
          <a:p>
            <a:pPr lvl="1"/>
            <a:r>
              <a:rPr lang="de-AT" dirty="0" err="1" smtClean="0">
                <a:solidFill>
                  <a:srgbClr val="269926"/>
                </a:solidFill>
              </a:rPr>
              <a:t>easier-to-understand</a:t>
            </a:r>
            <a:r>
              <a:rPr lang="de-AT" dirty="0" smtClean="0"/>
              <a:t> </a:t>
            </a:r>
            <a:r>
              <a:rPr lang="de-AT" dirty="0" err="1" smtClean="0"/>
              <a:t>queries</a:t>
            </a:r>
            <a:endParaRPr lang="de-AT" dirty="0" smtClean="0"/>
          </a:p>
          <a:p>
            <a:pPr lvl="1"/>
            <a:r>
              <a:rPr lang="de-AT" dirty="0" err="1" smtClean="0"/>
              <a:t>queries</a:t>
            </a:r>
            <a:r>
              <a:rPr lang="de-AT" dirty="0" smtClean="0"/>
              <a:t> </a:t>
            </a:r>
            <a:r>
              <a:rPr lang="de-AT" dirty="0" err="1" smtClean="0">
                <a:solidFill>
                  <a:srgbClr val="269926"/>
                </a:solidFill>
              </a:rPr>
              <a:t>matching</a:t>
            </a:r>
            <a:r>
              <a:rPr lang="de-AT" dirty="0" smtClean="0"/>
              <a:t> </a:t>
            </a:r>
            <a:r>
              <a:rPr lang="de-AT" dirty="0" err="1" smtClean="0"/>
              <a:t>user‘s</a:t>
            </a:r>
            <a:r>
              <a:rPr lang="de-AT" dirty="0" smtClean="0"/>
              <a:t> </a:t>
            </a:r>
            <a:r>
              <a:rPr lang="de-AT" dirty="0" err="1" smtClean="0">
                <a:solidFill>
                  <a:srgbClr val="269926"/>
                </a:solidFill>
              </a:rPr>
              <a:t>expertise</a:t>
            </a:r>
            <a:endParaRPr lang="de-AT" dirty="0" smtClean="0">
              <a:solidFill>
                <a:srgbClr val="269926"/>
              </a:solidFill>
            </a:endParaRPr>
          </a:p>
          <a:p>
            <a:endParaRPr lang="de-AT" dirty="0" smtClean="0"/>
          </a:p>
          <a:p>
            <a:pPr marL="0" indent="0">
              <a:buNone/>
            </a:pPr>
            <a:r>
              <a:rPr lang="de-AT" dirty="0" smtClean="0"/>
              <a:t>different </a:t>
            </a:r>
            <a:r>
              <a:rPr lang="de-AT" dirty="0" err="1"/>
              <a:t>query</a:t>
            </a:r>
            <a:r>
              <a:rPr lang="de-AT" dirty="0"/>
              <a:t> </a:t>
            </a:r>
            <a:r>
              <a:rPr lang="de-AT" dirty="0" err="1"/>
              <a:t>selection</a:t>
            </a:r>
            <a:r>
              <a:rPr lang="de-AT" dirty="0"/>
              <a:t> </a:t>
            </a:r>
            <a:r>
              <a:rPr lang="de-AT" dirty="0" err="1"/>
              <a:t>heuristics</a:t>
            </a:r>
            <a:endParaRPr lang="de-AT" dirty="0"/>
          </a:p>
          <a:p>
            <a:pPr lvl="1"/>
            <a:r>
              <a:rPr lang="de-AT" i="1" cap="small" dirty="0" err="1"/>
              <a:t>entropy</a:t>
            </a:r>
            <a:r>
              <a:rPr lang="de-AT" dirty="0"/>
              <a:t>: 	</a:t>
            </a:r>
            <a:r>
              <a:rPr lang="de-AT" dirty="0" err="1" smtClean="0"/>
              <a:t>queries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best</a:t>
            </a:r>
            <a:r>
              <a:rPr lang="de-AT" dirty="0" smtClean="0"/>
              <a:t> </a:t>
            </a:r>
            <a:r>
              <a:rPr lang="de-AT" dirty="0" err="1"/>
              <a:t>information</a:t>
            </a:r>
            <a:r>
              <a:rPr lang="de-AT" dirty="0"/>
              <a:t> </a:t>
            </a:r>
            <a:r>
              <a:rPr lang="de-AT" dirty="0" err="1" smtClean="0"/>
              <a:t>gain</a:t>
            </a:r>
            <a:r>
              <a:rPr lang="de-AT" dirty="0"/>
              <a:t> </a:t>
            </a:r>
            <a:r>
              <a:rPr lang="de-AT" dirty="0" smtClean="0"/>
              <a:t> </a:t>
            </a:r>
            <a:r>
              <a:rPr lang="de-AT" sz="1200" dirty="0" smtClean="0">
                <a:sym typeface="Wingdings" panose="05000000000000000000" pitchFamily="2" charset="2"/>
              </a:rPr>
              <a:t></a:t>
            </a:r>
            <a:r>
              <a:rPr lang="de-AT" sz="1200" dirty="0" smtClean="0"/>
              <a:t> </a:t>
            </a:r>
            <a:r>
              <a:rPr lang="de-AT" sz="1200" dirty="0" err="1">
                <a:solidFill>
                  <a:srgbClr val="269926"/>
                </a:solidFill>
              </a:rPr>
              <a:t>good</a:t>
            </a:r>
            <a:r>
              <a:rPr lang="de-AT" sz="1200" dirty="0">
                <a:solidFill>
                  <a:srgbClr val="269926"/>
                </a:solidFill>
              </a:rPr>
              <a:t> </a:t>
            </a:r>
            <a:r>
              <a:rPr lang="de-AT" sz="1200" dirty="0" err="1">
                <a:solidFill>
                  <a:srgbClr val="269926"/>
                </a:solidFill>
              </a:rPr>
              <a:t>if</a:t>
            </a:r>
            <a:r>
              <a:rPr lang="de-AT" sz="1200" dirty="0">
                <a:solidFill>
                  <a:srgbClr val="269926"/>
                </a:solidFill>
              </a:rPr>
              <a:t> high-quality </a:t>
            </a:r>
            <a:r>
              <a:rPr lang="de-AT" sz="1200" dirty="0" err="1">
                <a:solidFill>
                  <a:srgbClr val="269926"/>
                </a:solidFill>
              </a:rPr>
              <a:t>prior</a:t>
            </a:r>
            <a:r>
              <a:rPr lang="de-AT" sz="1200" dirty="0">
                <a:solidFill>
                  <a:srgbClr val="269926"/>
                </a:solidFill>
              </a:rPr>
              <a:t> </a:t>
            </a:r>
            <a:r>
              <a:rPr lang="de-AT" sz="1200" dirty="0" err="1" smtClean="0">
                <a:solidFill>
                  <a:srgbClr val="269926"/>
                </a:solidFill>
              </a:rPr>
              <a:t>probabilities</a:t>
            </a:r>
            <a:r>
              <a:rPr lang="de-AT" sz="1200" dirty="0" smtClean="0">
                <a:solidFill>
                  <a:srgbClr val="269926"/>
                </a:solidFill>
              </a:rPr>
              <a:t> </a:t>
            </a:r>
            <a:r>
              <a:rPr lang="de-AT" sz="1200" dirty="0" err="1">
                <a:solidFill>
                  <a:srgbClr val="269926"/>
                </a:solidFill>
              </a:rPr>
              <a:t>are</a:t>
            </a:r>
            <a:r>
              <a:rPr lang="de-AT" sz="1200" dirty="0">
                <a:solidFill>
                  <a:srgbClr val="269926"/>
                </a:solidFill>
              </a:rPr>
              <a:t> </a:t>
            </a:r>
            <a:r>
              <a:rPr lang="de-AT" sz="1200" dirty="0" err="1">
                <a:solidFill>
                  <a:srgbClr val="269926"/>
                </a:solidFill>
              </a:rPr>
              <a:t>given</a:t>
            </a:r>
            <a:endParaRPr lang="de-AT" sz="1200" dirty="0">
              <a:solidFill>
                <a:srgbClr val="269926"/>
              </a:solidFill>
            </a:endParaRPr>
          </a:p>
          <a:p>
            <a:pPr lvl="1"/>
            <a:r>
              <a:rPr lang="de-AT" i="1" cap="small" dirty="0" err="1"/>
              <a:t>split</a:t>
            </a:r>
            <a:r>
              <a:rPr lang="de-AT" i="1" cap="small" dirty="0"/>
              <a:t>-in-half</a:t>
            </a:r>
            <a:r>
              <a:rPr lang="de-AT" dirty="0"/>
              <a:t>:	</a:t>
            </a:r>
            <a:r>
              <a:rPr lang="de-AT" dirty="0" err="1" smtClean="0"/>
              <a:t>queries</a:t>
            </a:r>
            <a:r>
              <a:rPr lang="de-AT" dirty="0" smtClean="0"/>
              <a:t> </a:t>
            </a:r>
            <a:r>
              <a:rPr lang="de-AT" dirty="0" err="1" smtClean="0"/>
              <a:t>which</a:t>
            </a:r>
            <a:r>
              <a:rPr lang="de-AT" dirty="0" smtClean="0"/>
              <a:t> </a:t>
            </a:r>
            <a:r>
              <a:rPr lang="de-AT" dirty="0" err="1" smtClean="0"/>
              <a:t>eliminates</a:t>
            </a:r>
            <a:r>
              <a:rPr lang="de-AT" dirty="0" smtClean="0"/>
              <a:t> </a:t>
            </a:r>
            <a:r>
              <a:rPr lang="de-AT" dirty="0"/>
              <a:t>½ of (</a:t>
            </a:r>
            <a:r>
              <a:rPr lang="de-AT" dirty="0" err="1"/>
              <a:t>known</a:t>
            </a:r>
            <a:r>
              <a:rPr lang="de-AT" dirty="0"/>
              <a:t>) </a:t>
            </a:r>
            <a:r>
              <a:rPr lang="de-AT" dirty="0" err="1" smtClean="0"/>
              <a:t>diagnoses</a:t>
            </a:r>
            <a:r>
              <a:rPr lang="de-AT" dirty="0" smtClean="0"/>
              <a:t>       </a:t>
            </a:r>
            <a:r>
              <a:rPr lang="de-AT" sz="900" dirty="0" smtClean="0"/>
              <a:t> </a:t>
            </a:r>
            <a:r>
              <a:rPr lang="de-AT" sz="1200" dirty="0" smtClean="0">
                <a:sym typeface="Wingdings" panose="05000000000000000000" pitchFamily="2" charset="2"/>
              </a:rPr>
              <a:t></a:t>
            </a:r>
            <a:r>
              <a:rPr lang="de-AT" sz="1200" dirty="0" smtClean="0"/>
              <a:t> </a:t>
            </a:r>
            <a:r>
              <a:rPr lang="de-AT" sz="1200" dirty="0" err="1">
                <a:solidFill>
                  <a:srgbClr val="269926"/>
                </a:solidFill>
              </a:rPr>
              <a:t>good</a:t>
            </a:r>
            <a:r>
              <a:rPr lang="de-AT" sz="1200" dirty="0">
                <a:solidFill>
                  <a:srgbClr val="269926"/>
                </a:solidFill>
              </a:rPr>
              <a:t> </a:t>
            </a:r>
            <a:r>
              <a:rPr lang="de-AT" sz="1200" dirty="0" err="1">
                <a:solidFill>
                  <a:srgbClr val="269926"/>
                </a:solidFill>
              </a:rPr>
              <a:t>if</a:t>
            </a:r>
            <a:r>
              <a:rPr lang="de-AT" sz="1200" dirty="0">
                <a:solidFill>
                  <a:srgbClr val="269926"/>
                </a:solidFill>
              </a:rPr>
              <a:t> </a:t>
            </a:r>
            <a:r>
              <a:rPr lang="de-AT" sz="1200" dirty="0" err="1">
                <a:solidFill>
                  <a:srgbClr val="269926"/>
                </a:solidFill>
              </a:rPr>
              <a:t>low</a:t>
            </a:r>
            <a:r>
              <a:rPr lang="de-AT" sz="1200" dirty="0">
                <a:solidFill>
                  <a:srgbClr val="269926"/>
                </a:solidFill>
              </a:rPr>
              <a:t>-quality </a:t>
            </a:r>
            <a:r>
              <a:rPr lang="de-AT" sz="1200" dirty="0" err="1">
                <a:solidFill>
                  <a:srgbClr val="269926"/>
                </a:solidFill>
              </a:rPr>
              <a:t>priors</a:t>
            </a:r>
            <a:endParaRPr lang="de-AT" dirty="0">
              <a:solidFill>
                <a:srgbClr val="269926"/>
              </a:solidFill>
            </a:endParaRPr>
          </a:p>
          <a:p>
            <a:pPr lvl="1"/>
            <a:r>
              <a:rPr lang="de-AT" i="1" cap="small" dirty="0" err="1"/>
              <a:t>dynamic</a:t>
            </a:r>
            <a:r>
              <a:rPr lang="de-AT" dirty="0"/>
              <a:t>:	</a:t>
            </a:r>
            <a:r>
              <a:rPr lang="de-AT" dirty="0" err="1"/>
              <a:t>reinforcement</a:t>
            </a:r>
            <a:r>
              <a:rPr lang="de-AT" dirty="0"/>
              <a:t> </a:t>
            </a:r>
            <a:r>
              <a:rPr lang="de-AT" dirty="0" err="1" smtClean="0"/>
              <a:t>learning</a:t>
            </a:r>
            <a:r>
              <a:rPr lang="de-AT" dirty="0" smtClean="0"/>
              <a:t> </a:t>
            </a:r>
            <a:r>
              <a:rPr lang="de-AT" dirty="0" err="1" smtClean="0"/>
              <a:t>selection</a:t>
            </a:r>
            <a:r>
              <a:rPr lang="de-AT" dirty="0" smtClean="0"/>
              <a:t>	 </a:t>
            </a:r>
            <a:r>
              <a:rPr lang="de-AT" sz="300" dirty="0" smtClean="0"/>
              <a:t> </a:t>
            </a:r>
            <a:r>
              <a:rPr lang="de-AT" sz="1200" dirty="0" smtClean="0">
                <a:sym typeface="Wingdings" panose="05000000000000000000" pitchFamily="2" charset="2"/>
              </a:rPr>
              <a:t></a:t>
            </a:r>
            <a:r>
              <a:rPr lang="de-AT" sz="1200" dirty="0" smtClean="0"/>
              <a:t> </a:t>
            </a:r>
            <a:r>
              <a:rPr lang="de-AT" sz="1200" dirty="0" err="1" smtClean="0">
                <a:solidFill>
                  <a:srgbClr val="269926"/>
                </a:solidFill>
              </a:rPr>
              <a:t>reasonable</a:t>
            </a:r>
            <a:r>
              <a:rPr lang="de-AT" sz="1200" dirty="0" smtClean="0">
                <a:solidFill>
                  <a:srgbClr val="269926"/>
                </a:solidFill>
              </a:rPr>
              <a:t> </a:t>
            </a:r>
            <a:r>
              <a:rPr lang="de-AT" sz="1200" dirty="0" err="1" smtClean="0">
                <a:solidFill>
                  <a:srgbClr val="269926"/>
                </a:solidFill>
              </a:rPr>
              <a:t>performance</a:t>
            </a:r>
            <a:r>
              <a:rPr lang="de-AT" sz="1200" dirty="0" smtClean="0">
                <a:solidFill>
                  <a:srgbClr val="269926"/>
                </a:solidFill>
              </a:rPr>
              <a:t> </a:t>
            </a:r>
            <a:r>
              <a:rPr lang="de-AT" sz="1200" dirty="0" err="1" smtClean="0">
                <a:solidFill>
                  <a:srgbClr val="269926"/>
                </a:solidFill>
              </a:rPr>
              <a:t>for</a:t>
            </a:r>
            <a:r>
              <a:rPr lang="de-AT" sz="1200" dirty="0" smtClean="0">
                <a:solidFill>
                  <a:srgbClr val="269926"/>
                </a:solidFill>
              </a:rPr>
              <a:t> </a:t>
            </a:r>
            <a:r>
              <a:rPr lang="de-AT" sz="1200" dirty="0" err="1">
                <a:solidFill>
                  <a:srgbClr val="269926"/>
                </a:solidFill>
              </a:rPr>
              <a:t>any</a:t>
            </a:r>
            <a:r>
              <a:rPr lang="de-AT" sz="1200" dirty="0">
                <a:solidFill>
                  <a:srgbClr val="269926"/>
                </a:solidFill>
              </a:rPr>
              <a:t> </a:t>
            </a:r>
            <a:r>
              <a:rPr lang="de-AT" sz="1200" dirty="0" err="1" smtClean="0">
                <a:solidFill>
                  <a:srgbClr val="269926"/>
                </a:solidFill>
              </a:rPr>
              <a:t>priors</a:t>
            </a:r>
            <a:endParaRPr lang="de-AT" dirty="0" smtClean="0">
              <a:solidFill>
                <a:srgbClr val="269926"/>
              </a:solidFill>
            </a:endParaRPr>
          </a:p>
          <a:p>
            <a:pPr lvl="1"/>
            <a:r>
              <a:rPr lang="de-AT" sz="1200" dirty="0" err="1" smtClean="0"/>
              <a:t>more</a:t>
            </a:r>
            <a:r>
              <a:rPr lang="de-AT" sz="1200" dirty="0" smtClean="0"/>
              <a:t> </a:t>
            </a:r>
            <a:r>
              <a:rPr lang="de-AT" sz="1200" dirty="0" err="1" smtClean="0"/>
              <a:t>to</a:t>
            </a:r>
            <a:r>
              <a:rPr lang="de-AT" sz="1200" dirty="0" smtClean="0"/>
              <a:t> </a:t>
            </a:r>
            <a:r>
              <a:rPr lang="de-AT" sz="1200" dirty="0" err="1" smtClean="0"/>
              <a:t>come</a:t>
            </a:r>
            <a:r>
              <a:rPr lang="de-AT" sz="1200" dirty="0" smtClean="0"/>
              <a:t> …</a:t>
            </a:r>
          </a:p>
          <a:p>
            <a:pPr lvl="1"/>
            <a:endParaRPr lang="de-AT" dirty="0"/>
          </a:p>
          <a:p>
            <a:pPr marL="0" indent="0">
              <a:buNone/>
            </a:pPr>
            <a:r>
              <a:rPr lang="de-AT" dirty="0" err="1" smtClean="0"/>
              <a:t>preferences</a:t>
            </a:r>
            <a:r>
              <a:rPr lang="de-AT" dirty="0" smtClean="0"/>
              <a:t> on </a:t>
            </a:r>
            <a:r>
              <a:rPr lang="de-AT" dirty="0" err="1" smtClean="0"/>
              <a:t>query</a:t>
            </a:r>
            <a:r>
              <a:rPr lang="de-AT" dirty="0" smtClean="0"/>
              <a:t> </a:t>
            </a:r>
            <a:r>
              <a:rPr lang="de-AT" dirty="0" err="1" smtClean="0"/>
              <a:t>properties</a:t>
            </a:r>
            <a:r>
              <a:rPr lang="de-AT" dirty="0" smtClean="0"/>
              <a:t>:</a:t>
            </a:r>
          </a:p>
          <a:p>
            <a:pPr lvl="1"/>
            <a:r>
              <a:rPr lang="de-AT" dirty="0" err="1" smtClean="0"/>
              <a:t>fewest</a:t>
            </a:r>
            <a:r>
              <a:rPr lang="de-AT" dirty="0" smtClean="0"/>
              <a:t> </a:t>
            </a:r>
            <a:r>
              <a:rPr lang="de-AT" dirty="0" err="1" smtClean="0"/>
              <a:t>axioms</a:t>
            </a:r>
            <a:endParaRPr lang="de-AT" dirty="0" smtClean="0"/>
          </a:p>
          <a:p>
            <a:pPr lvl="1"/>
            <a:r>
              <a:rPr lang="de-AT" dirty="0" err="1" smtClean="0"/>
              <a:t>lowest</a:t>
            </a:r>
            <a:r>
              <a:rPr lang="de-AT" dirty="0" smtClean="0"/>
              <a:t> </a:t>
            </a:r>
            <a:r>
              <a:rPr lang="de-AT" dirty="0" err="1" smtClean="0"/>
              <a:t>expected</a:t>
            </a:r>
            <a:r>
              <a:rPr lang="de-AT" dirty="0" smtClean="0"/>
              <a:t> </a:t>
            </a:r>
            <a:r>
              <a:rPr lang="de-AT" dirty="0" err="1" smtClean="0"/>
              <a:t>answering</a:t>
            </a:r>
            <a:r>
              <a:rPr lang="de-AT" dirty="0" smtClean="0"/>
              <a:t> time</a:t>
            </a:r>
          </a:p>
          <a:p>
            <a:pPr lvl="1"/>
            <a:r>
              <a:rPr lang="de-AT" dirty="0" err="1" smtClean="0"/>
              <a:t>easiest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answer</a:t>
            </a:r>
            <a:r>
              <a:rPr lang="de-AT" dirty="0" smtClean="0"/>
              <a:t> </a:t>
            </a:r>
          </a:p>
          <a:p>
            <a:endParaRPr lang="de-AT" dirty="0"/>
          </a:p>
          <a:p>
            <a:endParaRPr lang="de-AT" dirty="0" smtClean="0"/>
          </a:p>
          <a:p>
            <a:pPr marL="342900" lvl="1" indent="0">
              <a:buNone/>
            </a:pPr>
            <a:r>
              <a:rPr lang="de-AT" dirty="0" smtClean="0"/>
              <a:t> </a:t>
            </a:r>
          </a:p>
          <a:p>
            <a:pPr lvl="1"/>
            <a:endParaRPr lang="de-AT" dirty="0" smtClean="0"/>
          </a:p>
          <a:p>
            <a:endParaRPr lang="de-AT" dirty="0" smtClean="0"/>
          </a:p>
          <a:p>
            <a:pPr lvl="1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069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Agenda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1800" dirty="0" smtClean="0"/>
              <a:t>Motivation</a:t>
            </a:r>
          </a:p>
          <a:p>
            <a:endParaRPr lang="de-AT" sz="1800" dirty="0" smtClean="0"/>
          </a:p>
          <a:p>
            <a:r>
              <a:rPr lang="de-AT" sz="1800" dirty="0" err="1" smtClean="0"/>
              <a:t>OntoDebug</a:t>
            </a:r>
            <a:r>
              <a:rPr lang="de-AT" sz="1800" dirty="0" smtClean="0"/>
              <a:t>: </a:t>
            </a:r>
            <a:r>
              <a:rPr lang="de-AT" sz="1800" dirty="0" err="1" smtClean="0"/>
              <a:t>Overview</a:t>
            </a:r>
            <a:endParaRPr lang="de-AT" sz="1800" dirty="0" smtClean="0"/>
          </a:p>
          <a:p>
            <a:endParaRPr lang="de-AT" sz="1800" dirty="0" smtClean="0"/>
          </a:p>
          <a:p>
            <a:r>
              <a:rPr lang="de-AT" sz="1800" dirty="0" err="1" smtClean="0"/>
              <a:t>Ontology</a:t>
            </a:r>
            <a:r>
              <a:rPr lang="de-AT" sz="1800" dirty="0" smtClean="0"/>
              <a:t> Debugging Problem</a:t>
            </a:r>
          </a:p>
          <a:p>
            <a:pPr lvl="1"/>
            <a:r>
              <a:rPr lang="de-AT" sz="1800" dirty="0" smtClean="0"/>
              <a:t>Subproblems </a:t>
            </a:r>
          </a:p>
          <a:p>
            <a:pPr lvl="1"/>
            <a:r>
              <a:rPr lang="de-AT" sz="1800" dirty="0" err="1" smtClean="0"/>
              <a:t>How</a:t>
            </a:r>
            <a:r>
              <a:rPr lang="de-AT" sz="1800" dirty="0" smtClean="0"/>
              <a:t> </a:t>
            </a:r>
            <a:r>
              <a:rPr lang="de-AT" sz="1800" dirty="0" err="1" smtClean="0"/>
              <a:t>OntoDebug</a:t>
            </a:r>
            <a:r>
              <a:rPr lang="de-AT" sz="1800" dirty="0" smtClean="0"/>
              <a:t> </a:t>
            </a:r>
            <a:r>
              <a:rPr lang="de-AT" sz="1800" dirty="0" err="1" smtClean="0"/>
              <a:t>addresses</a:t>
            </a:r>
            <a:r>
              <a:rPr lang="de-AT" sz="1800" dirty="0" smtClean="0"/>
              <a:t> </a:t>
            </a:r>
            <a:r>
              <a:rPr lang="de-AT" sz="1800" dirty="0" err="1" smtClean="0"/>
              <a:t>them</a:t>
            </a:r>
            <a:endParaRPr lang="de-AT" sz="1800" dirty="0" smtClean="0"/>
          </a:p>
          <a:p>
            <a:pPr lvl="1"/>
            <a:r>
              <a:rPr lang="de-AT" sz="1800" dirty="0" err="1" smtClean="0"/>
              <a:t>Examples</a:t>
            </a:r>
            <a:endParaRPr lang="de-AT" sz="1800" dirty="0" smtClean="0"/>
          </a:p>
          <a:p>
            <a:endParaRPr lang="de-AT" sz="1800" dirty="0" smtClean="0"/>
          </a:p>
          <a:p>
            <a:r>
              <a:rPr lang="de-AT" sz="1800" dirty="0" err="1" smtClean="0"/>
              <a:t>Ontology</a:t>
            </a:r>
            <a:r>
              <a:rPr lang="de-AT" sz="1800" dirty="0" smtClean="0"/>
              <a:t> Evolution </a:t>
            </a:r>
            <a:r>
              <a:rPr lang="de-AT" sz="1800" dirty="0" err="1" smtClean="0"/>
              <a:t>using</a:t>
            </a:r>
            <a:r>
              <a:rPr lang="de-AT" sz="1800" dirty="0" smtClean="0"/>
              <a:t> </a:t>
            </a:r>
            <a:r>
              <a:rPr lang="de-AT" sz="1800" dirty="0" err="1" smtClean="0"/>
              <a:t>OntoDebug</a:t>
            </a:r>
            <a:endParaRPr lang="de-AT" sz="1800" dirty="0" smtClean="0"/>
          </a:p>
          <a:p>
            <a:endParaRPr lang="de-AT" sz="1800" dirty="0" smtClean="0"/>
          </a:p>
          <a:p>
            <a:r>
              <a:rPr lang="de-AT" sz="1800" dirty="0" err="1" smtClean="0"/>
              <a:t>OntoDebug</a:t>
            </a:r>
            <a:r>
              <a:rPr lang="de-AT" sz="1800" dirty="0" smtClean="0"/>
              <a:t>: Features</a:t>
            </a:r>
          </a:p>
          <a:p>
            <a:endParaRPr lang="de-AT" sz="1800" dirty="0" smtClean="0"/>
          </a:p>
          <a:p>
            <a:r>
              <a:rPr lang="de-AT" sz="1800" dirty="0" smtClean="0"/>
              <a:t>Demo</a:t>
            </a:r>
          </a:p>
          <a:p>
            <a:endParaRPr lang="de-AT" sz="1800" dirty="0"/>
          </a:p>
          <a:p>
            <a:endParaRPr lang="en-US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9106318" cy="365125"/>
          </a:xfrm>
        </p:spPr>
        <p:txBody>
          <a:bodyPr/>
          <a:lstStyle/>
          <a:p>
            <a:r>
              <a:rPr lang="de-AT" dirty="0" smtClean="0"/>
              <a:t>FoIKS‘18                                                                                                        </a:t>
            </a:r>
            <a:r>
              <a:rPr lang="de-AT" dirty="0" err="1" smtClean="0"/>
              <a:t>OntoDebug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376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AT" sz="7200" dirty="0" smtClean="0"/>
          </a:p>
          <a:p>
            <a:pPr marL="0" indent="0" algn="ctr">
              <a:buNone/>
            </a:pPr>
            <a:r>
              <a:rPr lang="de-AT" sz="7200" dirty="0" smtClean="0"/>
              <a:t>Demo</a:t>
            </a:r>
            <a:endParaRPr lang="en-US" sz="7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46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sz="4000" dirty="0" err="1" smtClean="0"/>
              <a:t>Thank</a:t>
            </a:r>
            <a:r>
              <a:rPr lang="de-AT" sz="4000" dirty="0" smtClean="0"/>
              <a:t> </a:t>
            </a:r>
            <a:r>
              <a:rPr lang="de-AT" sz="4000" dirty="0" err="1" smtClean="0"/>
              <a:t>you</a:t>
            </a:r>
            <a:r>
              <a:rPr lang="de-AT" sz="4000" dirty="0" smtClean="0"/>
              <a:t> </a:t>
            </a:r>
            <a:r>
              <a:rPr lang="de-AT" sz="4000" dirty="0" err="1" smtClean="0"/>
              <a:t>for</a:t>
            </a:r>
            <a:r>
              <a:rPr lang="de-AT" sz="4000" dirty="0" smtClean="0"/>
              <a:t> </a:t>
            </a:r>
            <a:r>
              <a:rPr lang="de-AT" sz="4000" dirty="0" err="1" smtClean="0"/>
              <a:t>your</a:t>
            </a:r>
            <a:r>
              <a:rPr lang="de-AT" sz="4000" dirty="0" smtClean="0"/>
              <a:t> </a:t>
            </a:r>
            <a:r>
              <a:rPr lang="de-AT" sz="4000" dirty="0" err="1" smtClean="0"/>
              <a:t>attention</a:t>
            </a:r>
            <a:r>
              <a:rPr lang="de-AT" sz="4000" dirty="0" smtClean="0"/>
              <a:t>!</a:t>
            </a:r>
          </a:p>
          <a:p>
            <a:pPr marL="0" indent="0" algn="ctr">
              <a:buNone/>
            </a:pPr>
            <a:endParaRPr lang="de-AT" sz="4000" dirty="0" smtClean="0"/>
          </a:p>
          <a:p>
            <a:pPr marL="0" indent="0" algn="ctr">
              <a:buNone/>
            </a:pPr>
            <a:endParaRPr lang="de-AT" sz="4000" dirty="0"/>
          </a:p>
          <a:p>
            <a:pPr marL="0" indent="0" algn="ctr">
              <a:buNone/>
            </a:pPr>
            <a:r>
              <a:rPr lang="de-AT" sz="4000" dirty="0" err="1" smtClean="0"/>
              <a:t>Questions</a:t>
            </a:r>
            <a:r>
              <a:rPr lang="de-AT" sz="4000" dirty="0" smtClean="0"/>
              <a:t>?</a:t>
            </a:r>
            <a:endParaRPr lang="de-AT" sz="4000" dirty="0"/>
          </a:p>
          <a:p>
            <a:pPr marL="0" indent="0">
              <a:buNone/>
            </a:pPr>
            <a:endParaRPr lang="de-AT" sz="4000" dirty="0" smtClean="0"/>
          </a:p>
          <a:p>
            <a:pPr marL="0" indent="0">
              <a:buNone/>
            </a:pPr>
            <a:endParaRPr lang="de-AT" sz="1800" dirty="0" smtClean="0"/>
          </a:p>
          <a:p>
            <a:pPr marL="0" indent="0">
              <a:buNone/>
            </a:pPr>
            <a:endParaRPr lang="de-AT" sz="1800" dirty="0"/>
          </a:p>
          <a:p>
            <a:pPr marL="0" indent="0">
              <a:buNone/>
            </a:pPr>
            <a:endParaRPr lang="de-AT" sz="1600" dirty="0" smtClean="0"/>
          </a:p>
          <a:p>
            <a:pPr marL="0" indent="0" algn="ctr">
              <a:buNone/>
            </a:pPr>
            <a:r>
              <a:rPr lang="de-AT" sz="1600" dirty="0" err="1" smtClean="0"/>
              <a:t>You</a:t>
            </a:r>
            <a:r>
              <a:rPr lang="de-AT" sz="1600" dirty="0" smtClean="0"/>
              <a:t> </a:t>
            </a:r>
            <a:r>
              <a:rPr lang="de-AT" sz="1600" dirty="0" err="1" smtClean="0"/>
              <a:t>can</a:t>
            </a:r>
            <a:r>
              <a:rPr lang="de-AT" sz="1600" dirty="0" smtClean="0"/>
              <a:t> find </a:t>
            </a:r>
            <a:r>
              <a:rPr lang="de-AT" sz="1600" dirty="0" err="1" smtClean="0"/>
              <a:t>everything</a:t>
            </a:r>
            <a:r>
              <a:rPr lang="de-AT" sz="1600" dirty="0" smtClean="0"/>
              <a:t> </a:t>
            </a:r>
            <a:r>
              <a:rPr lang="de-AT" sz="1600" dirty="0" err="1" smtClean="0"/>
              <a:t>about</a:t>
            </a:r>
            <a:r>
              <a:rPr lang="de-AT" sz="1600" dirty="0" smtClean="0"/>
              <a:t> </a:t>
            </a:r>
            <a:r>
              <a:rPr lang="de-AT" sz="1600" dirty="0" err="1" smtClean="0"/>
              <a:t>OntoDebug</a:t>
            </a:r>
            <a:r>
              <a:rPr lang="de-AT" sz="1600" dirty="0" smtClean="0"/>
              <a:t> </a:t>
            </a:r>
            <a:r>
              <a:rPr lang="de-AT" sz="1600" dirty="0" err="1" smtClean="0"/>
              <a:t>under</a:t>
            </a:r>
            <a:r>
              <a:rPr lang="de-AT" sz="1600" dirty="0"/>
              <a:t> </a:t>
            </a:r>
            <a:r>
              <a:rPr lang="de-AT" sz="1600" dirty="0">
                <a:hlinkClick r:id="rId2"/>
              </a:rPr>
              <a:t>http://isbi.aau.at/ontodebug</a:t>
            </a:r>
            <a:r>
              <a:rPr lang="de-AT" sz="1600" dirty="0" smtClean="0">
                <a:hlinkClick r:id="rId2"/>
              </a:rPr>
              <a:t>/</a:t>
            </a:r>
            <a:r>
              <a:rPr lang="de-AT" sz="1600" dirty="0" smtClean="0"/>
              <a:t> </a:t>
            </a:r>
          </a:p>
          <a:p>
            <a:pPr marL="0" indent="0" algn="ctr">
              <a:buNone/>
            </a:pPr>
            <a:r>
              <a:rPr lang="de-AT" sz="1600" dirty="0" err="1" smtClean="0"/>
              <a:t>Give</a:t>
            </a:r>
            <a:r>
              <a:rPr lang="de-AT" sz="1600" dirty="0" smtClean="0"/>
              <a:t> </a:t>
            </a:r>
            <a:r>
              <a:rPr lang="de-AT" sz="1600" dirty="0" err="1" smtClean="0"/>
              <a:t>it</a:t>
            </a:r>
            <a:r>
              <a:rPr lang="de-AT" sz="1600" dirty="0" smtClean="0"/>
              <a:t> a </a:t>
            </a:r>
            <a:r>
              <a:rPr lang="de-AT" sz="1600" dirty="0" err="1" smtClean="0"/>
              <a:t>try</a:t>
            </a:r>
            <a:r>
              <a:rPr lang="de-AT" sz="1600" dirty="0" smtClean="0"/>
              <a:t>! </a:t>
            </a:r>
            <a:r>
              <a:rPr lang="de-AT" sz="1600" dirty="0" smtClean="0">
                <a:sym typeface="Wingdings" panose="05000000000000000000" pitchFamily="2" charset="2"/>
              </a:rPr>
              <a:t></a:t>
            </a:r>
            <a:endParaRPr lang="de-AT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40" y="2996508"/>
            <a:ext cx="1520070" cy="17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Motivation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1600" dirty="0" err="1" smtClean="0"/>
              <a:t>Many</a:t>
            </a:r>
            <a:r>
              <a:rPr lang="de-AT" sz="1600" dirty="0" smtClean="0"/>
              <a:t> </a:t>
            </a:r>
            <a:r>
              <a:rPr lang="de-AT" sz="1600" dirty="0"/>
              <a:t>(</a:t>
            </a:r>
            <a:r>
              <a:rPr lang="de-AT" sz="1600" dirty="0" err="1"/>
              <a:t>semantic</a:t>
            </a:r>
            <a:r>
              <a:rPr lang="de-AT" sz="1600" dirty="0"/>
              <a:t> web) </a:t>
            </a:r>
            <a:r>
              <a:rPr lang="de-AT" sz="1600" dirty="0" err="1"/>
              <a:t>applications</a:t>
            </a:r>
            <a:r>
              <a:rPr lang="de-AT" sz="1600" dirty="0"/>
              <a:t> </a:t>
            </a:r>
            <a:r>
              <a:rPr lang="de-AT" sz="1600" dirty="0" err="1" smtClean="0"/>
              <a:t>using</a:t>
            </a:r>
            <a:r>
              <a:rPr lang="de-AT" sz="1600" dirty="0" smtClean="0"/>
              <a:t> </a:t>
            </a:r>
            <a:r>
              <a:rPr lang="de-AT" sz="1600" dirty="0" err="1" smtClean="0"/>
              <a:t>ontologies</a:t>
            </a:r>
            <a:endParaRPr lang="de-AT" sz="1600" dirty="0" smtClean="0"/>
          </a:p>
          <a:p>
            <a:r>
              <a:rPr lang="de-AT" sz="1600" dirty="0" err="1" smtClean="0"/>
              <a:t>providing</a:t>
            </a:r>
            <a:r>
              <a:rPr lang="de-AT" sz="1600" dirty="0" smtClean="0"/>
              <a:t> </a:t>
            </a:r>
            <a:r>
              <a:rPr lang="de-AT" sz="1600" dirty="0" err="1" smtClean="0"/>
              <a:t>services</a:t>
            </a:r>
            <a:r>
              <a:rPr lang="de-AT" sz="1600" dirty="0" smtClean="0"/>
              <a:t> in </a:t>
            </a:r>
            <a:r>
              <a:rPr lang="de-AT" sz="1600" dirty="0" err="1" smtClean="0"/>
              <a:t>often</a:t>
            </a:r>
            <a:r>
              <a:rPr lang="de-AT" sz="1600" dirty="0" smtClean="0"/>
              <a:t> </a:t>
            </a:r>
            <a:r>
              <a:rPr lang="de-AT" sz="1600" dirty="0" err="1" smtClean="0"/>
              <a:t>critical</a:t>
            </a:r>
            <a:r>
              <a:rPr lang="de-AT" sz="1600" dirty="0"/>
              <a:t> </a:t>
            </a:r>
            <a:r>
              <a:rPr lang="de-AT" sz="1600" dirty="0" err="1" smtClean="0"/>
              <a:t>fields</a:t>
            </a:r>
            <a:endParaRPr lang="de-AT" sz="1600" dirty="0" smtClean="0"/>
          </a:p>
          <a:p>
            <a:r>
              <a:rPr lang="de-AT" sz="1600" dirty="0" smtClean="0"/>
              <a:t>e.g. </a:t>
            </a:r>
            <a:r>
              <a:rPr lang="de-AT" sz="1600" dirty="0" err="1" smtClean="0"/>
              <a:t>biomedicine</a:t>
            </a:r>
            <a:r>
              <a:rPr lang="de-AT" sz="1600" dirty="0" smtClean="0"/>
              <a:t> (SNOMED, NCI-T, OBO </a:t>
            </a:r>
            <a:r>
              <a:rPr lang="de-AT" sz="1600" dirty="0" err="1" smtClean="0"/>
              <a:t>Foundry</a:t>
            </a:r>
            <a:r>
              <a:rPr lang="de-AT" sz="1600" dirty="0" smtClean="0"/>
              <a:t>)</a:t>
            </a:r>
          </a:p>
          <a:p>
            <a:pPr lvl="1"/>
            <a:r>
              <a:rPr lang="de-AT" sz="1600" dirty="0" err="1" smtClean="0"/>
              <a:t>ontologies</a:t>
            </a:r>
            <a:r>
              <a:rPr lang="de-AT" sz="1600" dirty="0" smtClean="0"/>
              <a:t> of </a:t>
            </a:r>
            <a:r>
              <a:rPr lang="de-AT" sz="1600" dirty="0" err="1" smtClean="0"/>
              <a:t>tremendous</a:t>
            </a:r>
            <a:r>
              <a:rPr lang="de-AT" sz="1600" dirty="0" smtClean="0"/>
              <a:t> </a:t>
            </a:r>
            <a:r>
              <a:rPr lang="de-AT" sz="1600" dirty="0" err="1" smtClean="0"/>
              <a:t>size</a:t>
            </a:r>
            <a:r>
              <a:rPr lang="de-AT" sz="1600" dirty="0" smtClean="0"/>
              <a:t> (100.000s of </a:t>
            </a:r>
            <a:r>
              <a:rPr lang="de-AT" sz="1600" dirty="0" err="1" smtClean="0"/>
              <a:t>terms</a:t>
            </a:r>
            <a:r>
              <a:rPr lang="de-AT" sz="1600" dirty="0" smtClean="0"/>
              <a:t> + </a:t>
            </a:r>
            <a:r>
              <a:rPr lang="de-AT" sz="1600" dirty="0" err="1" smtClean="0"/>
              <a:t>axioms</a:t>
            </a:r>
            <a:r>
              <a:rPr lang="de-AT" sz="1600" dirty="0" smtClean="0"/>
              <a:t>)</a:t>
            </a:r>
          </a:p>
          <a:p>
            <a:pPr lvl="1"/>
            <a:r>
              <a:rPr lang="de-AT" sz="1600" dirty="0" err="1" smtClean="0"/>
              <a:t>formalizing</a:t>
            </a:r>
            <a:r>
              <a:rPr lang="de-AT" sz="1600" dirty="0" smtClean="0"/>
              <a:t> sensitive </a:t>
            </a:r>
            <a:r>
              <a:rPr lang="de-AT" sz="1600" dirty="0" err="1" smtClean="0"/>
              <a:t>medical</a:t>
            </a:r>
            <a:r>
              <a:rPr lang="de-AT" sz="1600" dirty="0" smtClean="0"/>
              <a:t> </a:t>
            </a:r>
            <a:r>
              <a:rPr lang="de-AT" sz="1600" dirty="0" err="1" smtClean="0"/>
              <a:t>knowledge</a:t>
            </a:r>
            <a:r>
              <a:rPr lang="de-AT" sz="1600" dirty="0" smtClean="0"/>
              <a:t> (e.g. </a:t>
            </a:r>
            <a:r>
              <a:rPr lang="de-AT" sz="1600" dirty="0" err="1" smtClean="0"/>
              <a:t>cancer</a:t>
            </a:r>
            <a:r>
              <a:rPr lang="de-AT" sz="1600" dirty="0" smtClean="0"/>
              <a:t> </a:t>
            </a:r>
            <a:r>
              <a:rPr lang="de-AT" sz="1600" dirty="0" err="1" smtClean="0"/>
              <a:t>therapies</a:t>
            </a:r>
            <a:r>
              <a:rPr lang="de-AT" sz="1600" dirty="0" smtClean="0"/>
              <a:t>)</a:t>
            </a:r>
          </a:p>
          <a:p>
            <a:pPr lvl="1"/>
            <a:r>
              <a:rPr lang="de-AT" sz="1600" dirty="0" err="1" smtClean="0"/>
              <a:t>used</a:t>
            </a:r>
            <a:r>
              <a:rPr lang="de-AT" sz="1600" dirty="0" smtClean="0"/>
              <a:t> in </a:t>
            </a:r>
            <a:r>
              <a:rPr lang="de-AT" sz="1600" dirty="0" err="1" smtClean="0"/>
              <a:t>eHealth</a:t>
            </a:r>
            <a:r>
              <a:rPr lang="de-AT" sz="1600" dirty="0" smtClean="0"/>
              <a:t> </a:t>
            </a:r>
            <a:r>
              <a:rPr lang="de-AT" sz="1600" dirty="0" err="1" smtClean="0"/>
              <a:t>applications</a:t>
            </a:r>
            <a:r>
              <a:rPr lang="de-AT" sz="1600" dirty="0" smtClean="0"/>
              <a:t> (e.g. </a:t>
            </a:r>
            <a:r>
              <a:rPr lang="de-AT" sz="1600" dirty="0" err="1" smtClean="0"/>
              <a:t>patient</a:t>
            </a:r>
            <a:r>
              <a:rPr lang="de-AT" sz="1600" dirty="0" smtClean="0"/>
              <a:t> </a:t>
            </a:r>
            <a:r>
              <a:rPr lang="de-AT" sz="1600" dirty="0" err="1" smtClean="0"/>
              <a:t>health</a:t>
            </a:r>
            <a:r>
              <a:rPr lang="de-AT" sz="1600" dirty="0" smtClean="0"/>
              <a:t> </a:t>
            </a:r>
            <a:r>
              <a:rPr lang="de-AT" sz="1600" dirty="0" err="1" smtClean="0"/>
              <a:t>records</a:t>
            </a:r>
            <a:r>
              <a:rPr lang="de-AT" sz="1600" dirty="0" smtClean="0"/>
              <a:t>)</a:t>
            </a:r>
          </a:p>
          <a:p>
            <a:pPr marL="0" indent="0">
              <a:buNone/>
            </a:pPr>
            <a:endParaRPr lang="de-AT" sz="1600" dirty="0" smtClean="0"/>
          </a:p>
          <a:p>
            <a:pPr marL="0" indent="0">
              <a:buNone/>
            </a:pPr>
            <a:r>
              <a:rPr lang="de-AT" sz="1600" dirty="0" err="1"/>
              <a:t>F</a:t>
            </a:r>
            <a:r>
              <a:rPr lang="de-AT" sz="1600" dirty="0" err="1" smtClean="0"/>
              <a:t>aults</a:t>
            </a:r>
            <a:r>
              <a:rPr lang="de-AT" sz="1600" dirty="0" smtClean="0"/>
              <a:t> in </a:t>
            </a:r>
            <a:r>
              <a:rPr lang="de-AT" sz="1600" dirty="0" err="1" smtClean="0"/>
              <a:t>ontologies</a:t>
            </a:r>
            <a:r>
              <a:rPr lang="de-AT" sz="1600" dirty="0" smtClean="0"/>
              <a:t> (e.g. </a:t>
            </a:r>
            <a:r>
              <a:rPr lang="de-AT" sz="1600" dirty="0" err="1" smtClean="0"/>
              <a:t>wrong</a:t>
            </a:r>
            <a:r>
              <a:rPr lang="de-AT" sz="1600" dirty="0" smtClean="0"/>
              <a:t> </a:t>
            </a:r>
            <a:r>
              <a:rPr lang="de-AT" sz="1600" dirty="0" err="1" smtClean="0"/>
              <a:t>logical</a:t>
            </a:r>
            <a:r>
              <a:rPr lang="de-AT" sz="1600" dirty="0" smtClean="0"/>
              <a:t> </a:t>
            </a:r>
            <a:r>
              <a:rPr lang="de-AT" sz="1600" dirty="0" err="1" smtClean="0"/>
              <a:t>consequences</a:t>
            </a:r>
            <a:r>
              <a:rPr lang="de-AT" sz="1600" dirty="0" smtClean="0"/>
              <a:t>) </a:t>
            </a:r>
            <a:r>
              <a:rPr lang="de-AT" sz="1600" dirty="0" err="1" smtClean="0"/>
              <a:t>can</a:t>
            </a:r>
            <a:r>
              <a:rPr lang="de-AT" sz="1600" dirty="0" smtClean="0"/>
              <a:t> </a:t>
            </a:r>
            <a:r>
              <a:rPr lang="de-AT" sz="1600" dirty="0" err="1" smtClean="0"/>
              <a:t>have</a:t>
            </a:r>
            <a:r>
              <a:rPr lang="de-AT" sz="1600" dirty="0" smtClean="0"/>
              <a:t> </a:t>
            </a:r>
            <a:r>
              <a:rPr lang="de-AT" sz="1600" dirty="0" err="1" smtClean="0"/>
              <a:t>severe</a:t>
            </a:r>
            <a:r>
              <a:rPr lang="de-AT" sz="1600" dirty="0" smtClean="0"/>
              <a:t> </a:t>
            </a:r>
            <a:r>
              <a:rPr lang="de-AT" sz="1600" dirty="0" err="1" smtClean="0"/>
              <a:t>consequences</a:t>
            </a:r>
            <a:endParaRPr lang="de-AT" sz="1600" dirty="0" smtClean="0"/>
          </a:p>
          <a:p>
            <a:r>
              <a:rPr lang="de-AT" sz="1600" dirty="0" smtClean="0"/>
              <a:t>e.g. </a:t>
            </a:r>
            <a:r>
              <a:rPr lang="de-AT" sz="1600" dirty="0" err="1" smtClean="0"/>
              <a:t>suggesting</a:t>
            </a:r>
            <a:r>
              <a:rPr lang="de-AT" sz="1600" dirty="0" smtClean="0"/>
              <a:t> </a:t>
            </a:r>
            <a:r>
              <a:rPr lang="de-AT" sz="1600" dirty="0" err="1" smtClean="0"/>
              <a:t>the</a:t>
            </a:r>
            <a:r>
              <a:rPr lang="de-AT" sz="1600" dirty="0" smtClean="0"/>
              <a:t> </a:t>
            </a:r>
            <a:r>
              <a:rPr lang="de-AT" sz="1600" dirty="0" err="1" smtClean="0"/>
              <a:t>wrong</a:t>
            </a:r>
            <a:r>
              <a:rPr lang="de-AT" sz="1600" dirty="0" smtClean="0"/>
              <a:t> </a:t>
            </a:r>
            <a:r>
              <a:rPr lang="de-AT" sz="1600" dirty="0" err="1" smtClean="0"/>
              <a:t>medication</a:t>
            </a:r>
            <a:r>
              <a:rPr lang="de-AT" sz="1600" dirty="0" smtClean="0"/>
              <a:t> </a:t>
            </a:r>
            <a:r>
              <a:rPr lang="de-AT" sz="1600" dirty="0" err="1" smtClean="0"/>
              <a:t>for</a:t>
            </a:r>
            <a:r>
              <a:rPr lang="de-AT" sz="1600" dirty="0" smtClean="0"/>
              <a:t> a </a:t>
            </a:r>
            <a:r>
              <a:rPr lang="de-AT" sz="1600" dirty="0" err="1" smtClean="0"/>
              <a:t>cancer</a:t>
            </a:r>
            <a:r>
              <a:rPr lang="de-AT" sz="1600" dirty="0" smtClean="0"/>
              <a:t> </a:t>
            </a:r>
            <a:r>
              <a:rPr lang="de-AT" sz="1600" dirty="0" err="1" smtClean="0"/>
              <a:t>patient</a:t>
            </a:r>
            <a:endParaRPr lang="de-AT" sz="1600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sz="1600" dirty="0" smtClean="0"/>
              <a:t>(</a:t>
            </a:r>
            <a:r>
              <a:rPr lang="de-AT" sz="1600" dirty="0"/>
              <a:t>Manual) </a:t>
            </a:r>
            <a:r>
              <a:rPr lang="de-AT" sz="1600" dirty="0" err="1" smtClean="0"/>
              <a:t>Ontology</a:t>
            </a:r>
            <a:r>
              <a:rPr lang="de-AT" sz="1600" dirty="0" smtClean="0"/>
              <a:t> Debugging </a:t>
            </a:r>
            <a:r>
              <a:rPr lang="de-AT" sz="1600" dirty="0" err="1"/>
              <a:t>is</a:t>
            </a:r>
            <a:r>
              <a:rPr lang="de-AT" sz="1600" dirty="0"/>
              <a:t> </a:t>
            </a:r>
            <a:r>
              <a:rPr lang="de-AT" sz="1600" dirty="0" err="1" smtClean="0"/>
              <a:t>hard</a:t>
            </a:r>
            <a:r>
              <a:rPr lang="de-AT" sz="1600" dirty="0" smtClean="0"/>
              <a:t> </a:t>
            </a:r>
            <a:r>
              <a:rPr lang="de-AT" sz="1600" dirty="0" err="1"/>
              <a:t>given</a:t>
            </a:r>
            <a:r>
              <a:rPr lang="de-AT" sz="1600" dirty="0"/>
              <a:t> KBs </a:t>
            </a:r>
            <a:r>
              <a:rPr lang="de-AT" sz="1600" dirty="0" err="1"/>
              <a:t>that</a:t>
            </a:r>
            <a:r>
              <a:rPr lang="de-AT" sz="1600" dirty="0"/>
              <a:t> </a:t>
            </a:r>
            <a:r>
              <a:rPr lang="de-AT" sz="1600" dirty="0" err="1"/>
              <a:t>are</a:t>
            </a:r>
            <a:r>
              <a:rPr lang="de-AT" sz="1600" dirty="0"/>
              <a:t> </a:t>
            </a:r>
          </a:p>
          <a:p>
            <a:r>
              <a:rPr lang="de-AT" sz="1600" dirty="0"/>
              <a:t>large in </a:t>
            </a:r>
            <a:r>
              <a:rPr lang="de-AT" sz="1600" dirty="0" err="1" smtClean="0"/>
              <a:t>size</a:t>
            </a:r>
            <a:endParaRPr lang="de-AT" sz="1600" dirty="0" smtClean="0"/>
          </a:p>
          <a:p>
            <a:r>
              <a:rPr lang="de-AT" sz="1600" dirty="0" err="1"/>
              <a:t>represented</a:t>
            </a:r>
            <a:r>
              <a:rPr lang="de-AT" sz="1600" dirty="0"/>
              <a:t> in expressive </a:t>
            </a:r>
            <a:r>
              <a:rPr lang="de-AT" sz="1600" dirty="0" err="1" smtClean="0"/>
              <a:t>logics</a:t>
            </a:r>
            <a:endParaRPr lang="de-AT" sz="1600" dirty="0"/>
          </a:p>
          <a:p>
            <a:r>
              <a:rPr lang="de-AT" sz="1600" dirty="0" err="1" smtClean="0"/>
              <a:t>developed</a:t>
            </a:r>
            <a:r>
              <a:rPr lang="de-AT" sz="1600" dirty="0" smtClean="0"/>
              <a:t> </a:t>
            </a:r>
            <a:r>
              <a:rPr lang="de-AT" sz="1600" dirty="0" err="1"/>
              <a:t>by</a:t>
            </a:r>
            <a:r>
              <a:rPr lang="de-AT" sz="1600" dirty="0"/>
              <a:t> multiple </a:t>
            </a:r>
            <a:r>
              <a:rPr lang="de-AT" sz="1600" dirty="0" err="1"/>
              <a:t>people</a:t>
            </a:r>
            <a:r>
              <a:rPr lang="de-AT" sz="1600" dirty="0"/>
              <a:t> </a:t>
            </a:r>
            <a:r>
              <a:rPr lang="de-AT" sz="1600" dirty="0" err="1"/>
              <a:t>or</a:t>
            </a:r>
            <a:r>
              <a:rPr lang="de-AT" sz="1600" dirty="0"/>
              <a:t> in </a:t>
            </a:r>
            <a:r>
              <a:rPr lang="de-AT" sz="1600" dirty="0" err="1"/>
              <a:t>distributed</a:t>
            </a:r>
            <a:r>
              <a:rPr lang="de-AT" sz="1600" dirty="0"/>
              <a:t> </a:t>
            </a:r>
            <a:r>
              <a:rPr lang="de-AT" sz="1600" dirty="0" err="1"/>
              <a:t>fashion</a:t>
            </a:r>
            <a:endParaRPr lang="de-AT" sz="1600" dirty="0"/>
          </a:p>
          <a:p>
            <a:r>
              <a:rPr lang="de-AT" sz="1600" dirty="0"/>
              <a:t>(</a:t>
            </a:r>
            <a:r>
              <a:rPr lang="de-AT" sz="1600" dirty="0" err="1"/>
              <a:t>partially</a:t>
            </a:r>
            <a:r>
              <a:rPr lang="de-AT" sz="1600" dirty="0"/>
              <a:t>) </a:t>
            </a:r>
            <a:r>
              <a:rPr lang="de-AT" sz="1600" dirty="0" err="1"/>
              <a:t>generated</a:t>
            </a:r>
            <a:r>
              <a:rPr lang="de-AT" sz="1600" dirty="0"/>
              <a:t> </a:t>
            </a:r>
            <a:r>
              <a:rPr lang="de-AT" sz="1600" dirty="0" err="1"/>
              <a:t>by</a:t>
            </a:r>
            <a:r>
              <a:rPr lang="de-AT" sz="1600" dirty="0"/>
              <a:t> </a:t>
            </a:r>
            <a:r>
              <a:rPr lang="de-AT" sz="1600" dirty="0" err="1"/>
              <a:t>means</a:t>
            </a:r>
            <a:r>
              <a:rPr lang="de-AT" sz="1600" dirty="0"/>
              <a:t> of </a:t>
            </a:r>
            <a:r>
              <a:rPr lang="de-AT" sz="1600" dirty="0" err="1"/>
              <a:t>automatic</a:t>
            </a:r>
            <a:r>
              <a:rPr lang="de-AT" sz="1600" dirty="0"/>
              <a:t> </a:t>
            </a:r>
            <a:r>
              <a:rPr lang="de-AT" sz="1600" dirty="0" err="1"/>
              <a:t>systems</a:t>
            </a:r>
            <a:endParaRPr lang="de-AT" sz="1600" dirty="0"/>
          </a:p>
          <a:p>
            <a:endParaRPr lang="de-AT" dirty="0" smtClean="0"/>
          </a:p>
          <a:p>
            <a:pPr marL="0" indent="0">
              <a:buNone/>
            </a:pPr>
            <a:r>
              <a:rPr lang="de-AT" sz="1600" dirty="0" smtClean="0">
                <a:solidFill>
                  <a:srgbClr val="4699C2"/>
                </a:solidFill>
                <a:sym typeface="Wingdings" panose="05000000000000000000" pitchFamily="2" charset="2"/>
              </a:rPr>
              <a:t> Tool </a:t>
            </a:r>
            <a:r>
              <a:rPr lang="de-AT" sz="1600" dirty="0" err="1" smtClean="0">
                <a:solidFill>
                  <a:srgbClr val="4699C2"/>
                </a:solidFill>
                <a:sym typeface="Wingdings" panose="05000000000000000000" pitchFamily="2" charset="2"/>
              </a:rPr>
              <a:t>assistance</a:t>
            </a:r>
            <a:r>
              <a:rPr lang="de-AT" sz="1600" dirty="0" smtClean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  <a:sym typeface="Wingdings" panose="05000000000000000000" pitchFamily="2" charset="2"/>
              </a:rPr>
              <a:t>required</a:t>
            </a:r>
            <a:r>
              <a:rPr lang="de-AT" sz="1600" dirty="0" smtClean="0">
                <a:solidFill>
                  <a:srgbClr val="4699C2"/>
                </a:solidFill>
                <a:sym typeface="Wingdings" panose="05000000000000000000" pitchFamily="2" charset="2"/>
              </a:rPr>
              <a:t>!</a:t>
            </a:r>
            <a:endParaRPr lang="en-US" sz="1600" dirty="0">
              <a:solidFill>
                <a:srgbClr val="4699C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067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Our</a:t>
            </a:r>
            <a:r>
              <a:rPr lang="de-AT" dirty="0" smtClean="0"/>
              <a:t> Solution: </a:t>
            </a:r>
            <a:r>
              <a:rPr lang="de-AT" dirty="0" err="1" smtClean="0"/>
              <a:t>OntoDebug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dirty="0" smtClean="0"/>
                  <a:t>(Official, </a:t>
                </a:r>
                <a:r>
                  <a:rPr lang="de-AT" dirty="0" err="1" smtClean="0"/>
                  <a:t>free</a:t>
                </a:r>
                <a:r>
                  <a:rPr lang="de-AT" dirty="0" smtClean="0"/>
                  <a:t>) Plug-In </a:t>
                </a:r>
                <a:r>
                  <a:rPr lang="de-AT" dirty="0" err="1" smtClean="0"/>
                  <a:t>for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Protégé</a:t>
                </a:r>
                <a:endParaRPr lang="de-AT" dirty="0" smtClean="0"/>
              </a:p>
              <a:p>
                <a:endParaRPr lang="de-AT" dirty="0" smtClean="0"/>
              </a:p>
              <a:p>
                <a:pPr marL="0" indent="0">
                  <a:buNone/>
                </a:pPr>
                <a:r>
                  <a:rPr lang="de-AT" dirty="0" err="1" smtClean="0"/>
                  <a:t>Protégé</a:t>
                </a:r>
                <a:r>
                  <a:rPr lang="de-AT" dirty="0" smtClean="0"/>
                  <a:t> </a:t>
                </a:r>
                <a:r>
                  <a:rPr lang="de-AT" dirty="0"/>
                  <a:t>(</a:t>
                </a:r>
                <a:r>
                  <a:rPr lang="de-AT" dirty="0">
                    <a:hlinkClick r:id="rId3"/>
                  </a:rPr>
                  <a:t>https://protege.stanford.edu</a:t>
                </a:r>
                <a:r>
                  <a:rPr lang="de-AT" dirty="0" smtClean="0">
                    <a:hlinkClick r:id="rId3"/>
                  </a:rPr>
                  <a:t>/</a:t>
                </a:r>
                <a:r>
                  <a:rPr lang="de-AT" dirty="0" smtClean="0"/>
                  <a:t>)</a:t>
                </a:r>
              </a:p>
              <a:p>
                <a:r>
                  <a:rPr lang="de-AT" dirty="0" err="1" smtClean="0">
                    <a:solidFill>
                      <a:srgbClr val="4699C2"/>
                    </a:solidFill>
                  </a:rPr>
                  <a:t>most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widely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used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 open-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source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ontology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editor</a:t>
                </a:r>
                <a:r>
                  <a:rPr lang="de-AT" dirty="0" smtClean="0"/>
                  <a:t> </a:t>
                </a:r>
              </a:p>
              <a:p>
                <a:r>
                  <a:rPr lang="de-AT" dirty="0" smtClean="0"/>
                  <a:t>330.000 </a:t>
                </a:r>
                <a:r>
                  <a:rPr lang="de-AT" dirty="0" err="1" smtClean="0"/>
                  <a:t>academic</a:t>
                </a:r>
                <a:r>
                  <a:rPr lang="de-AT" dirty="0" smtClean="0"/>
                  <a:t>, </a:t>
                </a:r>
                <a:r>
                  <a:rPr lang="de-AT" dirty="0" err="1" smtClean="0"/>
                  <a:t>corporate</a:t>
                </a:r>
                <a:r>
                  <a:rPr lang="de-AT" dirty="0"/>
                  <a:t> </a:t>
                </a:r>
                <a:r>
                  <a:rPr lang="de-AT" dirty="0" err="1" smtClean="0"/>
                  <a:t>and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government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users</a:t>
                </a:r>
                <a:r>
                  <a:rPr lang="de-AT" dirty="0" smtClean="0"/>
                  <a:t> </a:t>
                </a:r>
              </a:p>
              <a:p>
                <a:r>
                  <a:rPr lang="de-AT" dirty="0" err="1" smtClean="0">
                    <a:solidFill>
                      <a:srgbClr val="4699C2"/>
                    </a:solidFill>
                  </a:rPr>
                  <a:t>tool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used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for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 </a:t>
                </a:r>
                <a:r>
                  <a:rPr lang="en-US" dirty="0"/>
                  <a:t>maintenance, development and quality </a:t>
                </a:r>
                <a:r>
                  <a:rPr lang="en-US" dirty="0" smtClean="0"/>
                  <a:t>assurance </a:t>
                </a:r>
                <a:br>
                  <a:rPr lang="en-US" dirty="0" smtClean="0"/>
                </a:br>
                <a:r>
                  <a:rPr lang="en-US" dirty="0" smtClean="0"/>
                  <a:t>of mentioned </a:t>
                </a:r>
                <a:r>
                  <a:rPr lang="en-US" dirty="0" smtClean="0">
                    <a:solidFill>
                      <a:srgbClr val="4699C2"/>
                    </a:solidFill>
                  </a:rPr>
                  <a:t>biomedical ontologies</a:t>
                </a:r>
              </a:p>
              <a:p>
                <a:endParaRPr lang="de-AT" dirty="0" smtClean="0"/>
              </a:p>
              <a:p>
                <a:pPr marL="0" indent="0">
                  <a:buNone/>
                </a:pPr>
                <a:r>
                  <a:rPr lang="de-AT" dirty="0" err="1" smtClean="0"/>
                  <a:t>OntoDebug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supplements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Protégé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with</a:t>
                </a:r>
                <a:r>
                  <a:rPr lang="de-AT" dirty="0" smtClean="0"/>
                  <a:t> a </a:t>
                </a:r>
                <a:r>
                  <a:rPr lang="de-AT" dirty="0" err="1" smtClean="0"/>
                  <a:t>support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for</a:t>
                </a:r>
                <a:r>
                  <a:rPr lang="de-AT" dirty="0" smtClean="0"/>
                  <a:t> </a:t>
                </a:r>
              </a:p>
              <a:p>
                <a:r>
                  <a:rPr lang="de-AT" dirty="0" smtClean="0">
                    <a:solidFill>
                      <a:srgbClr val="4699C2"/>
                    </a:solidFill>
                  </a:rPr>
                  <a:t>test-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driven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ontology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development</a:t>
                </a:r>
                <a:endParaRPr lang="de-AT" dirty="0" smtClean="0"/>
              </a:p>
              <a:p>
                <a:r>
                  <a:rPr lang="de-AT" dirty="0" err="1" smtClean="0">
                    <a:solidFill>
                      <a:srgbClr val="4699C2"/>
                    </a:solidFill>
                  </a:rPr>
                  <a:t>interactive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ontology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debugging</a:t>
                </a: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r>
                  <a:rPr lang="de-AT" dirty="0" err="1" smtClean="0"/>
                  <a:t>Given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ontology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AT" dirty="0" smtClean="0"/>
                  <a:t>, </a:t>
                </a:r>
                <a:r>
                  <a:rPr lang="de-AT" dirty="0" err="1" smtClean="0"/>
                  <a:t>OntoDebug</a:t>
                </a:r>
                <a:r>
                  <a:rPr lang="de-AT" dirty="0" smtClean="0"/>
                  <a:t> </a:t>
                </a:r>
                <a:r>
                  <a:rPr lang="de-AT" dirty="0" err="1"/>
                  <a:t>provides</a:t>
                </a:r>
                <a:r>
                  <a:rPr lang="de-AT" dirty="0"/>
                  <a:t> </a:t>
                </a:r>
                <a:r>
                  <a:rPr lang="de-AT" dirty="0" err="1" smtClean="0"/>
                  <a:t>support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for</a:t>
                </a:r>
                <a:r>
                  <a:rPr lang="de-AT" dirty="0" smtClean="0"/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interacting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user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/>
                  <a:t>(</a:t>
                </a:r>
                <a:r>
                  <a:rPr lang="de-AT" dirty="0" err="1" smtClean="0"/>
                  <a:t>e.g.medical</a:t>
                </a:r>
                <a:r>
                  <a:rPr lang="de-AT" dirty="0" smtClean="0"/>
                  <a:t> </a:t>
                </a:r>
                <a:r>
                  <a:rPr lang="de-AT" dirty="0"/>
                  <a:t>expert) </a:t>
                </a:r>
                <a:r>
                  <a:rPr lang="de-AT" dirty="0" err="1" smtClean="0"/>
                  <a:t>for</a:t>
                </a:r>
                <a:endParaRPr lang="de-AT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AT" dirty="0" err="1" smtClean="0">
                    <a:solidFill>
                      <a:srgbClr val="4699C2"/>
                    </a:solidFill>
                  </a:rPr>
                  <a:t>defining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which</a:t>
                </a:r>
                <a:r>
                  <a:rPr lang="de-AT" dirty="0" smtClean="0"/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requirements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and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test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cases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AT" dirty="0" smtClean="0"/>
                  <a:t> must </a:t>
                </a:r>
                <a:r>
                  <a:rPr lang="de-AT" dirty="0" err="1" smtClean="0"/>
                  <a:t>meet</a:t>
                </a:r>
                <a:endParaRPr lang="de-AT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AT" dirty="0" err="1" smtClean="0">
                    <a:solidFill>
                      <a:srgbClr val="4699C2"/>
                    </a:solidFill>
                  </a:rPr>
                  <a:t>checking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AT" dirty="0" smtClean="0"/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for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faults</a:t>
                </a:r>
                <a:r>
                  <a:rPr lang="de-AT" dirty="0" smtClean="0"/>
                  <a:t>, </a:t>
                </a:r>
                <a:r>
                  <a:rPr lang="de-AT" dirty="0" err="1" smtClean="0"/>
                  <a:t>and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if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faulty</a:t>
                </a:r>
                <a:endParaRPr lang="de-AT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AT" dirty="0" err="1" smtClean="0">
                    <a:solidFill>
                      <a:srgbClr val="4699C2"/>
                    </a:solidFill>
                  </a:rPr>
                  <a:t>locating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and</a:t>
                </a:r>
                <a:r>
                  <a:rPr lang="de-AT" dirty="0" smtClean="0"/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AT" dirty="0" err="1" smtClean="0">
                    <a:solidFill>
                      <a:srgbClr val="4699C2"/>
                    </a:solidFill>
                  </a:rPr>
                  <a:t>repairing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de-AT" dirty="0" err="1" smtClean="0"/>
                  <a:t>the</a:t>
                </a:r>
                <a:r>
                  <a:rPr lang="de-AT" dirty="0" smtClean="0"/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faulty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axioms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 smtClean="0"/>
                  <a:t>responsible</a:t>
                </a:r>
                <a:r>
                  <a:rPr lang="de-AT" dirty="0" smtClean="0"/>
                  <a:t> </a:t>
                </a:r>
                <a:r>
                  <a:rPr lang="de-AT" dirty="0" err="1"/>
                  <a:t>for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AT" dirty="0" smtClean="0"/>
                  <a:t>‘s </a:t>
                </a:r>
                <a:r>
                  <a:rPr lang="de-AT" dirty="0" err="1" smtClean="0"/>
                  <a:t>defectiveness</a:t>
                </a: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lvl="2"/>
                <a:endParaRPr lang="de-AT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295" t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7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b="1" dirty="0" smtClean="0"/>
                  <a:t>Given: </a:t>
                </a:r>
                <a:r>
                  <a:rPr lang="de-AT" dirty="0" err="1" smtClean="0"/>
                  <a:t>Ontology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</m:sSub>
                  </m:oMath>
                </a14:m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b="1" dirty="0" smtClean="0"/>
              </a:p>
              <a:p>
                <a:pPr marL="0" indent="0">
                  <a:buNone/>
                </a:pPr>
                <a:r>
                  <a:rPr lang="de-AT" b="1" dirty="0" err="1" smtClean="0"/>
                  <a:t>Define</a:t>
                </a:r>
                <a:r>
                  <a:rPr lang="de-AT" b="1" dirty="0" smtClean="0"/>
                  <a:t>: </a:t>
                </a:r>
              </a:p>
              <a:p>
                <a:pPr marL="0" indent="0">
                  <a:buNone/>
                </a:pPr>
                <a:r>
                  <a:rPr lang="de-AT" dirty="0" smtClean="0"/>
                  <a:t>Debugging Problem Instance </a:t>
                </a:r>
                <a:r>
                  <a:rPr lang="de-AT" b="1" dirty="0" smtClean="0"/>
                  <a:t/>
                </a:r>
                <a:br>
                  <a:rPr lang="de-AT" b="1" dirty="0" smtClean="0"/>
                </a:br>
                <a:r>
                  <a:rPr lang="de-AT" dirty="0" smtClean="0"/>
                  <a:t>DPI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𝑅𝑒𝑞</m:t>
                        </m:r>
                      </m:sub>
                    </m:sSub>
                  </m:oMath>
                </a14:m>
                <a:endParaRPr lang="de-AT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5" t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48" y="1198110"/>
            <a:ext cx="4768685" cy="2559253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714196" y="1771175"/>
            <a:ext cx="1923124" cy="796413"/>
            <a:chOff x="714196" y="1771175"/>
            <a:chExt cx="1923124" cy="796413"/>
          </a:xfrm>
        </p:grpSpPr>
        <p:sp>
          <p:nvSpPr>
            <p:cNvPr id="13" name="Zylinder 12"/>
            <p:cNvSpPr/>
            <p:nvPr/>
          </p:nvSpPr>
          <p:spPr bwMode="auto">
            <a:xfrm>
              <a:off x="714196" y="1771175"/>
              <a:ext cx="654828" cy="796413"/>
            </a:xfrm>
            <a:prstGeom prst="can">
              <a:avLst/>
            </a:prstGeom>
            <a:solidFill>
              <a:srgbClr val="C4D6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5" name="Kreuz 14"/>
            <p:cNvSpPr/>
            <p:nvPr/>
          </p:nvSpPr>
          <p:spPr bwMode="auto">
            <a:xfrm>
              <a:off x="918002" y="2069946"/>
              <a:ext cx="247216" cy="264523"/>
            </a:xfrm>
            <a:prstGeom prst="plus">
              <a:avLst>
                <a:gd name="adj" fmla="val 39318"/>
              </a:avLst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/>
                <p:cNvSpPr txBox="1"/>
                <p:nvPr/>
              </p:nvSpPr>
              <p:spPr>
                <a:xfrm>
                  <a:off x="1369024" y="1800049"/>
                  <a:ext cx="1268296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400" b="0" dirty="0" smtClean="0"/>
                    <a:t>axioms </a:t>
                  </a:r>
                  <a14:m>
                    <m:oMath xmlns:m="http://schemas.openxmlformats.org/officeDocument/2006/math">
                      <m:r>
                        <a:rPr lang="de-AT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sz="1400" dirty="0" smtClean="0"/>
                    <a:t> 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that must be 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entailed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024" y="1800049"/>
                  <a:ext cx="1268296" cy="73866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442" t="-1653" r="-481" b="-7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uppieren 23"/>
          <p:cNvGrpSpPr/>
          <p:nvPr/>
        </p:nvGrpSpPr>
        <p:grpSpPr>
          <a:xfrm>
            <a:off x="714196" y="2733415"/>
            <a:ext cx="1990450" cy="984162"/>
            <a:chOff x="714196" y="2733415"/>
            <a:chExt cx="1990450" cy="984162"/>
          </a:xfrm>
        </p:grpSpPr>
        <p:sp>
          <p:nvSpPr>
            <p:cNvPr id="12" name="Zylinder 11"/>
            <p:cNvSpPr/>
            <p:nvPr/>
          </p:nvSpPr>
          <p:spPr bwMode="auto">
            <a:xfrm>
              <a:off x="714196" y="2733415"/>
              <a:ext cx="654828" cy="796413"/>
            </a:xfrm>
            <a:prstGeom prst="can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6" name="Minus 15"/>
            <p:cNvSpPr/>
            <p:nvPr/>
          </p:nvSpPr>
          <p:spPr bwMode="auto">
            <a:xfrm>
              <a:off x="891176" y="3044067"/>
              <a:ext cx="300867" cy="29496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1369024" y="2763470"/>
                  <a:ext cx="1335622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400" b="0" dirty="0" err="1" smtClean="0"/>
                    <a:t>axioms</a:t>
                  </a:r>
                  <a:r>
                    <a:rPr lang="de-AT" sz="1400" b="0" dirty="0" smtClean="0"/>
                    <a:t> </a:t>
                  </a:r>
                  <a14:m>
                    <m:oMath xmlns:m="http://schemas.openxmlformats.org/officeDocument/2006/math">
                      <m:r>
                        <a:rPr lang="de-AT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sz="1400" dirty="0" smtClean="0"/>
                    <a:t> 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that must not 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be entailed</a:t>
                  </a:r>
                </a:p>
                <a:p>
                  <a:endParaRPr lang="en-US" sz="1400" dirty="0"/>
                </a:p>
              </p:txBody>
            </p:sp>
          </mc:Choice>
          <mc:Fallback xmlns="">
            <p:sp>
              <p:nvSpPr>
                <p:cNvPr id="18" name="Textfeld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024" y="2763470"/>
                  <a:ext cx="1335622" cy="95410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70" t="-1274" r="-4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uppieren 25"/>
          <p:cNvGrpSpPr/>
          <p:nvPr/>
        </p:nvGrpSpPr>
        <p:grpSpPr>
          <a:xfrm>
            <a:off x="708670" y="3595366"/>
            <a:ext cx="1982191" cy="1096012"/>
            <a:chOff x="708670" y="3595366"/>
            <a:chExt cx="1982191" cy="1096012"/>
          </a:xfrm>
        </p:grpSpPr>
        <p:sp>
          <p:nvSpPr>
            <p:cNvPr id="19" name="Zylinder 18"/>
            <p:cNvSpPr/>
            <p:nvPr/>
          </p:nvSpPr>
          <p:spPr bwMode="auto">
            <a:xfrm>
              <a:off x="708670" y="3696148"/>
              <a:ext cx="654828" cy="796413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1369024" y="3737271"/>
                  <a:ext cx="1321837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400" b="0" dirty="0" smtClean="0"/>
                    <a:t>requirements </a:t>
                  </a:r>
                  <a:br>
                    <a:rPr lang="de-AT" sz="1400" b="0" dirty="0" smtClean="0"/>
                  </a:br>
                  <a14:m>
                    <m:oMath xmlns:m="http://schemas.openxmlformats.org/officeDocument/2006/math">
                      <m:r>
                        <a:rPr lang="de-AT" sz="1400" b="0" i="1" smtClean="0">
                          <a:latin typeface="Cambria Math" panose="02040503050406030204" pitchFamily="18" charset="0"/>
                        </a:rPr>
                        <m:t>𝑅𝑒𝑞</m:t>
                      </m:r>
                    </m:oMath>
                  </a14:m>
                  <a:r>
                    <a:rPr lang="en-US" sz="1400" dirty="0" smtClean="0"/>
                    <a:t> that must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be satisfied</a:t>
                  </a:r>
                </a:p>
                <a:p>
                  <a:endParaRPr lang="en-US" sz="1400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024" y="3737271"/>
                  <a:ext cx="1321837" cy="95410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89" t="-1911" r="-13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Minus 21"/>
            <p:cNvSpPr/>
            <p:nvPr/>
          </p:nvSpPr>
          <p:spPr bwMode="auto">
            <a:xfrm>
              <a:off x="1013254" y="3595366"/>
              <a:ext cx="99706" cy="1043708"/>
            </a:xfrm>
            <a:prstGeom prst="mathMinus">
              <a:avLst>
                <a:gd name="adj1" fmla="val 28093"/>
              </a:avLst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3" name="Minus 22"/>
            <p:cNvSpPr/>
            <p:nvPr/>
          </p:nvSpPr>
          <p:spPr bwMode="auto">
            <a:xfrm>
              <a:off x="1013254" y="4224942"/>
              <a:ext cx="96079" cy="342162"/>
            </a:xfrm>
            <a:prstGeom prst="mathMinus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535512" y="2111241"/>
                <a:ext cx="121700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Background </a:t>
                </a:r>
                <a:br>
                  <a:rPr lang="de-AT" sz="1400" dirty="0" smtClean="0"/>
                </a:br>
                <a:r>
                  <a:rPr lang="de-AT" sz="1400" dirty="0" err="1" smtClean="0"/>
                  <a:t>knowledge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 smtClean="0"/>
              </a:p>
              <a:p>
                <a:r>
                  <a:rPr lang="de-AT" sz="1400" dirty="0" smtClean="0"/>
                  <a:t>(</a:t>
                </a:r>
                <a:r>
                  <a:rPr lang="de-AT" sz="1400" dirty="0" err="1" smtClean="0"/>
                  <a:t>correct</a:t>
                </a:r>
                <a:r>
                  <a:rPr lang="de-AT" sz="1400" dirty="0" smtClean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512" y="2111241"/>
                <a:ext cx="1217000" cy="738664"/>
              </a:xfrm>
              <a:prstGeom prst="rect">
                <a:avLst/>
              </a:prstGeom>
              <a:blipFill rotWithShape="0">
                <a:blip r:embed="rId8"/>
                <a:stretch>
                  <a:fillRect l="-1500" t="-1639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106104" y="1304114"/>
                <a:ext cx="14718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Ontology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sz="1400" dirty="0" smtClean="0"/>
              </a:p>
              <a:p>
                <a:r>
                  <a:rPr lang="de-AT" sz="1400" dirty="0" smtClean="0"/>
                  <a:t>(</a:t>
                </a:r>
                <a:r>
                  <a:rPr lang="de-AT" sz="1400" dirty="0" err="1" smtClean="0"/>
                  <a:t>possibly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faulty</a:t>
                </a:r>
                <a:r>
                  <a:rPr lang="de-AT" sz="1400" dirty="0" smtClean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104" y="1304114"/>
                <a:ext cx="1471878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1245" t="-3488" r="-830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674" y="1198110"/>
            <a:ext cx="4763159" cy="25525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82493" cy="648072"/>
          </a:xfrm>
        </p:spPr>
        <p:txBody>
          <a:bodyPr/>
          <a:lstStyle/>
          <a:p>
            <a:r>
              <a:rPr lang="de-AT" dirty="0" err="1" smtClean="0"/>
              <a:t>Ontology</a:t>
            </a:r>
            <a:r>
              <a:rPr lang="de-AT" dirty="0" smtClean="0"/>
              <a:t> Debugging / </a:t>
            </a:r>
            <a:r>
              <a:rPr lang="de-AT" dirty="0" smtClean="0">
                <a:solidFill>
                  <a:srgbClr val="4699C2"/>
                </a:solidFill>
              </a:rPr>
              <a:t>Test-</a:t>
            </a:r>
            <a:r>
              <a:rPr lang="de-AT" dirty="0" err="1" smtClean="0">
                <a:solidFill>
                  <a:srgbClr val="4699C2"/>
                </a:solidFill>
              </a:rPr>
              <a:t>Driven</a:t>
            </a:r>
            <a:r>
              <a:rPr lang="de-AT" dirty="0" smtClean="0">
                <a:solidFill>
                  <a:srgbClr val="4699C2"/>
                </a:solidFill>
              </a:rPr>
              <a:t> Development</a:t>
            </a:r>
            <a:r>
              <a:rPr lang="de-AT" dirty="0" smtClean="0"/>
              <a:t> </a:t>
            </a:r>
            <a:br>
              <a:rPr lang="de-AT" dirty="0" smtClean="0"/>
            </a:br>
            <a:r>
              <a:rPr lang="de-AT" sz="1800" dirty="0" err="1" smtClean="0"/>
              <a:t>Defining</a:t>
            </a:r>
            <a:r>
              <a:rPr lang="de-AT" sz="1800" dirty="0" smtClean="0"/>
              <a:t> </a:t>
            </a:r>
            <a:r>
              <a:rPr lang="de-AT" sz="1800" dirty="0" err="1" smtClean="0"/>
              <a:t>the</a:t>
            </a:r>
            <a:r>
              <a:rPr lang="de-AT" sz="1800" dirty="0" smtClean="0"/>
              <a:t> Problem </a:t>
            </a:r>
            <a:r>
              <a:rPr lang="de-AT" sz="1800" dirty="0" err="1" smtClean="0"/>
              <a:t>and</a:t>
            </a:r>
            <a:r>
              <a:rPr lang="de-AT" sz="1800" dirty="0" smtClean="0"/>
              <a:t> </a:t>
            </a:r>
            <a:r>
              <a:rPr lang="de-AT" sz="1800" dirty="0" smtClean="0">
                <a:solidFill>
                  <a:srgbClr val="4699C2"/>
                </a:solidFill>
              </a:rPr>
              <a:t>Properties of </a:t>
            </a:r>
            <a:r>
              <a:rPr lang="de-AT" sz="1800" dirty="0" err="1" smtClean="0">
                <a:solidFill>
                  <a:srgbClr val="4699C2"/>
                </a:solidFill>
              </a:rPr>
              <a:t>the</a:t>
            </a:r>
            <a:r>
              <a:rPr lang="de-AT" sz="1800" dirty="0" smtClean="0">
                <a:solidFill>
                  <a:srgbClr val="4699C2"/>
                </a:solidFill>
              </a:rPr>
              <a:t> </a:t>
            </a:r>
            <a:r>
              <a:rPr lang="de-AT" sz="1800" dirty="0" err="1" smtClean="0">
                <a:solidFill>
                  <a:srgbClr val="4699C2"/>
                </a:solidFill>
              </a:rPr>
              <a:t>desired</a:t>
            </a:r>
            <a:r>
              <a:rPr lang="de-AT" sz="1800" dirty="0" smtClean="0">
                <a:solidFill>
                  <a:srgbClr val="4699C2"/>
                </a:solidFill>
              </a:rPr>
              <a:t> Solution</a:t>
            </a:r>
            <a:endParaRPr lang="en-US" dirty="0">
              <a:solidFill>
                <a:srgbClr val="4699C2"/>
              </a:solidFill>
            </a:endParaRPr>
          </a:p>
        </p:txBody>
      </p:sp>
      <p:cxnSp>
        <p:nvCxnSpPr>
          <p:cNvPr id="37" name="Gerader Verbinder 36"/>
          <p:cNvCxnSpPr/>
          <p:nvPr/>
        </p:nvCxnSpPr>
        <p:spPr bwMode="auto">
          <a:xfrm flipH="1">
            <a:off x="7712772" y="1613589"/>
            <a:ext cx="348061" cy="213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5500892" y="2257514"/>
                <a:ext cx="1431674" cy="324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Ontology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</m:sSub>
                  </m:oMath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892" y="2257514"/>
                <a:ext cx="1431674" cy="324384"/>
              </a:xfrm>
              <a:prstGeom prst="rect">
                <a:avLst/>
              </a:prstGeom>
              <a:blipFill rotWithShape="0">
                <a:blip r:embed="rId11"/>
                <a:stretch>
                  <a:fillRect l="-1277" t="-37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915812" y="3784824"/>
                <a:ext cx="341151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b="1" dirty="0" smtClean="0"/>
                  <a:t>(1) </a:t>
                </a:r>
                <a:r>
                  <a:rPr lang="de-AT" sz="1400" b="1" dirty="0" err="1" smtClean="0"/>
                  <a:t>Define</a:t>
                </a:r>
                <a:r>
                  <a:rPr lang="de-AT" sz="1400" b="1" dirty="0" smtClean="0"/>
                  <a:t> </a:t>
                </a:r>
                <a:r>
                  <a:rPr lang="de-AT" sz="1400" b="1" dirty="0" err="1" smtClean="0"/>
                  <a:t>background</a:t>
                </a:r>
                <a:r>
                  <a:rPr lang="de-AT" sz="1400" b="1" dirty="0" smtClean="0"/>
                  <a:t> </a:t>
                </a:r>
                <a:r>
                  <a:rPr lang="de-AT" sz="1400" b="1" dirty="0" err="1" smtClean="0"/>
                  <a:t>knowledge</a:t>
                </a:r>
                <a:r>
                  <a:rPr lang="de-AT" sz="1400" b="1" dirty="0" smtClean="0"/>
                  <a:t> </a:t>
                </a:r>
                <a14:m>
                  <m:oMath xmlns:m="http://schemas.openxmlformats.org/officeDocument/2006/math">
                    <m:r>
                      <a:rPr lang="de-AT" sz="1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AT" sz="1400" dirty="0" smtClean="0"/>
                  <a:t/>
                </a:r>
                <a:br>
                  <a:rPr lang="de-AT" sz="1400" dirty="0" smtClean="0"/>
                </a:br>
                <a:r>
                  <a:rPr lang="de-AT" sz="1400" dirty="0" smtClean="0"/>
                  <a:t>     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 </a:t>
                </a:r>
                <a:r>
                  <a:rPr lang="de-AT" sz="1400" dirty="0" err="1" smtClean="0"/>
                  <a:t>split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ontology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into</a:t>
                </a:r>
                <a:r>
                  <a:rPr lang="de-AT" sz="1400" dirty="0" smtClean="0"/>
                  <a:t> </a:t>
                </a:r>
                <a:r>
                  <a:rPr lang="de-AT" sz="1400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possibly</a:t>
                </a:r>
                <a:r>
                  <a:rPr lang="de-AT" sz="1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AT" sz="1400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faulty</a:t>
                </a:r>
                <a:r>
                  <a:rPr lang="de-AT" sz="1400" dirty="0" smtClean="0"/>
                  <a:t> </a:t>
                </a:r>
                <a:br>
                  <a:rPr lang="de-AT" sz="1400" dirty="0" smtClean="0"/>
                </a:br>
                <a:r>
                  <a:rPr lang="de-AT" sz="1400" dirty="0" smtClean="0"/>
                  <a:t>         </a:t>
                </a:r>
                <a:r>
                  <a:rPr lang="de-AT" sz="1400" dirty="0" err="1" smtClean="0"/>
                  <a:t>and</a:t>
                </a:r>
                <a:r>
                  <a:rPr lang="de-AT" sz="1400" dirty="0" smtClean="0"/>
                  <a:t> </a:t>
                </a:r>
                <a:r>
                  <a:rPr lang="de-AT" sz="1400" dirty="0" smtClean="0">
                    <a:solidFill>
                      <a:srgbClr val="269926"/>
                    </a:solidFill>
                  </a:rPr>
                  <a:t>(</a:t>
                </a:r>
                <a:r>
                  <a:rPr lang="de-AT" sz="1400" dirty="0" err="1" smtClean="0">
                    <a:solidFill>
                      <a:srgbClr val="269926"/>
                    </a:solidFill>
                  </a:rPr>
                  <a:t>assumed</a:t>
                </a:r>
                <a:r>
                  <a:rPr lang="de-AT" sz="1400" dirty="0" smtClean="0">
                    <a:solidFill>
                      <a:srgbClr val="269926"/>
                    </a:solidFill>
                  </a:rPr>
                  <a:t>) </a:t>
                </a:r>
                <a:r>
                  <a:rPr lang="de-AT" sz="1400" dirty="0" err="1" smtClean="0">
                    <a:solidFill>
                      <a:srgbClr val="269926"/>
                    </a:solidFill>
                  </a:rPr>
                  <a:t>correct</a:t>
                </a:r>
                <a:r>
                  <a:rPr lang="de-AT" sz="1400" dirty="0" smtClean="0">
                    <a:solidFill>
                      <a:srgbClr val="269926"/>
                    </a:solidFill>
                  </a:rPr>
                  <a:t> </a:t>
                </a:r>
                <a:r>
                  <a:rPr lang="de-AT" sz="1400" dirty="0" err="1" smtClean="0"/>
                  <a:t>axioms</a:t>
                </a:r>
                <a:r>
                  <a:rPr lang="de-AT" sz="1400" dirty="0" smtClean="0"/>
                  <a:t/>
                </a:r>
                <a:br>
                  <a:rPr lang="de-AT" sz="1400" dirty="0" smtClean="0"/>
                </a:br>
                <a:endParaRPr lang="en-US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812" y="3784824"/>
                <a:ext cx="3411511" cy="954107"/>
              </a:xfrm>
              <a:prstGeom prst="rect">
                <a:avLst/>
              </a:prstGeom>
              <a:blipFill rotWithShape="0">
                <a:blip r:embed="rId12"/>
                <a:stretch>
                  <a:fillRect l="-536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3915811" y="4460840"/>
                <a:ext cx="340830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b="1" dirty="0" smtClean="0"/>
                  <a:t>(2) </a:t>
                </a:r>
                <a:r>
                  <a:rPr lang="de-AT" sz="1400" b="1" dirty="0" err="1" smtClean="0"/>
                  <a:t>Define</a:t>
                </a:r>
                <a:r>
                  <a:rPr lang="de-AT" sz="1400" b="1" dirty="0" smtClean="0"/>
                  <a:t> </a:t>
                </a:r>
                <a:r>
                  <a:rPr lang="de-AT" sz="1400" b="1" dirty="0" smtClean="0">
                    <a:solidFill>
                      <a:srgbClr val="269926"/>
                    </a:solidFill>
                  </a:rPr>
                  <a:t>positive </a:t>
                </a:r>
                <a:r>
                  <a:rPr lang="de-AT" sz="1400" b="1" dirty="0" err="1" smtClean="0">
                    <a:solidFill>
                      <a:srgbClr val="269926"/>
                    </a:solidFill>
                  </a:rPr>
                  <a:t>test</a:t>
                </a:r>
                <a:r>
                  <a:rPr lang="de-AT" sz="1400" b="1" dirty="0" smtClean="0">
                    <a:solidFill>
                      <a:srgbClr val="269926"/>
                    </a:solidFill>
                  </a:rPr>
                  <a:t> </a:t>
                </a:r>
                <a:r>
                  <a:rPr lang="de-AT" sz="1400" b="1" dirty="0" err="1" smtClean="0">
                    <a:solidFill>
                      <a:srgbClr val="269926"/>
                    </a:solidFill>
                  </a:rPr>
                  <a:t>cases</a:t>
                </a:r>
                <a:r>
                  <a:rPr lang="de-AT" sz="1400" b="1" dirty="0" smtClean="0">
                    <a:solidFill>
                      <a:srgbClr val="26992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AT" sz="1400" i="1" smtClean="0">
                        <a:solidFill>
                          <a:srgbClr val="269926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AT" sz="1400" dirty="0" smtClean="0"/>
                  <a:t/>
                </a:r>
                <a:br>
                  <a:rPr lang="de-AT" sz="1400" dirty="0" smtClean="0"/>
                </a:br>
                <a:r>
                  <a:rPr lang="de-AT" sz="1400" dirty="0" smtClean="0"/>
                  <a:t>     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 </a:t>
                </a:r>
                <a:r>
                  <a:rPr lang="de-AT" sz="1400" dirty="0" err="1" smtClean="0">
                    <a:sym typeface="Wingdings" panose="05000000000000000000" pitchFamily="2" charset="2"/>
                  </a:rPr>
                  <a:t>specify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1400" dirty="0" err="1" smtClean="0">
                    <a:sym typeface="Wingdings" panose="05000000000000000000" pitchFamily="2" charset="2"/>
                  </a:rPr>
                  <a:t>axioms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1400" dirty="0" err="1" smtClean="0">
                    <a:sym typeface="Wingdings" panose="05000000000000000000" pitchFamily="2" charset="2"/>
                  </a:rPr>
                  <a:t>that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 must </a:t>
                </a:r>
                <a:r>
                  <a:rPr lang="de-AT" sz="1400" dirty="0" err="1" smtClean="0">
                    <a:sym typeface="Wingdings" panose="05000000000000000000" pitchFamily="2" charset="2"/>
                  </a:rPr>
                  <a:t>be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 </a:t>
                </a:r>
                <a:br>
                  <a:rPr lang="de-AT" sz="1400" dirty="0" smtClean="0">
                    <a:sym typeface="Wingdings" panose="05000000000000000000" pitchFamily="2" charset="2"/>
                  </a:rPr>
                </a:br>
                <a:r>
                  <a:rPr lang="de-AT" sz="1400" dirty="0" smtClean="0">
                    <a:sym typeface="Wingdings" panose="05000000000000000000" pitchFamily="2" charset="2"/>
                  </a:rPr>
                  <a:t>         </a:t>
                </a:r>
                <a:r>
                  <a:rPr lang="de-AT" sz="1400" dirty="0" err="1" smtClean="0"/>
                  <a:t>entailed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by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the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intended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ontology</a:t>
                </a:r>
                <a:r>
                  <a:rPr lang="de-AT" sz="1400" dirty="0" smtClean="0"/>
                  <a:t/>
                </a:r>
                <a:br>
                  <a:rPr lang="de-AT" sz="1400" dirty="0" smtClean="0"/>
                </a:br>
                <a:endParaRPr lang="en-US" sz="140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811" y="4460840"/>
                <a:ext cx="3408305" cy="954107"/>
              </a:xfrm>
              <a:prstGeom prst="rect">
                <a:avLst/>
              </a:prstGeom>
              <a:blipFill rotWithShape="0">
                <a:blip r:embed="rId13"/>
                <a:stretch>
                  <a:fillRect l="-537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7901906" y="1304114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Axioms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3915811" y="5136855"/>
                <a:ext cx="340830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b="1" dirty="0" smtClean="0"/>
                  <a:t>(3) </a:t>
                </a:r>
                <a:r>
                  <a:rPr lang="de-AT" sz="1400" b="1" dirty="0" err="1" smtClean="0"/>
                  <a:t>Define</a:t>
                </a:r>
                <a:r>
                  <a:rPr lang="de-AT" sz="1400" b="1" dirty="0" smtClean="0"/>
                  <a:t> </a:t>
                </a:r>
                <a:r>
                  <a:rPr lang="de-AT" sz="1400" b="1" dirty="0" smtClean="0">
                    <a:solidFill>
                      <a:srgbClr val="990000"/>
                    </a:solidFill>
                  </a:rPr>
                  <a:t>negative </a:t>
                </a:r>
                <a:r>
                  <a:rPr lang="de-AT" sz="1400" b="1" dirty="0" err="1" smtClean="0">
                    <a:solidFill>
                      <a:srgbClr val="990000"/>
                    </a:solidFill>
                  </a:rPr>
                  <a:t>test</a:t>
                </a:r>
                <a:r>
                  <a:rPr lang="de-AT" sz="1400" b="1" dirty="0" smtClean="0">
                    <a:solidFill>
                      <a:srgbClr val="990000"/>
                    </a:solidFill>
                  </a:rPr>
                  <a:t> </a:t>
                </a:r>
                <a:r>
                  <a:rPr lang="de-AT" sz="1400" b="1" dirty="0" err="1" smtClean="0">
                    <a:solidFill>
                      <a:srgbClr val="990000"/>
                    </a:solidFill>
                  </a:rPr>
                  <a:t>cases</a:t>
                </a:r>
                <a:r>
                  <a:rPr lang="de-AT" sz="1400" b="1" dirty="0" smtClean="0">
                    <a:solidFill>
                      <a:srgbClr val="99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AT" sz="1400" i="1" smtClean="0">
                        <a:solidFill>
                          <a:srgbClr val="86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de-AT" sz="1400" dirty="0" smtClean="0"/>
                  <a:t/>
                </a:r>
                <a:br>
                  <a:rPr lang="de-AT" sz="1400" dirty="0" smtClean="0"/>
                </a:br>
                <a:r>
                  <a:rPr lang="de-AT" sz="1400" dirty="0" smtClean="0"/>
                  <a:t>     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 </a:t>
                </a:r>
                <a:r>
                  <a:rPr lang="de-AT" sz="1400" dirty="0" err="1" smtClean="0">
                    <a:sym typeface="Wingdings" panose="05000000000000000000" pitchFamily="2" charset="2"/>
                  </a:rPr>
                  <a:t>specify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1400" dirty="0" err="1" smtClean="0">
                    <a:sym typeface="Wingdings" panose="05000000000000000000" pitchFamily="2" charset="2"/>
                  </a:rPr>
                  <a:t>axioms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1400" dirty="0" err="1" smtClean="0">
                    <a:sym typeface="Wingdings" panose="05000000000000000000" pitchFamily="2" charset="2"/>
                  </a:rPr>
                  <a:t>that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 must not </a:t>
                </a:r>
                <a:r>
                  <a:rPr lang="de-AT" sz="1400" dirty="0" err="1" smtClean="0">
                    <a:sym typeface="Wingdings" panose="05000000000000000000" pitchFamily="2" charset="2"/>
                  </a:rPr>
                  <a:t>be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 </a:t>
                </a:r>
                <a:br>
                  <a:rPr lang="de-AT" sz="1400" dirty="0" smtClean="0">
                    <a:sym typeface="Wingdings" panose="05000000000000000000" pitchFamily="2" charset="2"/>
                  </a:rPr>
                </a:br>
                <a:r>
                  <a:rPr lang="de-AT" sz="1400" dirty="0" smtClean="0">
                    <a:sym typeface="Wingdings" panose="05000000000000000000" pitchFamily="2" charset="2"/>
                  </a:rPr>
                  <a:t>         </a:t>
                </a:r>
                <a:r>
                  <a:rPr lang="de-AT" sz="1400" dirty="0" err="1" smtClean="0"/>
                  <a:t>entailed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by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the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intended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ontology</a:t>
                </a:r>
                <a:r>
                  <a:rPr lang="de-AT" sz="1400" dirty="0" smtClean="0"/>
                  <a:t/>
                </a:r>
                <a:br>
                  <a:rPr lang="de-AT" sz="1400" dirty="0" smtClean="0"/>
                </a:br>
                <a:endParaRPr lang="en-US" sz="1400" dirty="0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811" y="5136855"/>
                <a:ext cx="3408305" cy="954107"/>
              </a:xfrm>
              <a:prstGeom prst="rect">
                <a:avLst/>
              </a:prstGeom>
              <a:blipFill rotWithShape="0">
                <a:blip r:embed="rId14"/>
                <a:stretch>
                  <a:fillRect l="-537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3915811" y="5812870"/>
                <a:ext cx="462338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b="1" dirty="0" smtClean="0"/>
                  <a:t>(4) </a:t>
                </a:r>
                <a:r>
                  <a:rPr lang="de-AT" sz="1400" b="1" dirty="0" err="1" smtClean="0"/>
                  <a:t>Define</a:t>
                </a:r>
                <a:r>
                  <a:rPr lang="de-AT" sz="1400" b="1" dirty="0" smtClean="0"/>
                  <a:t> </a:t>
                </a:r>
                <a:r>
                  <a:rPr lang="de-AT" sz="1400" b="1" dirty="0" err="1" smtClean="0">
                    <a:solidFill>
                      <a:srgbClr val="0070C0"/>
                    </a:solidFill>
                  </a:rPr>
                  <a:t>requirements</a:t>
                </a:r>
                <a:r>
                  <a:rPr lang="de-AT" sz="1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AT" sz="1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𝑅𝑒𝑞</m:t>
                    </m:r>
                  </m:oMath>
                </a14:m>
                <a:r>
                  <a:rPr lang="de-AT" sz="1400" dirty="0" smtClean="0"/>
                  <a:t/>
                </a:r>
                <a:br>
                  <a:rPr lang="de-AT" sz="1400" dirty="0" smtClean="0"/>
                </a:br>
                <a:r>
                  <a:rPr lang="de-AT" sz="1400" dirty="0" smtClean="0"/>
                  <a:t>     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 </a:t>
                </a:r>
                <a:r>
                  <a:rPr lang="de-AT" sz="1400" dirty="0" err="1" smtClean="0">
                    <a:sym typeface="Wingdings" panose="05000000000000000000" pitchFamily="2" charset="2"/>
                  </a:rPr>
                  <a:t>specify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 (</a:t>
                </a:r>
                <a:r>
                  <a:rPr lang="de-AT" sz="1400" dirty="0" err="1" smtClean="0">
                    <a:sym typeface="Wingdings" panose="05000000000000000000" pitchFamily="2" charset="2"/>
                  </a:rPr>
                  <a:t>logical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) </a:t>
                </a:r>
                <a:r>
                  <a:rPr lang="de-AT" sz="1400" dirty="0" err="1" smtClean="0">
                    <a:sym typeface="Wingdings" panose="05000000000000000000" pitchFamily="2" charset="2"/>
                  </a:rPr>
                  <a:t>requirements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 (e.g. </a:t>
                </a:r>
                <a:r>
                  <a:rPr lang="de-AT" sz="1400" dirty="0" err="1" smtClean="0">
                    <a:sym typeface="Wingdings" panose="05000000000000000000" pitchFamily="2" charset="2"/>
                  </a:rPr>
                  <a:t>consistency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) </a:t>
                </a:r>
              </a:p>
              <a:p>
                <a:r>
                  <a:rPr lang="de-AT" sz="1400" dirty="0">
                    <a:sym typeface="Wingdings" panose="05000000000000000000" pitchFamily="2" charset="2"/>
                  </a:rPr>
                  <a:t> 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        </a:t>
                </a:r>
                <a:r>
                  <a:rPr lang="de-AT" sz="1400" dirty="0" err="1" smtClean="0">
                    <a:sym typeface="Wingdings" panose="05000000000000000000" pitchFamily="2" charset="2"/>
                  </a:rPr>
                  <a:t>the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1400" dirty="0" err="1" smtClean="0">
                    <a:sym typeface="Wingdings" panose="05000000000000000000" pitchFamily="2" charset="2"/>
                  </a:rPr>
                  <a:t>intended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1400" dirty="0" err="1" smtClean="0">
                    <a:sym typeface="Wingdings" panose="05000000000000000000" pitchFamily="2" charset="2"/>
                  </a:rPr>
                  <a:t>ontology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 must </a:t>
                </a:r>
                <a:r>
                  <a:rPr lang="de-AT" sz="1400" dirty="0" err="1" smtClean="0">
                    <a:sym typeface="Wingdings" panose="05000000000000000000" pitchFamily="2" charset="2"/>
                  </a:rPr>
                  <a:t>fulfill</a:t>
                </a:r>
                <a:r>
                  <a:rPr lang="de-AT" sz="1400" dirty="0" smtClean="0"/>
                  <a:t/>
                </a:r>
                <a:br>
                  <a:rPr lang="de-AT" sz="1400" dirty="0" smtClean="0"/>
                </a:br>
                <a:endParaRPr lang="en-US" sz="1400" dirty="0"/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811" y="5812870"/>
                <a:ext cx="4623382" cy="954107"/>
              </a:xfrm>
              <a:prstGeom prst="rect">
                <a:avLst/>
              </a:prstGeom>
              <a:blipFill rotWithShape="0">
                <a:blip r:embed="rId15"/>
                <a:stretch>
                  <a:fillRect l="-395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88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31" grpId="0"/>
      <p:bldP spid="31" grpId="1"/>
      <p:bldP spid="6" grpId="0"/>
      <p:bldP spid="32" grpId="0"/>
      <p:bldP spid="21" grpId="0"/>
      <p:bldP spid="33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b="1" dirty="0" smtClean="0"/>
                  <a:t>Given:</a:t>
                </a:r>
                <a:r>
                  <a:rPr lang="de-AT" dirty="0" smtClean="0"/>
                  <a:t> DPI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𝑅𝑒𝑞</m:t>
                        </m:r>
                      </m:sub>
                    </m:sSub>
                  </m:oMath>
                </a14:m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b="1" dirty="0" smtClean="0"/>
              </a:p>
              <a:p>
                <a:pPr marL="0" indent="0">
                  <a:buNone/>
                </a:pPr>
                <a:r>
                  <a:rPr lang="de-AT" b="1" dirty="0" smtClean="0"/>
                  <a:t>Find: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Does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AT" dirty="0" smtClean="0"/>
                  <a:t> </a:t>
                </a:r>
                <a:r>
                  <a:rPr lang="de-AT" dirty="0" err="1" smtClean="0"/>
                  <a:t>meet</a:t>
                </a:r>
                <a:r>
                  <a:rPr lang="de-AT" dirty="0" smtClean="0"/>
                  <a:t> </a:t>
                </a:r>
              </a:p>
              <a:p>
                <a:r>
                  <a:rPr lang="de-AT" dirty="0" smtClean="0"/>
                  <a:t>all </a:t>
                </a:r>
                <a:r>
                  <a:rPr lang="de-AT" dirty="0" smtClean="0">
                    <a:solidFill>
                      <a:srgbClr val="990000"/>
                    </a:solidFill>
                  </a:rPr>
                  <a:t>negative </a:t>
                </a:r>
                <a:r>
                  <a:rPr lang="de-AT" dirty="0" err="1" smtClean="0">
                    <a:solidFill>
                      <a:srgbClr val="990000"/>
                    </a:solidFill>
                  </a:rPr>
                  <a:t>test</a:t>
                </a:r>
                <a:r>
                  <a:rPr lang="de-AT" dirty="0" smtClean="0">
                    <a:solidFill>
                      <a:srgbClr val="990000"/>
                    </a:solidFill>
                  </a:rPr>
                  <a:t> </a:t>
                </a:r>
                <a:r>
                  <a:rPr lang="de-AT" dirty="0" err="1" smtClean="0">
                    <a:solidFill>
                      <a:srgbClr val="990000"/>
                    </a:solidFill>
                  </a:rPr>
                  <a:t>cases</a:t>
                </a:r>
                <a:r>
                  <a:rPr lang="de-AT" dirty="0" smtClean="0"/>
                  <a:t>,  </a:t>
                </a:r>
              </a:p>
              <a:p>
                <a:r>
                  <a:rPr lang="de-AT" dirty="0" smtClean="0"/>
                  <a:t>all </a:t>
                </a:r>
                <a:r>
                  <a:rPr lang="de-AT" dirty="0" err="1" smtClean="0">
                    <a:solidFill>
                      <a:srgbClr val="0070C0"/>
                    </a:solidFill>
                  </a:rPr>
                  <a:t>requirements</a:t>
                </a:r>
                <a:r>
                  <a:rPr lang="de-AT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AT" dirty="0" smtClean="0"/>
                  <a:t>?</a:t>
                </a:r>
                <a:endParaRPr lang="de-AT" dirty="0"/>
              </a:p>
              <a:p>
                <a:endParaRPr lang="de-AT" sz="1050" dirty="0" smtClean="0"/>
              </a:p>
              <a:p>
                <a:pPr marL="0" indent="0">
                  <a:buNone/>
                </a:pPr>
                <a:r>
                  <a:rPr lang="de-AT" sz="1200" dirty="0" smtClean="0">
                    <a:sym typeface="Wingdings" panose="05000000000000000000" pitchFamily="2" charset="2"/>
                  </a:rPr>
                  <a:t> </a:t>
                </a:r>
                <a:r>
                  <a:rPr lang="de-AT" sz="1200" dirty="0" err="1" smtClean="0"/>
                  <a:t>We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call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the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ontology</a:t>
                </a:r>
                <a:r>
                  <a:rPr lang="de-AT" sz="1200" dirty="0" smtClean="0"/>
                  <a:t> </a:t>
                </a:r>
                <a14:m>
                  <m:oMath xmlns:m="http://schemas.openxmlformats.org/officeDocument/2006/math">
                    <m:r>
                      <a:rPr lang="de-AT" sz="12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AT" sz="1200" dirty="0" smtClean="0"/>
                  <a:t> </a:t>
                </a:r>
                <a:r>
                  <a:rPr lang="de-AT" sz="1200" u="sng" dirty="0" err="1" smtClean="0"/>
                  <a:t>faulty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if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it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does</a:t>
                </a:r>
                <a:r>
                  <a:rPr lang="de-AT" sz="1200" dirty="0" smtClean="0"/>
                  <a:t> not </a:t>
                </a:r>
                <a:r>
                  <a:rPr lang="de-AT" sz="1200" dirty="0" err="1" smtClean="0"/>
                  <a:t>meet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test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cases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or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requirements</a:t>
                </a:r>
                <a:endParaRPr lang="de-AT" sz="1200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5" t="-242" b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456" y="1141951"/>
            <a:ext cx="4768685" cy="2559253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714196" y="1771175"/>
            <a:ext cx="1923124" cy="796413"/>
            <a:chOff x="714196" y="1771175"/>
            <a:chExt cx="1923124" cy="796413"/>
          </a:xfrm>
        </p:grpSpPr>
        <p:sp>
          <p:nvSpPr>
            <p:cNvPr id="13" name="Zylinder 12"/>
            <p:cNvSpPr/>
            <p:nvPr/>
          </p:nvSpPr>
          <p:spPr bwMode="auto">
            <a:xfrm>
              <a:off x="714196" y="1771175"/>
              <a:ext cx="654828" cy="796413"/>
            </a:xfrm>
            <a:prstGeom prst="can">
              <a:avLst/>
            </a:prstGeom>
            <a:solidFill>
              <a:srgbClr val="C4D6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5" name="Kreuz 14"/>
            <p:cNvSpPr/>
            <p:nvPr/>
          </p:nvSpPr>
          <p:spPr bwMode="auto">
            <a:xfrm>
              <a:off x="918002" y="2069946"/>
              <a:ext cx="247216" cy="264523"/>
            </a:xfrm>
            <a:prstGeom prst="plus">
              <a:avLst>
                <a:gd name="adj" fmla="val 39318"/>
              </a:avLst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/>
                <p:cNvSpPr txBox="1"/>
                <p:nvPr/>
              </p:nvSpPr>
              <p:spPr>
                <a:xfrm>
                  <a:off x="1369024" y="1800049"/>
                  <a:ext cx="1268296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400" b="0" dirty="0" smtClean="0"/>
                    <a:t>axioms </a:t>
                  </a:r>
                  <a14:m>
                    <m:oMath xmlns:m="http://schemas.openxmlformats.org/officeDocument/2006/math">
                      <m:r>
                        <a:rPr lang="de-AT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sz="1400" dirty="0" smtClean="0"/>
                    <a:t> 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that must be 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entailed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024" y="1800049"/>
                  <a:ext cx="1268296" cy="73866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442" t="-1653" r="-481" b="-7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uppieren 23"/>
          <p:cNvGrpSpPr/>
          <p:nvPr/>
        </p:nvGrpSpPr>
        <p:grpSpPr>
          <a:xfrm>
            <a:off x="714196" y="2733415"/>
            <a:ext cx="1990450" cy="984162"/>
            <a:chOff x="714196" y="2733415"/>
            <a:chExt cx="1990450" cy="984162"/>
          </a:xfrm>
        </p:grpSpPr>
        <p:sp>
          <p:nvSpPr>
            <p:cNvPr id="12" name="Zylinder 11"/>
            <p:cNvSpPr/>
            <p:nvPr/>
          </p:nvSpPr>
          <p:spPr bwMode="auto">
            <a:xfrm>
              <a:off x="714196" y="2733415"/>
              <a:ext cx="654828" cy="796413"/>
            </a:xfrm>
            <a:prstGeom prst="can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6" name="Minus 15"/>
            <p:cNvSpPr/>
            <p:nvPr/>
          </p:nvSpPr>
          <p:spPr bwMode="auto">
            <a:xfrm>
              <a:off x="891176" y="3044067"/>
              <a:ext cx="300867" cy="29496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1369024" y="2763470"/>
                  <a:ext cx="1335622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400" b="0" dirty="0" err="1" smtClean="0"/>
                    <a:t>axioms</a:t>
                  </a:r>
                  <a:r>
                    <a:rPr lang="de-AT" sz="1400" b="0" dirty="0" smtClean="0"/>
                    <a:t> </a:t>
                  </a:r>
                  <a14:m>
                    <m:oMath xmlns:m="http://schemas.openxmlformats.org/officeDocument/2006/math">
                      <m:r>
                        <a:rPr lang="de-AT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sz="1400" dirty="0" smtClean="0"/>
                    <a:t> 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that must not 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be entailed</a:t>
                  </a:r>
                </a:p>
                <a:p>
                  <a:endParaRPr lang="en-US" sz="1400" dirty="0"/>
                </a:p>
              </p:txBody>
            </p:sp>
          </mc:Choice>
          <mc:Fallback xmlns="">
            <p:sp>
              <p:nvSpPr>
                <p:cNvPr id="18" name="Textfeld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024" y="2763470"/>
                  <a:ext cx="1335622" cy="95410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70" t="-1274" r="-4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feld 20"/>
          <p:cNvSpPr txBox="1"/>
          <p:nvPr/>
        </p:nvSpPr>
        <p:spPr>
          <a:xfrm>
            <a:off x="7687214" y="1247955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Axioms</a:t>
            </a:r>
            <a:endParaRPr lang="en-US" sz="1400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708670" y="3595366"/>
            <a:ext cx="1982191" cy="1096012"/>
            <a:chOff x="708670" y="3595366"/>
            <a:chExt cx="1982191" cy="1096012"/>
          </a:xfrm>
        </p:grpSpPr>
        <p:sp>
          <p:nvSpPr>
            <p:cNvPr id="19" name="Zylinder 18"/>
            <p:cNvSpPr/>
            <p:nvPr/>
          </p:nvSpPr>
          <p:spPr bwMode="auto">
            <a:xfrm>
              <a:off x="708670" y="3696148"/>
              <a:ext cx="654828" cy="796413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1369024" y="3737271"/>
                  <a:ext cx="1321837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400" b="0" dirty="0" smtClean="0"/>
                    <a:t>requirements </a:t>
                  </a:r>
                  <a:br>
                    <a:rPr lang="de-AT" sz="1400" b="0" dirty="0" smtClean="0"/>
                  </a:br>
                  <a14:m>
                    <m:oMath xmlns:m="http://schemas.openxmlformats.org/officeDocument/2006/math">
                      <m:r>
                        <a:rPr lang="de-AT" sz="1400" b="0" i="1" smtClean="0">
                          <a:latin typeface="Cambria Math" panose="02040503050406030204" pitchFamily="18" charset="0"/>
                        </a:rPr>
                        <m:t>𝑅𝑒𝑞</m:t>
                      </m:r>
                    </m:oMath>
                  </a14:m>
                  <a:r>
                    <a:rPr lang="en-US" sz="1400" dirty="0" smtClean="0"/>
                    <a:t> that must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be satisfied</a:t>
                  </a:r>
                </a:p>
                <a:p>
                  <a:endParaRPr lang="en-US" sz="1400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024" y="3737271"/>
                  <a:ext cx="1321837" cy="95410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89" t="-1911" r="-13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Minus 21"/>
            <p:cNvSpPr/>
            <p:nvPr/>
          </p:nvSpPr>
          <p:spPr bwMode="auto">
            <a:xfrm>
              <a:off x="1013254" y="3595366"/>
              <a:ext cx="99706" cy="1043708"/>
            </a:xfrm>
            <a:prstGeom prst="mathMinus">
              <a:avLst>
                <a:gd name="adj1" fmla="val 28093"/>
              </a:avLst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3" name="Minus 22"/>
            <p:cNvSpPr/>
            <p:nvPr/>
          </p:nvSpPr>
          <p:spPr bwMode="auto">
            <a:xfrm>
              <a:off x="1013254" y="4224942"/>
              <a:ext cx="96079" cy="342162"/>
            </a:xfrm>
            <a:prstGeom prst="mathMinus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320820" y="2055082"/>
                <a:ext cx="121700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Background </a:t>
                </a:r>
                <a:br>
                  <a:rPr lang="de-AT" sz="1400" dirty="0" smtClean="0"/>
                </a:br>
                <a:r>
                  <a:rPr lang="de-AT" sz="1400" dirty="0" err="1" smtClean="0"/>
                  <a:t>knowledge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 smtClean="0"/>
              </a:p>
              <a:p>
                <a:r>
                  <a:rPr lang="de-AT" sz="1400" dirty="0" smtClean="0"/>
                  <a:t>(</a:t>
                </a:r>
                <a:r>
                  <a:rPr lang="de-AT" sz="1400" dirty="0" err="1" smtClean="0"/>
                  <a:t>correct</a:t>
                </a:r>
                <a:r>
                  <a:rPr lang="de-AT" sz="1400" dirty="0" smtClean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820" y="2055082"/>
                <a:ext cx="1217000" cy="738664"/>
              </a:xfrm>
              <a:prstGeom prst="rect">
                <a:avLst/>
              </a:prstGeom>
              <a:blipFill rotWithShape="0">
                <a:blip r:embed="rId8"/>
                <a:stretch>
                  <a:fillRect l="-1508" t="-2479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891412" y="1247955"/>
                <a:ext cx="14718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Ontology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sz="1400" dirty="0" smtClean="0"/>
              </a:p>
              <a:p>
                <a:r>
                  <a:rPr lang="de-AT" sz="1400" dirty="0" smtClean="0"/>
                  <a:t>(</a:t>
                </a:r>
                <a:r>
                  <a:rPr lang="de-AT" sz="1400" dirty="0" err="1" smtClean="0"/>
                  <a:t>possibly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faulty</a:t>
                </a:r>
                <a:r>
                  <a:rPr lang="de-AT" sz="1400" dirty="0" smtClean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412" y="1247955"/>
                <a:ext cx="1471878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1240" t="-3488" r="-413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 err="1" smtClean="0"/>
              <a:t>Ontology</a:t>
            </a:r>
            <a:r>
              <a:rPr lang="de-AT" dirty="0" smtClean="0"/>
              <a:t> Debugging </a:t>
            </a:r>
            <a:br>
              <a:rPr lang="de-AT" dirty="0" smtClean="0"/>
            </a:br>
            <a:r>
              <a:rPr lang="de-AT" sz="1800" dirty="0" smtClean="0"/>
              <a:t>Fault </a:t>
            </a:r>
            <a:r>
              <a:rPr lang="de-AT" sz="1800" dirty="0" err="1" smtClean="0"/>
              <a:t>Detection</a:t>
            </a:r>
            <a:r>
              <a:rPr lang="de-AT" sz="1800" dirty="0" smtClean="0"/>
              <a:t> Problem</a:t>
            </a:r>
            <a:endParaRPr lang="en-US" dirty="0"/>
          </a:p>
        </p:txBody>
      </p:sp>
      <p:sp>
        <p:nvSpPr>
          <p:cNvPr id="8" name="Abgerundetes Rechteck 7"/>
          <p:cNvSpPr/>
          <p:nvPr/>
        </p:nvSpPr>
        <p:spPr bwMode="auto">
          <a:xfrm>
            <a:off x="2920181" y="1026488"/>
            <a:ext cx="5898060" cy="366489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13340" y="4705529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not </a:t>
            </a:r>
            <a:r>
              <a:rPr lang="de-AT" dirty="0" err="1" smtClean="0"/>
              <a:t>entails</a:t>
            </a:r>
            <a:r>
              <a:rPr lang="de-AT" dirty="0" smtClean="0"/>
              <a:t> </a:t>
            </a:r>
            <a:r>
              <a:rPr lang="de-AT" dirty="0" err="1" smtClean="0"/>
              <a:t>any</a:t>
            </a:r>
            <a:r>
              <a:rPr lang="de-AT" dirty="0" smtClean="0"/>
              <a:t> </a:t>
            </a:r>
            <a:r>
              <a:rPr lang="de-AT" dirty="0" err="1" smtClean="0"/>
              <a:t>axiom</a:t>
            </a:r>
            <a:r>
              <a:rPr lang="de-AT" dirty="0" smtClean="0"/>
              <a:t> in </a:t>
            </a:r>
            <a:endParaRPr lang="en-US" dirty="0"/>
          </a:p>
        </p:txBody>
      </p:sp>
      <p:sp>
        <p:nvSpPr>
          <p:cNvPr id="34" name="Textfeld 33"/>
          <p:cNvSpPr txBox="1"/>
          <p:nvPr/>
        </p:nvSpPr>
        <p:spPr>
          <a:xfrm>
            <a:off x="3613340" y="5741878"/>
            <a:ext cx="318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not </a:t>
            </a:r>
            <a:r>
              <a:rPr lang="de-AT" dirty="0" err="1" smtClean="0"/>
              <a:t>violates</a:t>
            </a:r>
            <a:r>
              <a:rPr lang="de-AT" dirty="0" smtClean="0"/>
              <a:t> </a:t>
            </a:r>
            <a:r>
              <a:rPr lang="de-AT" dirty="0" err="1" smtClean="0"/>
              <a:t>any</a:t>
            </a:r>
            <a:r>
              <a:rPr lang="de-AT" dirty="0" smtClean="0"/>
              <a:t> </a:t>
            </a:r>
            <a:r>
              <a:rPr lang="de-AT" dirty="0" err="1" smtClean="0"/>
              <a:t>property</a:t>
            </a:r>
            <a:r>
              <a:rPr lang="de-AT" dirty="0" smtClean="0"/>
              <a:t> in  </a:t>
            </a:r>
            <a:endParaRPr lang="en-US" dirty="0"/>
          </a:p>
        </p:txBody>
      </p:sp>
      <p:sp>
        <p:nvSpPr>
          <p:cNvPr id="30" name="Nach oben gebogener Pfeil 29"/>
          <p:cNvSpPr/>
          <p:nvPr/>
        </p:nvSpPr>
        <p:spPr bwMode="auto">
          <a:xfrm rot="5400000">
            <a:off x="3245348" y="4662112"/>
            <a:ext cx="336780" cy="315776"/>
          </a:xfrm>
          <a:prstGeom prst="bentUpArrow">
            <a:avLst/>
          </a:prstGeom>
          <a:solidFill>
            <a:schemeClr val="tx1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5" name="Nach oben gebogener Pfeil 34"/>
          <p:cNvSpPr/>
          <p:nvPr/>
        </p:nvSpPr>
        <p:spPr bwMode="auto">
          <a:xfrm rot="5400000">
            <a:off x="2826561" y="5289975"/>
            <a:ext cx="1174354" cy="315776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37" name="Gerader Verbinder 36"/>
          <p:cNvCxnSpPr/>
          <p:nvPr/>
        </p:nvCxnSpPr>
        <p:spPr bwMode="auto">
          <a:xfrm flipH="1">
            <a:off x="7498080" y="1557430"/>
            <a:ext cx="348061" cy="213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5323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49618 0.2997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61632 0.2986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16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65834 0.2990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  <p:bldP spid="10" grpId="0"/>
      <p:bldP spid="8" grpId="0" animBg="1"/>
      <p:bldP spid="9" grpId="0"/>
      <p:bldP spid="34" grpId="0"/>
      <p:bldP spid="30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b="1" dirty="0" smtClean="0"/>
          </a:p>
          <a:p>
            <a:endParaRPr lang="de-AT" sz="1050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456" y="1141951"/>
            <a:ext cx="4768685" cy="2559253"/>
          </a:xfrm>
          <a:prstGeom prst="rect">
            <a:avLst/>
          </a:prstGeom>
        </p:spPr>
      </p:pic>
      <p:sp>
        <p:nvSpPr>
          <p:cNvPr id="13" name="Zylinder 12"/>
          <p:cNvSpPr/>
          <p:nvPr/>
        </p:nvSpPr>
        <p:spPr bwMode="auto">
          <a:xfrm>
            <a:off x="6368510" y="3749765"/>
            <a:ext cx="1947907" cy="796413"/>
          </a:xfrm>
          <a:prstGeom prst="can">
            <a:avLst/>
          </a:prstGeom>
          <a:solidFill>
            <a:srgbClr val="C4D6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2" name="Zylinder 11"/>
          <p:cNvSpPr/>
          <p:nvPr/>
        </p:nvSpPr>
        <p:spPr bwMode="auto">
          <a:xfrm>
            <a:off x="6914152" y="4779418"/>
            <a:ext cx="1947907" cy="796413"/>
          </a:xfrm>
          <a:prstGeom prst="can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687214" y="1247955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Axioms</a:t>
            </a:r>
            <a:endParaRPr lang="en-US" sz="1400" dirty="0"/>
          </a:p>
        </p:txBody>
      </p:sp>
      <p:sp>
        <p:nvSpPr>
          <p:cNvPr id="19" name="Zylinder 18"/>
          <p:cNvSpPr/>
          <p:nvPr/>
        </p:nvSpPr>
        <p:spPr bwMode="auto">
          <a:xfrm>
            <a:off x="6912048" y="5697856"/>
            <a:ext cx="1947907" cy="796413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 err="1" smtClean="0"/>
              <a:t>Example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1800" dirty="0" smtClean="0"/>
              <a:t>Fault </a:t>
            </a:r>
            <a:r>
              <a:rPr lang="de-AT" sz="1800" dirty="0" err="1" smtClean="0"/>
              <a:t>Detection</a:t>
            </a:r>
            <a:r>
              <a:rPr lang="de-AT" sz="1800" dirty="0" smtClean="0"/>
              <a:t> Problem</a:t>
            </a:r>
            <a:endParaRPr lang="en-US" dirty="0"/>
          </a:p>
        </p:txBody>
      </p:sp>
      <p:sp>
        <p:nvSpPr>
          <p:cNvPr id="8" name="Abgerundetes Rechteck 7"/>
          <p:cNvSpPr/>
          <p:nvPr/>
        </p:nvSpPr>
        <p:spPr bwMode="auto">
          <a:xfrm>
            <a:off x="2920181" y="1026488"/>
            <a:ext cx="5898060" cy="366489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13340" y="4705529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not </a:t>
            </a:r>
            <a:r>
              <a:rPr lang="de-AT" dirty="0" err="1" smtClean="0"/>
              <a:t>entails</a:t>
            </a:r>
            <a:r>
              <a:rPr lang="de-AT" dirty="0" smtClean="0"/>
              <a:t> </a:t>
            </a:r>
            <a:r>
              <a:rPr lang="de-AT" dirty="0" err="1" smtClean="0"/>
              <a:t>any</a:t>
            </a:r>
            <a:r>
              <a:rPr lang="de-AT" dirty="0" smtClean="0"/>
              <a:t> </a:t>
            </a:r>
            <a:r>
              <a:rPr lang="de-AT" dirty="0" err="1" smtClean="0"/>
              <a:t>axiom</a:t>
            </a:r>
            <a:r>
              <a:rPr lang="de-AT" dirty="0" smtClean="0"/>
              <a:t> in? </a:t>
            </a:r>
            <a:endParaRPr lang="en-US" dirty="0"/>
          </a:p>
        </p:txBody>
      </p:sp>
      <p:sp>
        <p:nvSpPr>
          <p:cNvPr id="34" name="Textfeld 33"/>
          <p:cNvSpPr txBox="1"/>
          <p:nvPr/>
        </p:nvSpPr>
        <p:spPr>
          <a:xfrm>
            <a:off x="3613340" y="5741878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not </a:t>
            </a:r>
            <a:r>
              <a:rPr lang="de-AT" dirty="0" err="1" smtClean="0"/>
              <a:t>violates</a:t>
            </a:r>
            <a:r>
              <a:rPr lang="de-AT" dirty="0" smtClean="0"/>
              <a:t> </a:t>
            </a:r>
            <a:r>
              <a:rPr lang="de-AT" dirty="0" err="1" smtClean="0"/>
              <a:t>any</a:t>
            </a:r>
            <a:r>
              <a:rPr lang="de-AT" dirty="0" smtClean="0"/>
              <a:t> </a:t>
            </a:r>
            <a:r>
              <a:rPr lang="de-AT" dirty="0" err="1" smtClean="0"/>
              <a:t>property</a:t>
            </a:r>
            <a:r>
              <a:rPr lang="de-AT" dirty="0" smtClean="0"/>
              <a:t> in?  </a:t>
            </a:r>
            <a:endParaRPr lang="en-US" dirty="0"/>
          </a:p>
        </p:txBody>
      </p:sp>
      <p:sp>
        <p:nvSpPr>
          <p:cNvPr id="30" name="Nach oben gebogener Pfeil 29"/>
          <p:cNvSpPr/>
          <p:nvPr/>
        </p:nvSpPr>
        <p:spPr bwMode="auto">
          <a:xfrm rot="5400000">
            <a:off x="3245348" y="4662112"/>
            <a:ext cx="336780" cy="315776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5" name="Nach oben gebogener Pfeil 34"/>
          <p:cNvSpPr/>
          <p:nvPr/>
        </p:nvSpPr>
        <p:spPr bwMode="auto">
          <a:xfrm rot="5400000">
            <a:off x="2826561" y="5289975"/>
            <a:ext cx="1174354" cy="315776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37" name="Gerader Verbinder 36"/>
          <p:cNvCxnSpPr/>
          <p:nvPr/>
        </p:nvCxnSpPr>
        <p:spPr bwMode="auto">
          <a:xfrm flipH="1">
            <a:off x="7498080" y="1557430"/>
            <a:ext cx="348061" cy="213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feld 1"/>
          <p:cNvSpPr txBox="1"/>
          <p:nvPr/>
        </p:nvSpPr>
        <p:spPr>
          <a:xfrm>
            <a:off x="4823490" y="1727016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de-AT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024247" y="2584350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213027" y="228553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Type 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429120" y="402767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Type not 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195315" y="5963584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consistency</a:t>
            </a:r>
            <a:endParaRPr lang="en-US" dirty="0"/>
          </a:p>
        </p:txBody>
      </p:sp>
      <p:sp>
        <p:nvSpPr>
          <p:cNvPr id="36" name="Textfeld 35"/>
          <p:cNvSpPr txBox="1"/>
          <p:nvPr/>
        </p:nvSpPr>
        <p:spPr>
          <a:xfrm>
            <a:off x="6836905" y="5038599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de-AT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3613340" y="4712005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trike="dblStrike" dirty="0" smtClean="0"/>
              <a:t>not </a:t>
            </a:r>
            <a:r>
              <a:rPr lang="de-AT" strike="dblStrike" dirty="0" err="1" smtClean="0"/>
              <a:t>entails</a:t>
            </a:r>
            <a:r>
              <a:rPr lang="de-AT" strike="dblStrike" dirty="0" smtClean="0"/>
              <a:t> </a:t>
            </a:r>
            <a:r>
              <a:rPr lang="de-AT" strike="dblStrike" dirty="0" err="1" smtClean="0"/>
              <a:t>any</a:t>
            </a:r>
            <a:r>
              <a:rPr lang="de-AT" strike="dblStrike" dirty="0" smtClean="0"/>
              <a:t> </a:t>
            </a:r>
            <a:r>
              <a:rPr lang="de-AT" strike="dblStrike" dirty="0" err="1" smtClean="0"/>
              <a:t>axiom</a:t>
            </a:r>
            <a:r>
              <a:rPr lang="de-AT" strike="dblStrike" dirty="0" smtClean="0"/>
              <a:t> in?</a:t>
            </a:r>
            <a:endParaRPr lang="en-US" strike="dblStrike" dirty="0"/>
          </a:p>
        </p:txBody>
      </p:sp>
      <p:sp>
        <p:nvSpPr>
          <p:cNvPr id="39" name="Textfeld 38"/>
          <p:cNvSpPr txBox="1"/>
          <p:nvPr/>
        </p:nvSpPr>
        <p:spPr>
          <a:xfrm>
            <a:off x="3613339" y="5748354"/>
            <a:ext cx="313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trike="dblStrike" dirty="0" smtClean="0"/>
              <a:t>not </a:t>
            </a:r>
            <a:r>
              <a:rPr lang="de-AT" strike="dblStrike" dirty="0" err="1" smtClean="0"/>
              <a:t>violates</a:t>
            </a:r>
            <a:r>
              <a:rPr lang="de-AT" strike="dblStrike" dirty="0" smtClean="0"/>
              <a:t> </a:t>
            </a:r>
            <a:r>
              <a:rPr lang="de-AT" strike="dblStrike" dirty="0" err="1" smtClean="0"/>
              <a:t>any</a:t>
            </a:r>
            <a:r>
              <a:rPr lang="de-AT" strike="dblStrike" dirty="0" smtClean="0"/>
              <a:t> </a:t>
            </a:r>
            <a:r>
              <a:rPr lang="de-AT" strike="dblStrike" dirty="0" err="1" smtClean="0"/>
              <a:t>property</a:t>
            </a:r>
            <a:r>
              <a:rPr lang="de-AT" strike="dblStrike" dirty="0" smtClean="0"/>
              <a:t> in?</a:t>
            </a:r>
            <a:endParaRPr lang="en-US" strike="dblStrike" dirty="0"/>
          </a:p>
        </p:txBody>
      </p:sp>
      <p:sp>
        <p:nvSpPr>
          <p:cNvPr id="25" name="Smiley 24"/>
          <p:cNvSpPr/>
          <p:nvPr/>
        </p:nvSpPr>
        <p:spPr bwMode="auto">
          <a:xfrm>
            <a:off x="5181236" y="5081337"/>
            <a:ext cx="346459" cy="326594"/>
          </a:xfrm>
          <a:prstGeom prst="smileyFace">
            <a:avLst>
              <a:gd name="adj" fmla="val -4653"/>
            </a:avLst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0" name="Smiley 39"/>
          <p:cNvSpPr/>
          <p:nvPr/>
        </p:nvSpPr>
        <p:spPr bwMode="auto">
          <a:xfrm>
            <a:off x="5175892" y="6131837"/>
            <a:ext cx="346459" cy="326594"/>
          </a:xfrm>
          <a:prstGeom prst="smileyFace">
            <a:avLst>
              <a:gd name="adj" fmla="val -4653"/>
            </a:avLst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348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0"/>
      <p:bldP spid="30" grpId="0" animBg="1"/>
      <p:bldP spid="35" grpId="0" animBg="1"/>
      <p:bldP spid="38" grpId="0"/>
      <p:bldP spid="39" grpId="0"/>
      <p:bldP spid="25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b="1" dirty="0" err="1" smtClean="0"/>
                  <a:t>Given</a:t>
                </a:r>
                <a:r>
                  <a:rPr lang="de-AT" b="1" dirty="0" smtClean="0"/>
                  <a:t>:</a:t>
                </a:r>
                <a:r>
                  <a:rPr lang="de-AT" dirty="0" smtClean="0"/>
                  <a:t> DPI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𝑅𝑒𝑞</m:t>
                        </m:r>
                      </m:sub>
                    </m:sSub>
                  </m:oMath>
                </a14:m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b="1" dirty="0" smtClean="0"/>
              </a:p>
              <a:p>
                <a:pPr marL="0" indent="0">
                  <a:buNone/>
                </a:pPr>
                <a:r>
                  <a:rPr lang="de-AT" b="1" dirty="0" smtClean="0"/>
                  <a:t>Find:</a:t>
                </a:r>
                <a:r>
                  <a:rPr lang="de-AT" dirty="0" smtClean="0"/>
                  <a:t> Diagnosis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AT" dirty="0" smtClean="0"/>
                  <a:t> (= set of </a:t>
                </a:r>
                <a:r>
                  <a:rPr lang="de-AT" dirty="0" err="1" smtClean="0"/>
                  <a:t>faulty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axioms</a:t>
                </a:r>
                <a:r>
                  <a:rPr lang="de-AT" dirty="0" smtClean="0"/>
                  <a:t> in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AT" dirty="0" smtClean="0"/>
                  <a:t>) </a:t>
                </a:r>
                <a:br>
                  <a:rPr lang="de-AT" dirty="0" smtClean="0"/>
                </a:br>
                <a:r>
                  <a:rPr lang="de-AT" dirty="0" smtClean="0"/>
                  <a:t>such </a:t>
                </a:r>
                <a:r>
                  <a:rPr lang="de-AT" dirty="0" err="1" smtClean="0"/>
                  <a:t>that</a:t>
                </a:r>
                <a:r>
                  <a:rPr lang="de-AT" dirty="0" smtClean="0"/>
                  <a:t> </a:t>
                </a:r>
              </a:p>
              <a:p>
                <a:r>
                  <a:rPr lang="de-AT" dirty="0" err="1" smtClean="0"/>
                  <a:t>by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deletion</a:t>
                </a:r>
                <a:r>
                  <a:rPr lang="de-AT" dirty="0" smtClean="0"/>
                  <a:t> of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de-AT" dirty="0" smtClean="0"/>
              </a:p>
              <a:p>
                <a:r>
                  <a:rPr lang="de-AT" dirty="0" err="1" smtClean="0"/>
                  <a:t>and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addition</a:t>
                </a:r>
                <a:r>
                  <a:rPr lang="de-AT" dirty="0" smtClean="0"/>
                  <a:t> of all </a:t>
                </a:r>
                <a:r>
                  <a:rPr lang="de-AT" dirty="0" err="1" smtClean="0"/>
                  <a:t>axioms</a:t>
                </a:r>
                <a:r>
                  <a:rPr lang="de-AT" dirty="0" smtClean="0"/>
                  <a:t> in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de-AT" dirty="0" smtClean="0"/>
              </a:p>
              <a:p>
                <a:pPr marL="0" indent="0">
                  <a:buNone/>
                </a:pPr>
                <a:r>
                  <a:rPr lang="de-AT" dirty="0" smtClean="0"/>
                  <a:t>all </a:t>
                </a:r>
                <a:r>
                  <a:rPr lang="de-AT" dirty="0" smtClean="0">
                    <a:solidFill>
                      <a:srgbClr val="990000"/>
                    </a:solidFill>
                  </a:rPr>
                  <a:t>negative </a:t>
                </a:r>
                <a:r>
                  <a:rPr lang="de-AT" dirty="0" err="1" smtClean="0">
                    <a:solidFill>
                      <a:srgbClr val="990000"/>
                    </a:solidFill>
                  </a:rPr>
                  <a:t>test</a:t>
                </a:r>
                <a:r>
                  <a:rPr lang="de-AT" dirty="0" smtClean="0">
                    <a:solidFill>
                      <a:srgbClr val="990000"/>
                    </a:solidFill>
                  </a:rPr>
                  <a:t> </a:t>
                </a:r>
                <a:r>
                  <a:rPr lang="de-AT" dirty="0" err="1" smtClean="0">
                    <a:solidFill>
                      <a:srgbClr val="990000"/>
                    </a:solidFill>
                  </a:rPr>
                  <a:t>cases</a:t>
                </a:r>
                <a:r>
                  <a:rPr lang="de-AT" dirty="0" smtClean="0"/>
                  <a:t>, </a:t>
                </a:r>
                <a:r>
                  <a:rPr lang="de-AT" dirty="0" err="1" smtClean="0"/>
                  <a:t>and</a:t>
                </a:r>
                <a:r>
                  <a:rPr lang="de-AT" dirty="0" smtClean="0"/>
                  <a:t> </a:t>
                </a:r>
                <a:br>
                  <a:rPr lang="de-AT" dirty="0" smtClean="0"/>
                </a:br>
                <a:r>
                  <a:rPr lang="de-AT" dirty="0" smtClean="0"/>
                  <a:t>all </a:t>
                </a:r>
                <a:r>
                  <a:rPr lang="de-AT" dirty="0" err="1" smtClean="0">
                    <a:solidFill>
                      <a:srgbClr val="0070C0"/>
                    </a:solidFill>
                  </a:rPr>
                  <a:t>requirements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are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fulfilled</a:t>
                </a:r>
                <a:endParaRPr lang="de-AT" dirty="0"/>
              </a:p>
              <a:p>
                <a:endParaRPr lang="de-AT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5" t="-242" b="-4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Grafik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859" y="1247436"/>
            <a:ext cx="5229342" cy="2385651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413" y="1242473"/>
            <a:ext cx="4445211" cy="23856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Ontology</a:t>
            </a:r>
            <a:r>
              <a:rPr lang="de-AT" dirty="0" smtClean="0"/>
              <a:t> Debugging </a:t>
            </a:r>
            <a:br>
              <a:rPr lang="de-AT" dirty="0" smtClean="0"/>
            </a:br>
            <a:r>
              <a:rPr lang="de-AT" sz="1800" dirty="0" smtClean="0"/>
              <a:t>Fault </a:t>
            </a:r>
            <a:r>
              <a:rPr lang="de-AT" sz="1800" dirty="0" err="1" smtClean="0"/>
              <a:t>Localization</a:t>
            </a:r>
            <a:r>
              <a:rPr lang="de-AT" sz="1800" dirty="0" smtClean="0"/>
              <a:t> Problem (1) – </a:t>
            </a:r>
            <a:r>
              <a:rPr lang="de-AT" sz="1800" dirty="0" err="1" smtClean="0"/>
              <a:t>Finding</a:t>
            </a:r>
            <a:r>
              <a:rPr lang="de-AT" sz="1800" dirty="0" smtClean="0"/>
              <a:t> a </a:t>
            </a:r>
            <a:r>
              <a:rPr lang="de-AT" sz="1800" dirty="0" err="1" smtClean="0"/>
              <a:t>diagnosis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 dirty="0"/>
          </a:p>
        </p:txBody>
      </p:sp>
      <p:grpSp>
        <p:nvGrpSpPr>
          <p:cNvPr id="45" name="Gruppieren 44"/>
          <p:cNvGrpSpPr/>
          <p:nvPr/>
        </p:nvGrpSpPr>
        <p:grpSpPr>
          <a:xfrm>
            <a:off x="714196" y="2733415"/>
            <a:ext cx="1990450" cy="796413"/>
            <a:chOff x="714196" y="2733415"/>
            <a:chExt cx="1990450" cy="796413"/>
          </a:xfrm>
        </p:grpSpPr>
        <p:sp>
          <p:nvSpPr>
            <p:cNvPr id="12" name="Zylinder 11"/>
            <p:cNvSpPr/>
            <p:nvPr/>
          </p:nvSpPr>
          <p:spPr bwMode="auto">
            <a:xfrm>
              <a:off x="714196" y="2733415"/>
              <a:ext cx="654828" cy="796413"/>
            </a:xfrm>
            <a:prstGeom prst="can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6" name="Minus 15"/>
            <p:cNvSpPr/>
            <p:nvPr/>
          </p:nvSpPr>
          <p:spPr bwMode="auto">
            <a:xfrm>
              <a:off x="891176" y="3044067"/>
              <a:ext cx="300867" cy="29496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1369024" y="2763470"/>
                  <a:ext cx="1335622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400" b="0" dirty="0" err="1" smtClean="0"/>
                    <a:t>axioms</a:t>
                  </a:r>
                  <a:r>
                    <a:rPr lang="de-AT" sz="1400" b="0" dirty="0" smtClean="0"/>
                    <a:t> </a:t>
                  </a:r>
                  <a14:m>
                    <m:oMath xmlns:m="http://schemas.openxmlformats.org/officeDocument/2006/math">
                      <m:r>
                        <a:rPr lang="de-AT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sz="1400" dirty="0" smtClean="0"/>
                    <a:t> 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that must not 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be entailed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18" name="Textfeld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024" y="2763470"/>
                  <a:ext cx="1335622" cy="73866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70" t="-1653" r="-457" b="-7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uppieren 45"/>
          <p:cNvGrpSpPr/>
          <p:nvPr/>
        </p:nvGrpSpPr>
        <p:grpSpPr>
          <a:xfrm>
            <a:off x="708670" y="3595366"/>
            <a:ext cx="2036693" cy="1043708"/>
            <a:chOff x="708670" y="3595366"/>
            <a:chExt cx="2036693" cy="1043708"/>
          </a:xfrm>
        </p:grpSpPr>
        <p:sp>
          <p:nvSpPr>
            <p:cNvPr id="19" name="Zylinder 18"/>
            <p:cNvSpPr/>
            <p:nvPr/>
          </p:nvSpPr>
          <p:spPr bwMode="auto">
            <a:xfrm>
              <a:off x="708670" y="3696148"/>
              <a:ext cx="654828" cy="796413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1369024" y="3737271"/>
                  <a:ext cx="1376339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400" b="0" dirty="0" smtClean="0"/>
                    <a:t>requirements </a:t>
                  </a:r>
                  <a:br>
                    <a:rPr lang="de-AT" sz="1400" b="0" dirty="0" smtClean="0"/>
                  </a:br>
                  <a14:m>
                    <m:oMath xmlns:m="http://schemas.openxmlformats.org/officeDocument/2006/math">
                      <m:r>
                        <a:rPr lang="de-AT" sz="1400" b="0" i="1" smtClean="0">
                          <a:latin typeface="Cambria Math" panose="02040503050406030204" pitchFamily="18" charset="0"/>
                        </a:rPr>
                        <m:t>𝑅𝑒𝑞</m:t>
                      </m:r>
                    </m:oMath>
                  </a14:m>
                  <a:r>
                    <a:rPr lang="en-US" sz="1400" dirty="0" smtClean="0"/>
                    <a:t> that must </a:t>
                  </a:r>
                </a:p>
                <a:p>
                  <a:r>
                    <a:rPr lang="en-US" sz="1400" dirty="0" smtClean="0"/>
                    <a:t>be satisfied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024" y="3737271"/>
                  <a:ext cx="1376339" cy="73866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33" t="-2479" r="-889" b="-7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Minus 21"/>
            <p:cNvSpPr/>
            <p:nvPr/>
          </p:nvSpPr>
          <p:spPr bwMode="auto">
            <a:xfrm>
              <a:off x="1013254" y="3595366"/>
              <a:ext cx="99706" cy="1043708"/>
            </a:xfrm>
            <a:prstGeom prst="mathMinus">
              <a:avLst>
                <a:gd name="adj1" fmla="val 28093"/>
              </a:avLst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3" name="Minus 22"/>
            <p:cNvSpPr/>
            <p:nvPr/>
          </p:nvSpPr>
          <p:spPr bwMode="auto">
            <a:xfrm>
              <a:off x="1013254" y="4224942"/>
              <a:ext cx="96079" cy="342162"/>
            </a:xfrm>
            <a:prstGeom prst="mathMinus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</p:grpSp>
      <p:sp>
        <p:nvSpPr>
          <p:cNvPr id="39" name="Textfeld 38"/>
          <p:cNvSpPr txBox="1"/>
          <p:nvPr/>
        </p:nvSpPr>
        <p:spPr>
          <a:xfrm>
            <a:off x="3364147" y="1104063"/>
            <a:ext cx="748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Axioms</a:t>
            </a:r>
            <a:endParaRPr lang="en-US" sz="1400" dirty="0"/>
          </a:p>
        </p:txBody>
      </p:sp>
      <p:cxnSp>
        <p:nvCxnSpPr>
          <p:cNvPr id="40" name="Gerader Verbinder 39"/>
          <p:cNvCxnSpPr>
            <a:stCxn id="39" idx="2"/>
          </p:cNvCxnSpPr>
          <p:nvPr/>
        </p:nvCxnSpPr>
        <p:spPr bwMode="auto">
          <a:xfrm>
            <a:off x="3738609" y="1411840"/>
            <a:ext cx="125212" cy="2140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7946957" y="2707461"/>
                <a:ext cx="3694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957" y="2707461"/>
                <a:ext cx="369460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uppieren 47"/>
          <p:cNvGrpSpPr/>
          <p:nvPr/>
        </p:nvGrpSpPr>
        <p:grpSpPr>
          <a:xfrm>
            <a:off x="6781114" y="1860196"/>
            <a:ext cx="908510" cy="1155042"/>
            <a:chOff x="6781114" y="1860196"/>
            <a:chExt cx="908510" cy="1155042"/>
          </a:xfrm>
        </p:grpSpPr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81114" y="1860196"/>
              <a:ext cx="908510" cy="11550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feld 46"/>
                <p:cNvSpPr txBox="1"/>
                <p:nvPr/>
              </p:nvSpPr>
              <p:spPr>
                <a:xfrm>
                  <a:off x="7177284" y="2694726"/>
                  <a:ext cx="3694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7" name="Textfeld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7284" y="2694726"/>
                  <a:ext cx="369460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320820" y="2055082"/>
                <a:ext cx="121700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Background </a:t>
                </a:r>
                <a:br>
                  <a:rPr lang="de-AT" sz="1400" dirty="0" smtClean="0"/>
                </a:br>
                <a:r>
                  <a:rPr lang="de-AT" sz="1400" dirty="0" err="1" smtClean="0"/>
                  <a:t>knowledge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 smtClean="0"/>
              </a:p>
              <a:p>
                <a:r>
                  <a:rPr lang="de-AT" sz="1400" dirty="0" smtClean="0"/>
                  <a:t>(</a:t>
                </a:r>
                <a:r>
                  <a:rPr lang="de-AT" sz="1400" dirty="0" err="1" smtClean="0"/>
                  <a:t>correct</a:t>
                </a:r>
                <a:r>
                  <a:rPr lang="de-AT" sz="1400" dirty="0" smtClean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820" y="2055082"/>
                <a:ext cx="1217000" cy="738664"/>
              </a:xfrm>
              <a:prstGeom prst="rect">
                <a:avLst/>
              </a:prstGeom>
              <a:blipFill rotWithShape="0">
                <a:blip r:embed="rId11"/>
                <a:stretch>
                  <a:fillRect l="-1508" t="-2479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891412" y="1247955"/>
                <a:ext cx="14718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Ontology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sz="1400" dirty="0" smtClean="0"/>
              </a:p>
              <a:p>
                <a:r>
                  <a:rPr lang="de-AT" sz="1400" dirty="0" smtClean="0"/>
                  <a:t>(</a:t>
                </a:r>
                <a:r>
                  <a:rPr lang="de-AT" sz="1400" dirty="0" err="1" smtClean="0"/>
                  <a:t>possibly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faulty</a:t>
                </a:r>
                <a:r>
                  <a:rPr lang="de-AT" sz="1400" dirty="0" smtClean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412" y="1247955"/>
                <a:ext cx="1471878" cy="523220"/>
              </a:xfrm>
              <a:prstGeom prst="rect">
                <a:avLst/>
              </a:prstGeom>
              <a:blipFill rotWithShape="0">
                <a:blip r:embed="rId12"/>
                <a:stretch>
                  <a:fillRect l="-1240" t="-3488" r="-413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uppieren 50"/>
          <p:cNvGrpSpPr/>
          <p:nvPr/>
        </p:nvGrpSpPr>
        <p:grpSpPr>
          <a:xfrm>
            <a:off x="708670" y="1771175"/>
            <a:ext cx="1928650" cy="796413"/>
            <a:chOff x="708670" y="1771175"/>
            <a:chExt cx="1928650" cy="7964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feld 51"/>
                <p:cNvSpPr txBox="1"/>
                <p:nvPr/>
              </p:nvSpPr>
              <p:spPr>
                <a:xfrm>
                  <a:off x="1369024" y="1800049"/>
                  <a:ext cx="1268296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400" b="0" dirty="0" smtClean="0"/>
                    <a:t>axioms </a:t>
                  </a:r>
                  <a14:m>
                    <m:oMath xmlns:m="http://schemas.openxmlformats.org/officeDocument/2006/math">
                      <m:r>
                        <a:rPr lang="de-AT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sz="1400" dirty="0" smtClean="0"/>
                    <a:t> 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that must be 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entailed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52" name="Textfeld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024" y="1800049"/>
                  <a:ext cx="1268296" cy="73866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442" t="-1653" r="-481" b="-7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3" name="Gruppieren 52"/>
            <p:cNvGrpSpPr/>
            <p:nvPr/>
          </p:nvGrpSpPr>
          <p:grpSpPr>
            <a:xfrm>
              <a:off x="708670" y="1771175"/>
              <a:ext cx="654828" cy="796413"/>
              <a:chOff x="708670" y="1771175"/>
              <a:chExt cx="654828" cy="796413"/>
            </a:xfrm>
          </p:grpSpPr>
          <p:sp>
            <p:nvSpPr>
              <p:cNvPr id="54" name="Zylinder 53"/>
              <p:cNvSpPr/>
              <p:nvPr/>
            </p:nvSpPr>
            <p:spPr bwMode="auto">
              <a:xfrm>
                <a:off x="708670" y="1771175"/>
                <a:ext cx="654828" cy="796413"/>
              </a:xfrm>
              <a:prstGeom prst="can">
                <a:avLst/>
              </a:prstGeom>
              <a:solidFill>
                <a:srgbClr val="C4D6A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  <p:sp>
            <p:nvSpPr>
              <p:cNvPr id="55" name="Kreuz 54"/>
              <p:cNvSpPr/>
              <p:nvPr/>
            </p:nvSpPr>
            <p:spPr bwMode="auto">
              <a:xfrm>
                <a:off x="912476" y="2069946"/>
                <a:ext cx="247216" cy="264523"/>
              </a:xfrm>
              <a:prstGeom prst="plus">
                <a:avLst>
                  <a:gd name="adj" fmla="val 39318"/>
                </a:avLst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p:grpSp>
      </p:grpSp>
      <p:sp>
        <p:nvSpPr>
          <p:cNvPr id="56" name="Pfeil nach rechts 55"/>
          <p:cNvSpPr/>
          <p:nvPr/>
        </p:nvSpPr>
        <p:spPr bwMode="auto">
          <a:xfrm>
            <a:off x="7054454" y="2317310"/>
            <a:ext cx="245659" cy="235975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3" name="Abgerundetes Rechteck 62"/>
          <p:cNvSpPr/>
          <p:nvPr/>
        </p:nvSpPr>
        <p:spPr bwMode="auto">
          <a:xfrm>
            <a:off x="2920181" y="1026488"/>
            <a:ext cx="4621703" cy="366489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5129468" y="4752721"/>
            <a:ext cx="418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not </a:t>
            </a:r>
            <a:r>
              <a:rPr lang="de-AT" dirty="0" err="1" smtClean="0"/>
              <a:t>entails</a:t>
            </a:r>
            <a:r>
              <a:rPr lang="de-AT" dirty="0" smtClean="0"/>
              <a:t> </a:t>
            </a:r>
            <a:br>
              <a:rPr lang="de-AT" dirty="0" smtClean="0"/>
            </a:br>
            <a:r>
              <a:rPr lang="de-AT" dirty="0" err="1" smtClean="0"/>
              <a:t>any</a:t>
            </a:r>
            <a:r>
              <a:rPr lang="de-AT" dirty="0" smtClean="0"/>
              <a:t> </a:t>
            </a:r>
            <a:r>
              <a:rPr lang="de-AT" dirty="0" err="1" smtClean="0"/>
              <a:t>axiom</a:t>
            </a:r>
            <a:r>
              <a:rPr lang="de-AT" dirty="0" smtClean="0"/>
              <a:t> in </a:t>
            </a:r>
            <a:endParaRPr lang="en-US" dirty="0"/>
          </a:p>
        </p:txBody>
      </p:sp>
      <p:sp>
        <p:nvSpPr>
          <p:cNvPr id="65" name="Textfeld 64"/>
          <p:cNvSpPr txBox="1"/>
          <p:nvPr/>
        </p:nvSpPr>
        <p:spPr>
          <a:xfrm>
            <a:off x="5129468" y="5789070"/>
            <a:ext cx="356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not </a:t>
            </a:r>
            <a:r>
              <a:rPr lang="de-AT" dirty="0" err="1" smtClean="0"/>
              <a:t>violates</a:t>
            </a:r>
            <a:r>
              <a:rPr lang="de-AT" dirty="0" smtClean="0"/>
              <a:t> </a:t>
            </a:r>
            <a:br>
              <a:rPr lang="de-AT" dirty="0" smtClean="0"/>
            </a:br>
            <a:r>
              <a:rPr lang="de-AT" dirty="0" err="1" smtClean="0"/>
              <a:t>any</a:t>
            </a:r>
            <a:r>
              <a:rPr lang="de-AT" dirty="0" smtClean="0"/>
              <a:t> </a:t>
            </a:r>
            <a:r>
              <a:rPr lang="de-AT" dirty="0" err="1" smtClean="0"/>
              <a:t>property</a:t>
            </a:r>
            <a:r>
              <a:rPr lang="de-AT" dirty="0" smtClean="0"/>
              <a:t> in  </a:t>
            </a:r>
            <a:endParaRPr lang="en-US" dirty="0"/>
          </a:p>
        </p:txBody>
      </p:sp>
      <p:sp>
        <p:nvSpPr>
          <p:cNvPr id="66" name="Nach oben gebogener Pfeil 65"/>
          <p:cNvSpPr/>
          <p:nvPr/>
        </p:nvSpPr>
        <p:spPr bwMode="auto">
          <a:xfrm rot="5400000">
            <a:off x="4727308" y="4731798"/>
            <a:ext cx="336780" cy="247441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7" name="Nach oben gebogener Pfeil 66"/>
          <p:cNvSpPr/>
          <p:nvPr/>
        </p:nvSpPr>
        <p:spPr bwMode="auto">
          <a:xfrm rot="5400000">
            <a:off x="4308521" y="5371334"/>
            <a:ext cx="1174354" cy="247441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2423348" y="4315908"/>
            <a:ext cx="16188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200" b="1" dirty="0" smtClean="0">
                <a:sym typeface="Wingdings" panose="05000000000000000000" pitchFamily="2" charset="2"/>
              </a:rPr>
              <a:t>Note:</a:t>
            </a:r>
            <a:r>
              <a:rPr lang="de-AT" sz="1200" dirty="0" smtClean="0">
                <a:sym typeface="Wingdings" panose="05000000000000000000" pitchFamily="2" charset="2"/>
              </a:rPr>
              <a:t> In </a:t>
            </a:r>
            <a:r>
              <a:rPr lang="de-AT" sz="1200" dirty="0" err="1" smtClean="0">
                <a:sym typeface="Wingdings" panose="05000000000000000000" pitchFamily="2" charset="2"/>
              </a:rPr>
              <a:t>OntoDebug</a:t>
            </a:r>
            <a:r>
              <a:rPr lang="de-AT" sz="1200" dirty="0" smtClean="0">
                <a:sym typeface="Wingdings" panose="05000000000000000000" pitchFamily="2" charset="2"/>
              </a:rPr>
              <a:t> </a:t>
            </a:r>
            <a:r>
              <a:rPr lang="de-AT" sz="1200" dirty="0" err="1" smtClean="0">
                <a:sym typeface="Wingdings" panose="05000000000000000000" pitchFamily="2" charset="2"/>
              </a:rPr>
              <a:t>diagnoses</a:t>
            </a:r>
            <a:r>
              <a:rPr lang="de-AT" sz="1200" dirty="0" smtClean="0">
                <a:sym typeface="Wingdings" panose="05000000000000000000" pitchFamily="2" charset="2"/>
              </a:rPr>
              <a:t> </a:t>
            </a:r>
            <a:r>
              <a:rPr lang="de-AT" sz="1200" dirty="0" err="1" smtClean="0">
                <a:sym typeface="Wingdings" panose="05000000000000000000" pitchFamily="2" charset="2"/>
              </a:rPr>
              <a:t>are</a:t>
            </a:r>
            <a:r>
              <a:rPr lang="de-AT" sz="1200" dirty="0" smtClean="0">
                <a:sym typeface="Wingdings" panose="05000000000000000000" pitchFamily="2" charset="2"/>
              </a:rPr>
              <a:t> </a:t>
            </a:r>
            <a:r>
              <a:rPr lang="de-AT" sz="1200" dirty="0" err="1" smtClean="0">
                <a:sym typeface="Wingdings" panose="05000000000000000000" pitchFamily="2" charset="2"/>
              </a:rPr>
              <a:t>called</a:t>
            </a:r>
            <a:r>
              <a:rPr lang="de-AT" sz="1200" dirty="0" smtClean="0">
                <a:sym typeface="Wingdings" panose="05000000000000000000" pitchFamily="2" charset="2"/>
              </a:rPr>
              <a:t> “</a:t>
            </a:r>
            <a:r>
              <a:rPr lang="de-AT" sz="1200" u="sng" dirty="0" err="1" smtClean="0">
                <a:sym typeface="Wingdings" panose="05000000000000000000" pitchFamily="2" charset="2"/>
              </a:rPr>
              <a:t>repairs</a:t>
            </a:r>
            <a:r>
              <a:rPr lang="de-AT" sz="1200" dirty="0" smtClean="0">
                <a:sym typeface="Wingdings" panose="05000000000000000000" pitchFamily="2" charset="2"/>
              </a:rPr>
              <a:t>“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20012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44913 0.2914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64653 0.29398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26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68038 0.2979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10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2" grpId="0"/>
      <p:bldP spid="11" grpId="0"/>
      <p:bldP spid="10" grpId="0"/>
      <p:bldP spid="56" grpId="0" animBg="1"/>
      <p:bldP spid="63" grpId="0" animBg="1"/>
      <p:bldP spid="64" grpId="0"/>
      <p:bldP spid="65" grpId="0"/>
      <p:bldP spid="66" grpId="0" animBg="1"/>
      <p:bldP spid="67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sz="1400" b="1" dirty="0" smtClean="0"/>
                  <a:t>Given:</a:t>
                </a:r>
                <a:r>
                  <a:rPr lang="de-AT" sz="1400" dirty="0" smtClean="0"/>
                  <a:t> DPI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de-AT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sz="1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AT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de-AT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AT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sz="1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𝑅𝑒𝑞</m:t>
                        </m:r>
                      </m:sub>
                    </m:sSub>
                  </m:oMath>
                </a14:m>
                <a:endParaRPr lang="de-AT" sz="1400" dirty="0" smtClean="0"/>
              </a:p>
              <a:p>
                <a:pPr marL="0" indent="0">
                  <a:buNone/>
                </a:pPr>
                <a:r>
                  <a:rPr lang="de-AT" sz="1400" dirty="0" smtClean="0"/>
                  <a:t>multiple </a:t>
                </a:r>
                <a:r>
                  <a:rPr lang="de-AT" sz="1400" dirty="0" err="1" smtClean="0"/>
                  <a:t>diagnoses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de-AT" sz="1400" b="0" dirty="0" smtClean="0"/>
              </a:p>
              <a:p>
                <a:pPr marL="0" indent="0">
                  <a:buNone/>
                </a:pPr>
                <a:endParaRPr lang="de-AT" sz="1400" dirty="0" smtClean="0"/>
              </a:p>
              <a:p>
                <a:pPr marL="0" indent="0">
                  <a:buNone/>
                </a:pPr>
                <a:endParaRPr lang="de-AT" sz="1400" dirty="0" smtClean="0"/>
              </a:p>
              <a:p>
                <a:pPr marL="0" indent="0">
                  <a:buNone/>
                </a:pPr>
                <a:endParaRPr lang="de-AT" sz="1400" dirty="0"/>
              </a:p>
              <a:p>
                <a:pPr marL="0" indent="0">
                  <a:buNone/>
                </a:pPr>
                <a:endParaRPr lang="de-AT" sz="1400" dirty="0" smtClean="0"/>
              </a:p>
              <a:p>
                <a:pPr marL="0" indent="0">
                  <a:buNone/>
                </a:pPr>
                <a:endParaRPr lang="de-AT" sz="1400" dirty="0" smtClean="0"/>
              </a:p>
              <a:p>
                <a:pPr marL="0" indent="0">
                  <a:buNone/>
                </a:pPr>
                <a:endParaRPr lang="de-AT" sz="1400" dirty="0"/>
              </a:p>
              <a:p>
                <a:pPr marL="0" indent="0">
                  <a:buNone/>
                </a:pPr>
                <a:endParaRPr lang="de-AT" sz="1400" dirty="0" smtClean="0"/>
              </a:p>
              <a:p>
                <a:pPr marL="0" indent="0">
                  <a:buNone/>
                </a:pPr>
                <a:endParaRPr lang="de-AT" sz="1400" dirty="0" smtClean="0"/>
              </a:p>
              <a:p>
                <a:pPr marL="0" indent="0">
                  <a:buNone/>
                </a:pPr>
                <a:endParaRPr lang="de-AT" sz="1400" dirty="0"/>
              </a:p>
              <a:p>
                <a:pPr marL="0" indent="0">
                  <a:buNone/>
                </a:pPr>
                <a:endParaRPr lang="de-AT" sz="1400" dirty="0" smtClean="0"/>
              </a:p>
              <a:p>
                <a:pPr marL="0" indent="0">
                  <a:buNone/>
                </a:pPr>
                <a:r>
                  <a:rPr lang="de-AT" sz="1400" b="1" dirty="0" smtClean="0"/>
                  <a:t>Find:</a:t>
                </a:r>
                <a:r>
                  <a:rPr lang="de-AT" sz="1400" dirty="0" smtClean="0"/>
                  <a:t> The </a:t>
                </a:r>
                <a:r>
                  <a:rPr lang="de-AT" sz="1400" dirty="0" err="1" smtClean="0"/>
                  <a:t>diagnosis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AT" sz="1400" dirty="0" smtClean="0"/>
                  <a:t> </a:t>
                </a:r>
                <a:r>
                  <a:rPr lang="de-AT" sz="1400" dirty="0" err="1" smtClean="0"/>
                  <a:t>with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the</a:t>
                </a:r>
                <a:r>
                  <a:rPr lang="de-AT" sz="1400" dirty="0" smtClean="0"/>
                  <a:t> </a:t>
                </a:r>
                <a:br>
                  <a:rPr lang="de-AT" sz="1400" dirty="0" smtClean="0"/>
                </a:br>
                <a:r>
                  <a:rPr lang="de-AT" sz="1400" dirty="0" err="1" smtClean="0"/>
                  <a:t>correct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semantics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among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AT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de-AT" sz="1400" dirty="0" smtClean="0"/>
              </a:p>
              <a:p>
                <a:pPr marL="0" indent="0">
                  <a:buNone/>
                </a:pPr>
                <a:r>
                  <a:rPr lang="de-AT" sz="1400" b="1" dirty="0" err="1" smtClean="0"/>
                  <a:t>How</a:t>
                </a:r>
                <a:r>
                  <a:rPr lang="de-AT" sz="1400" b="1" dirty="0" smtClean="0"/>
                  <a:t>?</a:t>
                </a:r>
                <a:r>
                  <a:rPr lang="de-AT" sz="1400" dirty="0" smtClean="0"/>
                  <a:t> </a:t>
                </a:r>
                <a:br>
                  <a:rPr lang="de-AT" sz="1400" dirty="0" smtClean="0"/>
                </a:br>
                <a:r>
                  <a:rPr lang="de-AT" sz="1400" dirty="0" err="1" smtClean="0"/>
                  <a:t>Specify</a:t>
                </a:r>
                <a:r>
                  <a:rPr lang="de-AT" sz="1400" dirty="0" smtClean="0"/>
                  <a:t> additional </a:t>
                </a:r>
                <a:r>
                  <a:rPr lang="de-AT" sz="1400" dirty="0" err="1" smtClean="0"/>
                  <a:t>test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case</a:t>
                </a:r>
                <a:r>
                  <a:rPr lang="de-AT" sz="1400" dirty="0" smtClean="0"/>
                  <a:t>(s) </a:t>
                </a:r>
                <a:r>
                  <a:rPr lang="de-AT" sz="1400" dirty="0" err="1" smtClean="0"/>
                  <a:t>to</a:t>
                </a:r>
                <a:r>
                  <a:rPr lang="de-AT" sz="1400" dirty="0" smtClean="0"/>
                  <a:t> </a:t>
                </a:r>
                <a:br>
                  <a:rPr lang="de-AT" sz="1400" dirty="0" smtClean="0"/>
                </a:br>
                <a:r>
                  <a:rPr lang="de-AT" sz="1400" dirty="0" err="1" smtClean="0"/>
                  <a:t>discriminate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among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diagnoses</a:t>
                </a:r>
                <a:endParaRPr lang="de-AT" sz="1400" dirty="0" smtClean="0"/>
              </a:p>
              <a:p>
                <a:pPr marL="0" indent="0">
                  <a:buNone/>
                </a:pPr>
                <a:r>
                  <a:rPr lang="de-AT" sz="1400" b="1" dirty="0" err="1" smtClean="0"/>
                  <a:t>Manually</a:t>
                </a:r>
                <a:r>
                  <a:rPr lang="de-AT" sz="1400" b="1" dirty="0" smtClean="0"/>
                  <a:t>?</a:t>
                </a:r>
              </a:p>
              <a:p>
                <a:pPr marL="0" indent="0">
                  <a:buNone/>
                </a:pPr>
                <a:r>
                  <a:rPr lang="de-AT" sz="1400" dirty="0" smtClean="0">
                    <a:solidFill>
                      <a:schemeClr val="bg1">
                        <a:lumMod val="65000"/>
                      </a:schemeClr>
                    </a:solidFill>
                  </a:rPr>
                  <a:t>Yes </a:t>
                </a:r>
                <a:r>
                  <a:rPr lang="de-AT" sz="1400" dirty="0" smtClean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de-AT" sz="1400" dirty="0" err="1" smtClean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if</a:t>
                </a:r>
                <a:r>
                  <a:rPr lang="de-AT" sz="1400" dirty="0" smtClean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sz="1400" dirty="0" err="1" smtClean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the</a:t>
                </a:r>
                <a:r>
                  <a:rPr lang="de-AT" sz="1400" dirty="0" smtClean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sz="1400" dirty="0" err="1" smtClean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user</a:t>
                </a:r>
                <a:r>
                  <a:rPr lang="de-AT" sz="1400" dirty="0" smtClean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sz="1400" dirty="0" err="1" smtClean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wants</a:t>
                </a:r>
                <a:r>
                  <a:rPr lang="de-AT" sz="1400" dirty="0" smtClean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sz="1400" dirty="0" err="1" smtClean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to</a:t>
                </a:r>
                <a:endParaRPr lang="de-AT" sz="1400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de-AT" sz="1400" dirty="0" smtClean="0"/>
                  <a:t>BUT</a:t>
                </a:r>
                <a:r>
                  <a:rPr lang="de-AT" sz="1400" dirty="0" smtClean="0"/>
                  <a:t> 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 not easy </a:t>
                </a:r>
                <a:r>
                  <a:rPr lang="de-AT" sz="1400" dirty="0" err="1" smtClean="0">
                    <a:sym typeface="Wingdings" panose="05000000000000000000" pitchFamily="2" charset="2"/>
                  </a:rPr>
                  <a:t>to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 find “</a:t>
                </a:r>
                <a:r>
                  <a:rPr lang="de-AT" sz="1400" dirty="0" err="1" smtClean="0">
                    <a:sym typeface="Wingdings" panose="05000000000000000000" pitchFamily="2" charset="2"/>
                  </a:rPr>
                  <a:t>good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“ </a:t>
                </a:r>
                <a:r>
                  <a:rPr lang="de-AT" sz="1400" dirty="0" err="1" smtClean="0">
                    <a:sym typeface="Wingdings" panose="05000000000000000000" pitchFamily="2" charset="2"/>
                  </a:rPr>
                  <a:t>test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1400" dirty="0" err="1" smtClean="0">
                    <a:sym typeface="Wingdings" panose="05000000000000000000" pitchFamily="2" charset="2"/>
                  </a:rPr>
                  <a:t>cases</a:t>
                </a:r>
                <a:r>
                  <a:rPr lang="de-AT" sz="1400" dirty="0" smtClean="0"/>
                  <a:t/>
                </a:r>
                <a:br>
                  <a:rPr lang="de-AT" sz="1400" dirty="0" smtClean="0"/>
                </a:br>
                <a:endParaRPr lang="de-AT" sz="1400" dirty="0"/>
              </a:p>
              <a:p>
                <a:pPr marL="0" indent="0">
                  <a:buNone/>
                </a:pPr>
                <a:endParaRPr lang="en-US" sz="1400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21" t="-363" b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Grafik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413" y="1242473"/>
            <a:ext cx="4445211" cy="23856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321278" cy="648072"/>
          </a:xfrm>
        </p:spPr>
        <p:txBody>
          <a:bodyPr/>
          <a:lstStyle/>
          <a:p>
            <a:r>
              <a:rPr lang="de-AT" dirty="0" err="1" smtClean="0"/>
              <a:t>Ontology</a:t>
            </a:r>
            <a:r>
              <a:rPr lang="de-AT" dirty="0" smtClean="0"/>
              <a:t> Debugging </a:t>
            </a:r>
            <a:br>
              <a:rPr lang="de-AT" dirty="0" smtClean="0"/>
            </a:br>
            <a:r>
              <a:rPr lang="de-AT" sz="1800" dirty="0" smtClean="0"/>
              <a:t>Fault </a:t>
            </a:r>
            <a:r>
              <a:rPr lang="de-AT" sz="1800" dirty="0" err="1" smtClean="0"/>
              <a:t>Localization</a:t>
            </a:r>
            <a:r>
              <a:rPr lang="de-AT" sz="1800" dirty="0" smtClean="0"/>
              <a:t> Problem (2) – </a:t>
            </a:r>
            <a:r>
              <a:rPr lang="de-AT" sz="1800" dirty="0" err="1" smtClean="0"/>
              <a:t>Finding</a:t>
            </a:r>
            <a:r>
              <a:rPr lang="de-AT" sz="1800" dirty="0" smtClean="0"/>
              <a:t> </a:t>
            </a:r>
            <a:r>
              <a:rPr lang="de-AT" sz="1800" dirty="0" err="1" smtClean="0"/>
              <a:t>the</a:t>
            </a:r>
            <a:r>
              <a:rPr lang="de-AT" sz="1800" dirty="0" smtClean="0"/>
              <a:t> </a:t>
            </a:r>
            <a:r>
              <a:rPr lang="de-AT" sz="1800" dirty="0" err="1" smtClean="0"/>
              <a:t>correct</a:t>
            </a:r>
            <a:r>
              <a:rPr lang="de-AT" sz="1800" dirty="0" smtClean="0"/>
              <a:t> </a:t>
            </a:r>
            <a:r>
              <a:rPr lang="de-AT" sz="1800" dirty="0" err="1" smtClean="0"/>
              <a:t>diagnosis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FoIKS‘18                                                                                                        OntoDebug</a:t>
            </a:r>
            <a:endParaRPr lang="de-AT" dirty="0"/>
          </a:p>
        </p:txBody>
      </p:sp>
      <p:grpSp>
        <p:nvGrpSpPr>
          <p:cNvPr id="45" name="Gruppieren 44"/>
          <p:cNvGrpSpPr/>
          <p:nvPr/>
        </p:nvGrpSpPr>
        <p:grpSpPr>
          <a:xfrm>
            <a:off x="539552" y="2833967"/>
            <a:ext cx="1723180" cy="670337"/>
            <a:chOff x="714196" y="2733415"/>
            <a:chExt cx="2047651" cy="839251"/>
          </a:xfrm>
        </p:grpSpPr>
        <p:sp>
          <p:nvSpPr>
            <p:cNvPr id="12" name="Zylinder 11"/>
            <p:cNvSpPr/>
            <p:nvPr/>
          </p:nvSpPr>
          <p:spPr bwMode="auto">
            <a:xfrm>
              <a:off x="714196" y="2733415"/>
              <a:ext cx="654828" cy="796413"/>
            </a:xfrm>
            <a:prstGeom prst="can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6" name="Minus 15"/>
            <p:cNvSpPr/>
            <p:nvPr/>
          </p:nvSpPr>
          <p:spPr bwMode="auto">
            <a:xfrm>
              <a:off x="891176" y="3044067"/>
              <a:ext cx="300867" cy="29496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1369024" y="2763470"/>
                  <a:ext cx="1392823" cy="809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200" b="0" dirty="0" err="1" smtClean="0"/>
                    <a:t>axioms</a:t>
                  </a:r>
                  <a:r>
                    <a:rPr lang="de-AT" sz="1200" b="0" dirty="0" smtClean="0"/>
                    <a:t> </a:t>
                  </a:r>
                  <a14:m>
                    <m:oMath xmlns:m="http://schemas.openxmlformats.org/officeDocument/2006/math">
                      <m:r>
                        <a:rPr lang="de-AT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sz="1200" dirty="0" smtClean="0"/>
                    <a:t> </a:t>
                  </a:r>
                  <a:br>
                    <a:rPr lang="en-US" sz="1200" dirty="0" smtClean="0"/>
                  </a:br>
                  <a:r>
                    <a:rPr lang="en-US" sz="1200" dirty="0" smtClean="0"/>
                    <a:t>that must not </a:t>
                  </a:r>
                  <a:br>
                    <a:rPr lang="en-US" sz="1200" dirty="0" smtClean="0"/>
                  </a:br>
                  <a:r>
                    <a:rPr lang="en-US" sz="1200" dirty="0" smtClean="0"/>
                    <a:t>be entailed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18" name="Textfeld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024" y="2763470"/>
                  <a:ext cx="1392823" cy="80919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21" t="-943"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uppieren 45"/>
          <p:cNvGrpSpPr/>
          <p:nvPr/>
        </p:nvGrpSpPr>
        <p:grpSpPr>
          <a:xfrm>
            <a:off x="539552" y="3612852"/>
            <a:ext cx="1762968" cy="833644"/>
            <a:chOff x="708670" y="3595366"/>
            <a:chExt cx="2094932" cy="1043708"/>
          </a:xfrm>
        </p:grpSpPr>
        <p:sp>
          <p:nvSpPr>
            <p:cNvPr id="19" name="Zylinder 18"/>
            <p:cNvSpPr/>
            <p:nvPr/>
          </p:nvSpPr>
          <p:spPr bwMode="auto">
            <a:xfrm>
              <a:off x="708670" y="3696148"/>
              <a:ext cx="654828" cy="796413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1369024" y="3737271"/>
                  <a:ext cx="1434578" cy="8091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200" b="0" dirty="0" smtClean="0"/>
                    <a:t>requirements </a:t>
                  </a:r>
                  <a:br>
                    <a:rPr lang="de-AT" sz="1200" b="0" dirty="0" smtClean="0"/>
                  </a:br>
                  <a14:m>
                    <m:oMath xmlns:m="http://schemas.openxmlformats.org/officeDocument/2006/math">
                      <m:r>
                        <a:rPr lang="de-AT" sz="1200" b="0" i="1" smtClean="0">
                          <a:latin typeface="Cambria Math" panose="02040503050406030204" pitchFamily="18" charset="0"/>
                        </a:rPr>
                        <m:t>𝑅𝑒𝑞</m:t>
                      </m:r>
                    </m:oMath>
                  </a14:m>
                  <a:r>
                    <a:rPr lang="en-US" sz="1200" dirty="0" smtClean="0"/>
                    <a:t> that must </a:t>
                  </a:r>
                </a:p>
                <a:p>
                  <a:r>
                    <a:rPr lang="en-US" sz="1200" dirty="0" smtClean="0"/>
                    <a:t>be satisfied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024" y="3737271"/>
                  <a:ext cx="1434578" cy="80919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05"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Minus 21"/>
            <p:cNvSpPr/>
            <p:nvPr/>
          </p:nvSpPr>
          <p:spPr bwMode="auto">
            <a:xfrm>
              <a:off x="1013254" y="3595366"/>
              <a:ext cx="99706" cy="1043708"/>
            </a:xfrm>
            <a:prstGeom prst="mathMinus">
              <a:avLst>
                <a:gd name="adj1" fmla="val 28093"/>
              </a:avLst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3" name="Minus 22"/>
            <p:cNvSpPr/>
            <p:nvPr/>
          </p:nvSpPr>
          <p:spPr bwMode="auto">
            <a:xfrm>
              <a:off x="1013254" y="4224942"/>
              <a:ext cx="96079" cy="342162"/>
            </a:xfrm>
            <a:prstGeom prst="mathMinus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</p:grpSp>
      <p:sp>
        <p:nvSpPr>
          <p:cNvPr id="39" name="Textfeld 38"/>
          <p:cNvSpPr txBox="1"/>
          <p:nvPr/>
        </p:nvSpPr>
        <p:spPr>
          <a:xfrm>
            <a:off x="3364147" y="1104063"/>
            <a:ext cx="748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Axioms</a:t>
            </a:r>
            <a:endParaRPr lang="en-US" sz="1400" dirty="0"/>
          </a:p>
        </p:txBody>
      </p:sp>
      <p:cxnSp>
        <p:nvCxnSpPr>
          <p:cNvPr id="40" name="Gerader Verbinder 39"/>
          <p:cNvCxnSpPr>
            <a:stCxn id="39" idx="2"/>
          </p:cNvCxnSpPr>
          <p:nvPr/>
        </p:nvCxnSpPr>
        <p:spPr bwMode="auto">
          <a:xfrm>
            <a:off x="3738609" y="1411840"/>
            <a:ext cx="125212" cy="2140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320820" y="2055082"/>
                <a:ext cx="121700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Background </a:t>
                </a:r>
                <a:br>
                  <a:rPr lang="de-AT" sz="1400" dirty="0" smtClean="0"/>
                </a:br>
                <a:r>
                  <a:rPr lang="de-AT" sz="1400" dirty="0" err="1" smtClean="0"/>
                  <a:t>knowledge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 smtClean="0"/>
              </a:p>
              <a:p>
                <a:r>
                  <a:rPr lang="de-AT" sz="1400" dirty="0" smtClean="0"/>
                  <a:t>(</a:t>
                </a:r>
                <a:r>
                  <a:rPr lang="de-AT" sz="1400" dirty="0" err="1" smtClean="0"/>
                  <a:t>correct</a:t>
                </a:r>
                <a:r>
                  <a:rPr lang="de-AT" sz="1400" dirty="0" smtClean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820" y="2055082"/>
                <a:ext cx="1217000" cy="738664"/>
              </a:xfrm>
              <a:prstGeom prst="rect">
                <a:avLst/>
              </a:prstGeom>
              <a:blipFill rotWithShape="0">
                <a:blip r:embed="rId7"/>
                <a:stretch>
                  <a:fillRect l="-1508" t="-2479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891412" y="1247955"/>
                <a:ext cx="14718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Ontology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sz="1400" dirty="0" smtClean="0"/>
              </a:p>
              <a:p>
                <a:r>
                  <a:rPr lang="de-AT" sz="1400" dirty="0" smtClean="0"/>
                  <a:t>(</a:t>
                </a:r>
                <a:r>
                  <a:rPr lang="de-AT" sz="1400" dirty="0" err="1" smtClean="0"/>
                  <a:t>possibly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faulty</a:t>
                </a:r>
                <a:r>
                  <a:rPr lang="de-AT" sz="1400" dirty="0" smtClean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412" y="1247955"/>
                <a:ext cx="1471878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1240" t="-3488" r="-413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uppieren 50"/>
          <p:cNvGrpSpPr/>
          <p:nvPr/>
        </p:nvGrpSpPr>
        <p:grpSpPr>
          <a:xfrm>
            <a:off x="539553" y="2055081"/>
            <a:ext cx="1668520" cy="669395"/>
            <a:chOff x="708670" y="1771175"/>
            <a:chExt cx="1982698" cy="838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feld 51"/>
                <p:cNvSpPr txBox="1"/>
                <p:nvPr/>
              </p:nvSpPr>
              <p:spPr>
                <a:xfrm>
                  <a:off x="1369024" y="1800051"/>
                  <a:ext cx="1322344" cy="809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200" b="0" dirty="0" smtClean="0"/>
                    <a:t>axioms </a:t>
                  </a:r>
                  <a14:m>
                    <m:oMath xmlns:m="http://schemas.openxmlformats.org/officeDocument/2006/math">
                      <m:r>
                        <a:rPr lang="de-AT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sz="1200" dirty="0" smtClean="0"/>
                    <a:t> </a:t>
                  </a:r>
                  <a:br>
                    <a:rPr lang="en-US" sz="1200" dirty="0" smtClean="0"/>
                  </a:br>
                  <a:r>
                    <a:rPr lang="en-US" sz="1200" dirty="0" smtClean="0"/>
                    <a:t>that must be </a:t>
                  </a:r>
                  <a:br>
                    <a:rPr lang="en-US" sz="1200" dirty="0" smtClean="0"/>
                  </a:br>
                  <a:r>
                    <a:rPr lang="en-US" sz="1200" dirty="0" smtClean="0"/>
                    <a:t>entailed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52" name="Textfeld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024" y="1800051"/>
                  <a:ext cx="1322344" cy="80919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49" t="-943"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3" name="Gruppieren 52"/>
            <p:cNvGrpSpPr/>
            <p:nvPr/>
          </p:nvGrpSpPr>
          <p:grpSpPr>
            <a:xfrm>
              <a:off x="708670" y="1771175"/>
              <a:ext cx="654828" cy="796413"/>
              <a:chOff x="708670" y="1771175"/>
              <a:chExt cx="654828" cy="796413"/>
            </a:xfrm>
          </p:grpSpPr>
          <p:sp>
            <p:nvSpPr>
              <p:cNvPr id="54" name="Zylinder 53"/>
              <p:cNvSpPr/>
              <p:nvPr/>
            </p:nvSpPr>
            <p:spPr bwMode="auto">
              <a:xfrm>
                <a:off x="708670" y="1771175"/>
                <a:ext cx="654828" cy="796413"/>
              </a:xfrm>
              <a:prstGeom prst="can">
                <a:avLst/>
              </a:prstGeom>
              <a:solidFill>
                <a:srgbClr val="C4D6A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  <p:sp>
            <p:nvSpPr>
              <p:cNvPr id="55" name="Kreuz 54"/>
              <p:cNvSpPr/>
              <p:nvPr/>
            </p:nvSpPr>
            <p:spPr bwMode="auto">
              <a:xfrm>
                <a:off x="912476" y="2069946"/>
                <a:ext cx="247216" cy="264523"/>
              </a:xfrm>
              <a:prstGeom prst="plus">
                <a:avLst>
                  <a:gd name="adj" fmla="val 39318"/>
                </a:avLst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llipse 5"/>
              <p:cNvSpPr/>
              <p:nvPr/>
            </p:nvSpPr>
            <p:spPr bwMode="auto">
              <a:xfrm>
                <a:off x="4757912" y="2446012"/>
                <a:ext cx="790514" cy="449921"/>
              </a:xfrm>
              <a:prstGeom prst="ellipse">
                <a:avLst/>
              </a:prstGeom>
              <a:solidFill>
                <a:srgbClr val="C00000">
                  <a:alpha val="3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</m:ctrlPr>
                        </m:sSubPr>
                        <m:e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𝐷</m:t>
                          </m:r>
                        </m:e>
                        <m:sub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6" name="Ellips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7912" y="2446012"/>
                <a:ext cx="790514" cy="449921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Ellipse 40"/>
              <p:cNvSpPr/>
              <p:nvPr/>
            </p:nvSpPr>
            <p:spPr bwMode="auto">
              <a:xfrm>
                <a:off x="5343241" y="2616924"/>
                <a:ext cx="790514" cy="449921"/>
              </a:xfrm>
              <a:prstGeom prst="ellipse">
                <a:avLst/>
              </a:prstGeom>
              <a:solidFill>
                <a:srgbClr val="C00000">
                  <a:alpha val="3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</m:ctrlPr>
                        </m:sSubPr>
                        <m:e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𝐷</m:t>
                          </m:r>
                        </m:e>
                        <m:sub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41" name="Ellips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3241" y="2616924"/>
                <a:ext cx="790514" cy="449921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Ellipse 41"/>
              <p:cNvSpPr/>
              <p:nvPr/>
            </p:nvSpPr>
            <p:spPr bwMode="auto">
              <a:xfrm>
                <a:off x="4825645" y="2806405"/>
                <a:ext cx="790514" cy="449921"/>
              </a:xfrm>
              <a:prstGeom prst="ellipse">
                <a:avLst/>
              </a:prstGeom>
              <a:solidFill>
                <a:srgbClr val="C00000">
                  <a:alpha val="3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</m:ctrlPr>
                        </m:sSubPr>
                        <m:e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𝐷</m:t>
                          </m:r>
                        </m:e>
                        <m:sub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42" name="Ellips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5645" y="2806405"/>
                <a:ext cx="790514" cy="449921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Ellipse 42"/>
              <p:cNvSpPr/>
              <p:nvPr/>
            </p:nvSpPr>
            <p:spPr bwMode="auto">
              <a:xfrm>
                <a:off x="6513446" y="2405539"/>
                <a:ext cx="790514" cy="449921"/>
              </a:xfrm>
              <a:prstGeom prst="ellipse">
                <a:avLst/>
              </a:prstGeom>
              <a:solidFill>
                <a:srgbClr val="C00000">
                  <a:alpha val="3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</m:ctrlPr>
                        </m:sSubPr>
                        <m:e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𝐷</m:t>
                          </m:r>
                        </m:e>
                        <m:sub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43" name="Ellips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3446" y="2405539"/>
                <a:ext cx="790514" cy="449921"/>
              </a:xfrm>
              <a:prstGeom prst="ellipse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Ellipse 43"/>
              <p:cNvSpPr/>
              <p:nvPr/>
            </p:nvSpPr>
            <p:spPr bwMode="auto">
              <a:xfrm>
                <a:off x="6456112" y="1703087"/>
                <a:ext cx="790514" cy="449921"/>
              </a:xfrm>
              <a:prstGeom prst="ellipse">
                <a:avLst/>
              </a:prstGeom>
              <a:solidFill>
                <a:srgbClr val="C00000">
                  <a:alpha val="3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</m:ctrlPr>
                        </m:sSubPr>
                        <m:e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𝐷</m:t>
                          </m:r>
                        </m:e>
                        <m:sub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44" name="Ellips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6112" y="1703087"/>
                <a:ext cx="790514" cy="449921"/>
              </a:xfrm>
              <a:prstGeom prst="ellipse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Ellipse 48"/>
              <p:cNvSpPr/>
              <p:nvPr/>
            </p:nvSpPr>
            <p:spPr bwMode="auto">
              <a:xfrm>
                <a:off x="5968033" y="2210337"/>
                <a:ext cx="790514" cy="449921"/>
              </a:xfrm>
              <a:prstGeom prst="ellipse">
                <a:avLst/>
              </a:prstGeom>
              <a:solidFill>
                <a:srgbClr val="C00000">
                  <a:alpha val="3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</m:ctrlPr>
                        </m:sSubPr>
                        <m:e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𝐷</m:t>
                          </m:r>
                        </m:e>
                        <m:sub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49" name="Ellips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8033" y="2210337"/>
                <a:ext cx="790514" cy="449921"/>
              </a:xfrm>
              <a:prstGeom prst="ellipse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Ellipse 49"/>
              <p:cNvSpPr/>
              <p:nvPr/>
            </p:nvSpPr>
            <p:spPr bwMode="auto">
              <a:xfrm>
                <a:off x="4897864" y="1833250"/>
                <a:ext cx="790514" cy="449921"/>
              </a:xfrm>
              <a:prstGeom prst="ellipse">
                <a:avLst/>
              </a:prstGeom>
              <a:solidFill>
                <a:srgbClr val="C00000">
                  <a:alpha val="3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</m:ctrlPr>
                        </m:sSubPr>
                        <m:e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𝐷</m:t>
                          </m:r>
                        </m:e>
                        <m:sub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50" name="Ellips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7864" y="1833250"/>
                <a:ext cx="790514" cy="449921"/>
              </a:xfrm>
              <a:prstGeom prst="ellipse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Ellipse 56"/>
              <p:cNvSpPr/>
              <p:nvPr/>
            </p:nvSpPr>
            <p:spPr bwMode="auto">
              <a:xfrm>
                <a:off x="5862377" y="3019090"/>
                <a:ext cx="790514" cy="449921"/>
              </a:xfrm>
              <a:prstGeom prst="ellipse">
                <a:avLst/>
              </a:prstGeom>
              <a:solidFill>
                <a:srgbClr val="C00000">
                  <a:alpha val="3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</m:ctrlPr>
                        </m:sSubPr>
                        <m:e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𝐷</m:t>
                          </m:r>
                        </m:e>
                        <m:sub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57" name="Ellips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2377" y="3019090"/>
                <a:ext cx="790514" cy="449921"/>
              </a:xfrm>
              <a:prstGeom prst="ellipse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5450059" y="315965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</a:t>
            </a:r>
            <a:endParaRPr lang="en-US" dirty="0"/>
          </a:p>
        </p:txBody>
      </p:sp>
      <p:sp>
        <p:nvSpPr>
          <p:cNvPr id="58" name="Textfeld 57"/>
          <p:cNvSpPr txBox="1"/>
          <p:nvPr/>
        </p:nvSpPr>
        <p:spPr>
          <a:xfrm>
            <a:off x="7687072" y="1037784"/>
            <a:ext cx="12239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 smtClean="0"/>
              <a:t>Any</a:t>
            </a:r>
            <a:r>
              <a:rPr lang="de-AT" sz="1200" dirty="0" smtClean="0"/>
              <a:t> </a:t>
            </a:r>
            <a:r>
              <a:rPr lang="de-AT" sz="1200" dirty="0" err="1" smtClean="0"/>
              <a:t>two</a:t>
            </a:r>
            <a:r>
              <a:rPr lang="de-AT" sz="1200" dirty="0" smtClean="0"/>
              <a:t> </a:t>
            </a:r>
            <a:r>
              <a:rPr lang="de-AT" sz="1200" dirty="0" err="1" smtClean="0"/>
              <a:t>diagnoses</a:t>
            </a:r>
            <a:r>
              <a:rPr lang="de-AT" sz="1200" dirty="0" smtClean="0"/>
              <a:t> </a:t>
            </a:r>
            <a:br>
              <a:rPr lang="de-AT" sz="1200" dirty="0" smtClean="0"/>
            </a:br>
            <a:r>
              <a:rPr lang="de-AT" sz="1200" dirty="0" err="1" smtClean="0"/>
              <a:t>lead</a:t>
            </a:r>
            <a:r>
              <a:rPr lang="de-AT" sz="1200" dirty="0" smtClean="0"/>
              <a:t> </a:t>
            </a:r>
            <a:r>
              <a:rPr lang="de-AT" sz="1200" dirty="0" err="1" smtClean="0"/>
              <a:t>to</a:t>
            </a:r>
            <a:r>
              <a:rPr lang="de-AT" sz="1200" dirty="0" smtClean="0"/>
              <a:t> a</a:t>
            </a:r>
            <a:br>
              <a:rPr lang="de-AT" sz="1200" dirty="0" smtClean="0"/>
            </a:br>
            <a:r>
              <a:rPr lang="de-AT" sz="1200" dirty="0" err="1" smtClean="0"/>
              <a:t>repaired</a:t>
            </a:r>
            <a:r>
              <a:rPr lang="de-AT" sz="1200" dirty="0" smtClean="0"/>
              <a:t> </a:t>
            </a:r>
            <a:r>
              <a:rPr lang="de-AT" sz="1200" dirty="0" err="1" smtClean="0"/>
              <a:t>ontology</a:t>
            </a:r>
            <a:r>
              <a:rPr lang="de-AT" sz="1200" dirty="0" smtClean="0"/>
              <a:t> </a:t>
            </a:r>
            <a:r>
              <a:rPr lang="de-AT" sz="1200" dirty="0" err="1" smtClean="0"/>
              <a:t>with</a:t>
            </a:r>
            <a:r>
              <a:rPr lang="de-AT" sz="1200" dirty="0" smtClean="0"/>
              <a:t> different </a:t>
            </a:r>
            <a:r>
              <a:rPr lang="de-AT" sz="1200" dirty="0" err="1" smtClean="0"/>
              <a:t>semantics</a:t>
            </a:r>
            <a:endParaRPr lang="en-US" sz="1200" dirty="0"/>
          </a:p>
        </p:txBody>
      </p:sp>
      <p:cxnSp>
        <p:nvCxnSpPr>
          <p:cNvPr id="9" name="Gerader Verbinder 8"/>
          <p:cNvCxnSpPr/>
          <p:nvPr/>
        </p:nvCxnSpPr>
        <p:spPr bwMode="auto">
          <a:xfrm flipH="1">
            <a:off x="7032032" y="1518860"/>
            <a:ext cx="655040" cy="350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r Verbinder 13"/>
          <p:cNvCxnSpPr/>
          <p:nvPr/>
        </p:nvCxnSpPr>
        <p:spPr bwMode="auto">
          <a:xfrm flipH="1">
            <a:off x="7075520" y="1509565"/>
            <a:ext cx="611552" cy="10306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feld 58"/>
          <p:cNvSpPr txBox="1"/>
          <p:nvPr/>
        </p:nvSpPr>
        <p:spPr>
          <a:xfrm>
            <a:off x="7585121" y="2841884"/>
            <a:ext cx="1479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/>
              <a:t>Generally, </a:t>
            </a:r>
            <a:r>
              <a:rPr lang="de-AT" sz="1200" dirty="0" err="1" smtClean="0"/>
              <a:t>there</a:t>
            </a:r>
            <a:r>
              <a:rPr lang="de-AT" sz="1200" dirty="0" smtClean="0"/>
              <a:t> </a:t>
            </a:r>
            <a:r>
              <a:rPr lang="de-AT" sz="1200" dirty="0" err="1" smtClean="0"/>
              <a:t>are</a:t>
            </a:r>
            <a:r>
              <a:rPr lang="de-AT" sz="1200" dirty="0" smtClean="0"/>
              <a:t> </a:t>
            </a:r>
            <a:r>
              <a:rPr lang="de-AT" sz="1200" dirty="0" err="1" smtClean="0"/>
              <a:t>exponentially</a:t>
            </a:r>
            <a:r>
              <a:rPr lang="de-AT" sz="1200" dirty="0" smtClean="0"/>
              <a:t> </a:t>
            </a:r>
            <a:r>
              <a:rPr lang="de-AT" sz="1200" dirty="0" err="1" smtClean="0"/>
              <a:t>many</a:t>
            </a:r>
            <a:r>
              <a:rPr lang="de-AT" sz="1200" dirty="0" smtClean="0"/>
              <a:t> </a:t>
            </a:r>
            <a:r>
              <a:rPr lang="de-AT" sz="1200" dirty="0" err="1" smtClean="0"/>
              <a:t>competing</a:t>
            </a:r>
            <a:r>
              <a:rPr lang="de-AT" sz="1200" dirty="0" smtClean="0"/>
              <a:t> </a:t>
            </a:r>
            <a:r>
              <a:rPr lang="de-AT" sz="1200" dirty="0" err="1" smtClean="0"/>
              <a:t>diagnoses</a:t>
            </a:r>
            <a:r>
              <a:rPr lang="de-AT" sz="1200" dirty="0" smtClean="0"/>
              <a:t> </a:t>
            </a:r>
            <a:r>
              <a:rPr lang="de-AT" sz="1200" dirty="0" err="1" smtClean="0"/>
              <a:t>for</a:t>
            </a:r>
            <a:r>
              <a:rPr lang="de-AT" sz="1200" dirty="0" smtClean="0"/>
              <a:t> a DPI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3533714" y="3898990"/>
                <a:ext cx="5389946" cy="11695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1400" b="1" dirty="0" err="1" smtClean="0"/>
                  <a:t>Method</a:t>
                </a:r>
                <a:r>
                  <a:rPr lang="de-AT" sz="1400" b="1" dirty="0" smtClean="0"/>
                  <a:t>: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Automatically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generate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test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cases</a:t>
                </a:r>
                <a:r>
                  <a:rPr lang="de-AT" sz="1400" dirty="0" smtClean="0"/>
                  <a:t> (“</a:t>
                </a:r>
                <a:r>
                  <a:rPr lang="de-AT" sz="1400" u="sng" dirty="0" err="1" smtClean="0"/>
                  <a:t>queries</a:t>
                </a:r>
                <a:r>
                  <a:rPr lang="de-AT" sz="1400" dirty="0" smtClean="0"/>
                  <a:t>“) such </a:t>
                </a:r>
                <a:r>
                  <a:rPr lang="de-AT" sz="1400" dirty="0" err="1" smtClean="0"/>
                  <a:t>that</a:t>
                </a:r>
                <a:endParaRPr lang="de-AT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1400" dirty="0" err="1" smtClean="0"/>
                  <a:t>each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test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case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rules</a:t>
                </a:r>
                <a:r>
                  <a:rPr lang="de-AT" sz="1400" dirty="0" smtClean="0"/>
                  <a:t> out at least </a:t>
                </a:r>
                <a:r>
                  <a:rPr lang="de-AT" sz="1400" dirty="0" err="1" smtClean="0"/>
                  <a:t>one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diagnosis</a:t>
                </a:r>
                <a:endParaRPr lang="de-AT" sz="1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1400" dirty="0" err="1" smtClean="0"/>
                  <a:t>each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test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case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is</a:t>
                </a:r>
                <a:r>
                  <a:rPr lang="de-AT" sz="1400" dirty="0" smtClean="0"/>
                  <a:t> optimal </a:t>
                </a:r>
                <a:r>
                  <a:rPr lang="de-AT" sz="1400" dirty="0" err="1" smtClean="0"/>
                  <a:t>wrt</a:t>
                </a:r>
                <a:r>
                  <a:rPr lang="de-AT" sz="1400" dirty="0" smtClean="0"/>
                  <a:t>. </a:t>
                </a:r>
                <a:r>
                  <a:rPr lang="de-AT" sz="1400" dirty="0" err="1" smtClean="0"/>
                  <a:t>some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heuristic</a:t>
                </a:r>
                <a:r>
                  <a:rPr lang="de-AT" sz="1400" dirty="0" smtClean="0"/>
                  <a:t> (e.g. </a:t>
                </a:r>
                <a:r>
                  <a:rPr lang="de-AT" sz="1400" dirty="0" err="1" smtClean="0"/>
                  <a:t>info</a:t>
                </a:r>
                <a:r>
                  <a:rPr lang="de-AT" sz="1400" dirty="0" smtClean="0"/>
                  <a:t>. </a:t>
                </a:r>
                <a:r>
                  <a:rPr lang="de-AT" sz="1400" dirty="0" err="1" smtClean="0"/>
                  <a:t>gain</a:t>
                </a:r>
                <a:r>
                  <a:rPr lang="de-AT" sz="1400" dirty="0" smtClean="0"/>
                  <a:t>)</a:t>
                </a:r>
              </a:p>
              <a:p>
                <a:r>
                  <a:rPr lang="de-AT" sz="1400" dirty="0" err="1" smtClean="0"/>
                  <a:t>and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ask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interacting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user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to</a:t>
                </a:r>
                <a:endParaRPr lang="de-AT" sz="1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1400" dirty="0" err="1" smtClean="0"/>
                  <a:t>classify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each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test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case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to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either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r>
                      <a:rPr lang="de-AT" sz="1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 smtClean="0"/>
                  <a:t> or </a:t>
                </a:r>
                <a14:m>
                  <m:oMath xmlns:m="http://schemas.openxmlformats.org/officeDocument/2006/math">
                    <m:r>
                      <a:rPr lang="de-AT" sz="1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714" y="3898990"/>
                <a:ext cx="5389946" cy="1169551"/>
              </a:xfrm>
              <a:prstGeom prst="rect">
                <a:avLst/>
              </a:prstGeom>
              <a:blipFill rotWithShape="0">
                <a:blip r:embed="rId18"/>
                <a:stretch>
                  <a:fillRect l="-339" t="-1571" b="-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Grafik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26474" y="5419047"/>
            <a:ext cx="598316" cy="1040355"/>
          </a:xfrm>
          <a:prstGeom prst="rect">
            <a:avLst/>
          </a:prstGeom>
        </p:spPr>
      </p:pic>
      <p:sp>
        <p:nvSpPr>
          <p:cNvPr id="24" name="Abgerundetes Rechteck 23"/>
          <p:cNvSpPr/>
          <p:nvPr/>
        </p:nvSpPr>
        <p:spPr bwMode="auto">
          <a:xfrm>
            <a:off x="4513589" y="5419047"/>
            <a:ext cx="1605378" cy="9434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err="1"/>
              <a:t>OntoDebug</a:t>
            </a:r>
            <a:endParaRPr lang="en-US" sz="1400" dirty="0"/>
          </a:p>
        </p:txBody>
      </p:sp>
      <p:cxnSp>
        <p:nvCxnSpPr>
          <p:cNvPr id="26" name="Gerade Verbindung mit Pfeil 25"/>
          <p:cNvCxnSpPr/>
          <p:nvPr/>
        </p:nvCxnSpPr>
        <p:spPr bwMode="auto">
          <a:xfrm>
            <a:off x="6118967" y="5657481"/>
            <a:ext cx="14661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Gerade Verbindung mit Pfeil 59"/>
          <p:cNvCxnSpPr/>
          <p:nvPr/>
        </p:nvCxnSpPr>
        <p:spPr bwMode="auto">
          <a:xfrm>
            <a:off x="6041552" y="6128446"/>
            <a:ext cx="14661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</p:cxnSp>
      <p:sp>
        <p:nvSpPr>
          <p:cNvPr id="27" name="Ellipse 26"/>
          <p:cNvSpPr/>
          <p:nvPr/>
        </p:nvSpPr>
        <p:spPr bwMode="auto">
          <a:xfrm>
            <a:off x="6048060" y="5583351"/>
            <a:ext cx="141583" cy="141583"/>
          </a:xfrm>
          <a:prstGeom prst="ellipse">
            <a:avLst/>
          </a:prstGeom>
          <a:solidFill>
            <a:schemeClr val="tx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8" name="Ellipse 67"/>
          <p:cNvSpPr/>
          <p:nvPr/>
        </p:nvSpPr>
        <p:spPr bwMode="auto">
          <a:xfrm>
            <a:off x="7492069" y="6057654"/>
            <a:ext cx="141583" cy="141583"/>
          </a:xfrm>
          <a:prstGeom prst="ellipse">
            <a:avLst/>
          </a:prstGeom>
          <a:solidFill>
            <a:srgbClr val="99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476863" y="5247917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 smtClean="0"/>
              <a:t>query</a:t>
            </a:r>
            <a:endParaRPr lang="en-US" sz="1400" dirty="0"/>
          </a:p>
        </p:txBody>
      </p:sp>
      <p:sp>
        <p:nvSpPr>
          <p:cNvPr id="69" name="Textfeld 68"/>
          <p:cNvSpPr txBox="1"/>
          <p:nvPr/>
        </p:nvSpPr>
        <p:spPr>
          <a:xfrm>
            <a:off x="6521714" y="6190554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 smtClean="0"/>
              <a:t>answer</a:t>
            </a:r>
            <a:endParaRPr lang="en-US" sz="1400" dirty="0"/>
          </a:p>
        </p:txBody>
      </p:sp>
      <p:sp>
        <p:nvSpPr>
          <p:cNvPr id="70" name="Ellipse 69"/>
          <p:cNvSpPr/>
          <p:nvPr/>
        </p:nvSpPr>
        <p:spPr bwMode="auto">
          <a:xfrm>
            <a:off x="6046610" y="5583675"/>
            <a:ext cx="141583" cy="141583"/>
          </a:xfrm>
          <a:prstGeom prst="ellipse">
            <a:avLst/>
          </a:prstGeom>
          <a:solidFill>
            <a:schemeClr val="tx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7492069" y="6060290"/>
            <a:ext cx="141583" cy="141583"/>
          </a:xfrm>
          <a:prstGeom prst="ellipse">
            <a:avLst/>
          </a:prstGeom>
          <a:solidFill>
            <a:srgbClr val="269926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9" name="Multiplizieren 28"/>
          <p:cNvSpPr/>
          <p:nvPr/>
        </p:nvSpPr>
        <p:spPr bwMode="auto">
          <a:xfrm>
            <a:off x="6368383" y="1553255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2" name="Multiplizieren 71"/>
          <p:cNvSpPr/>
          <p:nvPr/>
        </p:nvSpPr>
        <p:spPr bwMode="auto">
          <a:xfrm>
            <a:off x="5276359" y="2491138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3" name="Multiplizieren 72"/>
          <p:cNvSpPr/>
          <p:nvPr/>
        </p:nvSpPr>
        <p:spPr bwMode="auto">
          <a:xfrm>
            <a:off x="4678897" y="2664430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7" name="Multiplizieren 76"/>
          <p:cNvSpPr/>
          <p:nvPr/>
        </p:nvSpPr>
        <p:spPr bwMode="auto">
          <a:xfrm>
            <a:off x="4645612" y="2304697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8" name="Multiplizieren 77"/>
          <p:cNvSpPr/>
          <p:nvPr/>
        </p:nvSpPr>
        <p:spPr bwMode="auto">
          <a:xfrm>
            <a:off x="6433618" y="2280444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9" name="Multiplizieren 78"/>
          <p:cNvSpPr/>
          <p:nvPr/>
        </p:nvSpPr>
        <p:spPr bwMode="auto">
          <a:xfrm>
            <a:off x="5768518" y="2901487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0" name="Multiplizieren 79"/>
          <p:cNvSpPr/>
          <p:nvPr/>
        </p:nvSpPr>
        <p:spPr bwMode="auto">
          <a:xfrm>
            <a:off x="5867051" y="2068125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0" name="Abgerundetes Rechteck 29"/>
          <p:cNvSpPr/>
          <p:nvPr/>
        </p:nvSpPr>
        <p:spPr bwMode="auto">
          <a:xfrm>
            <a:off x="4866625" y="1803878"/>
            <a:ext cx="865858" cy="528494"/>
          </a:xfrm>
          <a:prstGeom prst="roundRect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1" name="Abgerundetes Rechteck 80"/>
          <p:cNvSpPr/>
          <p:nvPr/>
        </p:nvSpPr>
        <p:spPr bwMode="auto">
          <a:xfrm>
            <a:off x="432334" y="1952686"/>
            <a:ext cx="1775739" cy="1607683"/>
          </a:xfrm>
          <a:prstGeom prst="roundRect">
            <a:avLst>
              <a:gd name="adj" fmla="val 1042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1" name="Ellipse 60"/>
          <p:cNvSpPr/>
          <p:nvPr/>
        </p:nvSpPr>
        <p:spPr bwMode="auto">
          <a:xfrm>
            <a:off x="6062316" y="6064284"/>
            <a:ext cx="141583" cy="141583"/>
          </a:xfrm>
          <a:prstGeom prst="ellipse">
            <a:avLst/>
          </a:prstGeom>
          <a:solidFill>
            <a:srgbClr val="99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2" name="Ellipse 61"/>
          <p:cNvSpPr/>
          <p:nvPr/>
        </p:nvSpPr>
        <p:spPr bwMode="auto">
          <a:xfrm>
            <a:off x="6064691" y="6060290"/>
            <a:ext cx="141583" cy="141583"/>
          </a:xfrm>
          <a:prstGeom prst="ellipse">
            <a:avLst/>
          </a:prstGeom>
          <a:solidFill>
            <a:srgbClr val="269926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4862927" y="943618"/>
            <a:ext cx="2555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rgbClr val="C00000"/>
                </a:solidFill>
              </a:rPr>
              <a:t>Diagnosis </a:t>
            </a:r>
            <a:r>
              <a:rPr lang="de-AT" sz="1200" dirty="0" err="1" smtClean="0">
                <a:solidFill>
                  <a:srgbClr val="C00000"/>
                </a:solidFill>
              </a:rPr>
              <a:t>with</a:t>
            </a:r>
            <a:r>
              <a:rPr lang="de-AT" sz="1200" dirty="0" smtClean="0">
                <a:solidFill>
                  <a:srgbClr val="C00000"/>
                </a:solidFill>
              </a:rPr>
              <a:t> </a:t>
            </a:r>
            <a:r>
              <a:rPr lang="de-AT" sz="1200" dirty="0" err="1" smtClean="0">
                <a:solidFill>
                  <a:srgbClr val="C00000"/>
                </a:solidFill>
              </a:rPr>
              <a:t>correct</a:t>
            </a:r>
            <a:r>
              <a:rPr lang="de-AT" sz="1200" dirty="0" smtClean="0">
                <a:solidFill>
                  <a:srgbClr val="C00000"/>
                </a:solidFill>
              </a:rPr>
              <a:t> </a:t>
            </a:r>
            <a:r>
              <a:rPr lang="de-AT" sz="1200" dirty="0" err="1" smtClean="0">
                <a:solidFill>
                  <a:srgbClr val="C00000"/>
                </a:solidFill>
              </a:rPr>
              <a:t>semantics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13" name="Gerader Verbinder 12"/>
          <p:cNvCxnSpPr/>
          <p:nvPr/>
        </p:nvCxnSpPr>
        <p:spPr bwMode="auto">
          <a:xfrm flipV="1">
            <a:off x="5467018" y="1218098"/>
            <a:ext cx="673413" cy="7420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821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16041 0.00069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15625 1.48148E-6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56319 -0.40833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60" y="-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16042 0.00069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15625 -1.48148E-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56371 -0.52014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4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0" dur="1200" fill="hold"/>
                                        <p:tgtEl>
                                          <p:spTgt spid="3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"/>
                            </p:stCondLst>
                            <p:childTnLst>
                              <p:par>
                                <p:cTn id="26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1" grpId="0"/>
      <p:bldP spid="10" grpId="0"/>
      <p:bldP spid="6" grpId="0" animBg="1"/>
      <p:bldP spid="41" grpId="0" animBg="1"/>
      <p:bldP spid="42" grpId="0" animBg="1"/>
      <p:bldP spid="43" grpId="0" animBg="1"/>
      <p:bldP spid="44" grpId="0" animBg="1"/>
      <p:bldP spid="49" grpId="0" animBg="1"/>
      <p:bldP spid="50" grpId="0" animBg="1"/>
      <p:bldP spid="57" grpId="0" animBg="1"/>
      <p:bldP spid="7" grpId="0"/>
      <p:bldP spid="58" grpId="0"/>
      <p:bldP spid="59" grpId="0"/>
      <p:bldP spid="17" grpId="0" animBg="1"/>
      <p:bldP spid="24" grpId="0" animBg="1"/>
      <p:bldP spid="27" grpId="0" animBg="1"/>
      <p:bldP spid="27" grpId="1" animBg="1"/>
      <p:bldP spid="27" grpId="2" animBg="1"/>
      <p:bldP spid="68" grpId="0" animBg="1"/>
      <p:bldP spid="68" grpId="1" animBg="1"/>
      <p:bldP spid="68" grpId="2" animBg="1"/>
      <p:bldP spid="28" grpId="0"/>
      <p:bldP spid="69" grpId="0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29" grpId="0" animBg="1"/>
      <p:bldP spid="72" grpId="0" animBg="1"/>
      <p:bldP spid="73" grpId="0" animBg="1"/>
      <p:bldP spid="77" grpId="0" animBg="1"/>
      <p:bldP spid="78" grpId="0" animBg="1"/>
      <p:bldP spid="79" grpId="0" animBg="1"/>
      <p:bldP spid="80" grpId="0" animBg="1"/>
      <p:bldP spid="30" grpId="0" animBg="1"/>
      <p:bldP spid="30" grpId="1" animBg="1"/>
      <p:bldP spid="81" grpId="0" animBg="1"/>
      <p:bldP spid="61" grpId="1" animBg="1"/>
      <p:bldP spid="61" grpId="2" animBg="1"/>
      <p:bldP spid="62" grpId="0" animBg="1"/>
      <p:bldP spid="62" grpId="1" animBg="1"/>
      <p:bldP spid="63" grpId="0"/>
    </p:bldLst>
  </p:timing>
</p:sld>
</file>

<file path=ppt/theme/theme1.xml><?xml version="1.0" encoding="utf-8"?>
<a:theme xmlns:a="http://schemas.openxmlformats.org/drawingml/2006/main" name="AAU">
  <a:themeElements>
    <a:clrScheme name="Benutzerdefiniert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33CC33"/>
      </a:accent1>
      <a:accent2>
        <a:srgbClr val="CC0000"/>
      </a:accent2>
      <a:accent3>
        <a:srgbClr val="FF6600"/>
      </a:accent3>
      <a:accent4>
        <a:srgbClr val="336699"/>
      </a:accent4>
      <a:accent5>
        <a:srgbClr val="990099"/>
      </a:accent5>
      <a:accent6>
        <a:srgbClr val="FFFF00"/>
      </a:accent6>
      <a:hlink>
        <a:srgbClr val="FF8119"/>
      </a:hlink>
      <a:folHlink>
        <a:srgbClr val="44B9E8"/>
      </a:folHlink>
    </a:clrScheme>
    <a:fontScheme name="Leere Präsentation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AU" id="{526D4654-D4D5-46F9-BBEC-997EF21943D3}" vid="{571E1C60-DAE5-4BF8-9580-DAD05EFFB9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AAU_slide_design_ppt</Template>
  <TotalTime>0</TotalTime>
  <Words>942</Words>
  <Application>Microsoft Office PowerPoint</Application>
  <PresentationFormat>Bildschirmpräsentation (4:3)</PresentationFormat>
  <Paragraphs>485</Paragraphs>
  <Slides>21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ＭＳ Ｐゴシック</vt:lpstr>
      <vt:lpstr>Arial</vt:lpstr>
      <vt:lpstr>Calibri</vt:lpstr>
      <vt:lpstr>Cambria Math</vt:lpstr>
      <vt:lpstr>Courier New</vt:lpstr>
      <vt:lpstr>Trebuchet MS</vt:lpstr>
      <vt:lpstr>Wingdings</vt:lpstr>
      <vt:lpstr>AAU</vt:lpstr>
      <vt:lpstr>    OntoDebug: Interactive Ontology  Debugging Plug-In for Protégé</vt:lpstr>
      <vt:lpstr>Agenda</vt:lpstr>
      <vt:lpstr>Motivation</vt:lpstr>
      <vt:lpstr>Our Solution: OntoDebug</vt:lpstr>
      <vt:lpstr>Ontology Debugging / Test-Driven Development  Defining the Problem and Properties of the desired Solution</vt:lpstr>
      <vt:lpstr>Ontology Debugging  Fault Detection Problem</vt:lpstr>
      <vt:lpstr>Example Fault Detection Problem</vt:lpstr>
      <vt:lpstr>Ontology Debugging  Fault Localization Problem (1) – Finding a diagnosis</vt:lpstr>
      <vt:lpstr>Ontology Debugging  Fault Localization Problem (2) – Finding the correct diagnosis</vt:lpstr>
      <vt:lpstr>Example Fault Localization Problem</vt:lpstr>
      <vt:lpstr>Ontology Debugging Problem Fault Identification and Repair Problem (1)</vt:lpstr>
      <vt:lpstr>Ontology Debugging Problem Fault Identification and Repair Problem (2)</vt:lpstr>
      <vt:lpstr>Example Fault Identification and Repair Problem</vt:lpstr>
      <vt:lpstr>Ontology Evolution using OntoDebug</vt:lpstr>
      <vt:lpstr>Ontology Evolution using OntoDebug</vt:lpstr>
      <vt:lpstr>Ontology Evolution using OntoDebug</vt:lpstr>
      <vt:lpstr>Ontology Evolution using OntoDebug</vt:lpstr>
      <vt:lpstr>OntoDebug: Features (Overview) 1</vt:lpstr>
      <vt:lpstr>OntoDebug: Features (Overview) 2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Patrick Rodler</dc:creator>
  <cp:lastModifiedBy>Patrick Rodler</cp:lastModifiedBy>
  <cp:revision>267</cp:revision>
  <dcterms:created xsi:type="dcterms:W3CDTF">2015-12-10T19:25:09Z</dcterms:created>
  <dcterms:modified xsi:type="dcterms:W3CDTF">2018-07-27T13:05:29Z</dcterms:modified>
</cp:coreProperties>
</file>