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82" r:id="rId2"/>
    <p:sldId id="437" r:id="rId3"/>
    <p:sldId id="479" r:id="rId4"/>
    <p:sldId id="484" r:id="rId5"/>
    <p:sldId id="321" r:id="rId6"/>
    <p:sldId id="550" r:id="rId7"/>
    <p:sldId id="523" r:id="rId8"/>
    <p:sldId id="524" r:id="rId9"/>
    <p:sldId id="520" r:id="rId10"/>
    <p:sldId id="521" r:id="rId11"/>
    <p:sldId id="449" r:id="rId12"/>
    <p:sldId id="478" r:id="rId13"/>
    <p:sldId id="447" r:id="rId14"/>
    <p:sldId id="470" r:id="rId15"/>
    <p:sldId id="471" r:id="rId16"/>
    <p:sldId id="450" r:id="rId17"/>
    <p:sldId id="472" r:id="rId18"/>
    <p:sldId id="473" r:id="rId19"/>
    <p:sldId id="474" r:id="rId20"/>
    <p:sldId id="452" r:id="rId21"/>
    <p:sldId id="453" r:id="rId22"/>
    <p:sldId id="468" r:id="rId23"/>
    <p:sldId id="454" r:id="rId24"/>
    <p:sldId id="457" r:id="rId25"/>
    <p:sldId id="456" r:id="rId26"/>
    <p:sldId id="480" r:id="rId27"/>
    <p:sldId id="481" r:id="rId28"/>
    <p:sldId id="324" r:id="rId29"/>
    <p:sldId id="318" r:id="rId30"/>
    <p:sldId id="325" r:id="rId31"/>
    <p:sldId id="497" r:id="rId32"/>
    <p:sldId id="528" r:id="rId33"/>
    <p:sldId id="529" r:id="rId34"/>
    <p:sldId id="435" r:id="rId35"/>
    <p:sldId id="436" r:id="rId36"/>
    <p:sldId id="518" r:id="rId37"/>
    <p:sldId id="525" r:id="rId38"/>
    <p:sldId id="504" r:id="rId39"/>
    <p:sldId id="505" r:id="rId40"/>
    <p:sldId id="506" r:id="rId41"/>
    <p:sldId id="507" r:id="rId42"/>
    <p:sldId id="508" r:id="rId43"/>
    <p:sldId id="540" r:id="rId44"/>
    <p:sldId id="515" r:id="rId45"/>
    <p:sldId id="510" r:id="rId46"/>
    <p:sldId id="539" r:id="rId47"/>
    <p:sldId id="513" r:id="rId48"/>
    <p:sldId id="514" r:id="rId49"/>
    <p:sldId id="552" r:id="rId50"/>
    <p:sldId id="551" r:id="rId51"/>
    <p:sldId id="549" r:id="rId52"/>
    <p:sldId id="544" r:id="rId53"/>
    <p:sldId id="545" r:id="rId54"/>
    <p:sldId id="547" r:id="rId55"/>
    <p:sldId id="548" r:id="rId56"/>
    <p:sldId id="541" r:id="rId57"/>
    <p:sldId id="493" r:id="rId58"/>
    <p:sldId id="314" r:id="rId59"/>
    <p:sldId id="315" r:id="rId60"/>
    <p:sldId id="328" r:id="rId61"/>
    <p:sldId id="476" r:id="rId62"/>
    <p:sldId id="477" r:id="rId63"/>
    <p:sldId id="317" r:id="rId64"/>
    <p:sldId id="482" r:id="rId65"/>
    <p:sldId id="327" r:id="rId66"/>
    <p:sldId id="350" r:id="rId67"/>
    <p:sldId id="356" r:id="rId68"/>
    <p:sldId id="483" r:id="rId69"/>
    <p:sldId id="333" r:id="rId70"/>
    <p:sldId id="347" r:id="rId71"/>
    <p:sldId id="348" r:id="rId72"/>
    <p:sldId id="349" r:id="rId73"/>
    <p:sldId id="338" r:id="rId74"/>
    <p:sldId id="340" r:id="rId75"/>
    <p:sldId id="341" r:id="rId76"/>
    <p:sldId id="343" r:id="rId77"/>
    <p:sldId id="344" r:id="rId78"/>
    <p:sldId id="490" r:id="rId79"/>
    <p:sldId id="283" r:id="rId80"/>
    <p:sldId id="304" r:id="rId81"/>
    <p:sldId id="306" r:id="rId82"/>
    <p:sldId id="492" r:id="rId83"/>
    <p:sldId id="285" r:id="rId84"/>
    <p:sldId id="287" r:id="rId8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Rodler" initials="PR" lastIdx="1" clrIdx="0">
    <p:extLst>
      <p:ext uri="{19B8F6BF-5375-455C-9EA6-DF929625EA0E}">
        <p15:presenceInfo xmlns:p15="http://schemas.microsoft.com/office/powerpoint/2012/main" userId="Patrick Ro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9C2"/>
    <a:srgbClr val="336B81"/>
    <a:srgbClr val="0070C0"/>
    <a:srgbClr val="FF7C80"/>
    <a:srgbClr val="269926"/>
    <a:srgbClr val="D9958F"/>
    <a:srgbClr val="860000"/>
    <a:srgbClr val="990000"/>
    <a:srgbClr val="33CC33"/>
    <a:srgbClr val="C4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039" autoAdjust="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8\Google%20Drive\papers_current\IJCAI2019\dynHS_aij\evaluations\figure_socs2020\analysis+figure_SoCS2020_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8\Google%20Drive\papers_current\SoCS2018\presentation\eval_20180504_DynSD-PROBLEM_static_with_DPI-transition_nodeCount=500_miniTamb+Univ+Trans+Eco_FIG_FOR_P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for_ecai!$A$13</c:f>
              <c:strCache>
                <c:ptCount val="1"/>
                <c:pt idx="0">
                  <c:v>MPS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multiLvlStrRef>
              <c:f>for_ecai!$B$10:$AK$12</c:f>
              <c:multiLvlStrCache>
                <c:ptCount val="36"/>
                <c:lvl>
                  <c:pt idx="0">
                    <c:v>2</c:v>
                  </c:pt>
                  <c:pt idx="1">
                    <c:v>4</c:v>
                  </c:pt>
                  <c:pt idx="2">
                    <c:v>6</c:v>
                  </c:pt>
                  <c:pt idx="3">
                    <c:v>10</c:v>
                  </c:pt>
                  <c:pt idx="4">
                    <c:v>20</c:v>
                  </c:pt>
                  <c:pt idx="5">
                    <c:v>30</c:v>
                  </c:pt>
                  <c:pt idx="6">
                    <c:v>2</c:v>
                  </c:pt>
                  <c:pt idx="7">
                    <c:v>4</c:v>
                  </c:pt>
                  <c:pt idx="8">
                    <c:v>6</c:v>
                  </c:pt>
                  <c:pt idx="9">
                    <c:v>10</c:v>
                  </c:pt>
                  <c:pt idx="10">
                    <c:v>20</c:v>
                  </c:pt>
                  <c:pt idx="11">
                    <c:v>30</c:v>
                  </c:pt>
                  <c:pt idx="12">
                    <c:v>2</c:v>
                  </c:pt>
                  <c:pt idx="13">
                    <c:v>4</c:v>
                  </c:pt>
                  <c:pt idx="14">
                    <c:v>6</c:v>
                  </c:pt>
                  <c:pt idx="15">
                    <c:v>10</c:v>
                  </c:pt>
                  <c:pt idx="16">
                    <c:v>20</c:v>
                  </c:pt>
                  <c:pt idx="17">
                    <c:v>30</c:v>
                  </c:pt>
                  <c:pt idx="18">
                    <c:v>2</c:v>
                  </c:pt>
                  <c:pt idx="19">
                    <c:v>4</c:v>
                  </c:pt>
                  <c:pt idx="20">
                    <c:v>6</c:v>
                  </c:pt>
                  <c:pt idx="21">
                    <c:v>10</c:v>
                  </c:pt>
                  <c:pt idx="22">
                    <c:v>20</c:v>
                  </c:pt>
                  <c:pt idx="23">
                    <c:v>30</c:v>
                  </c:pt>
                  <c:pt idx="24">
                    <c:v>2</c:v>
                  </c:pt>
                  <c:pt idx="25">
                    <c:v>4</c:v>
                  </c:pt>
                  <c:pt idx="26">
                    <c:v>6</c:v>
                  </c:pt>
                  <c:pt idx="27">
                    <c:v>10</c:v>
                  </c:pt>
                  <c:pt idx="28">
                    <c:v>20</c:v>
                  </c:pt>
                  <c:pt idx="29">
                    <c:v>30</c:v>
                  </c:pt>
                  <c:pt idx="30">
                    <c:v>2</c:v>
                  </c:pt>
                  <c:pt idx="31">
                    <c:v>4</c:v>
                  </c:pt>
                  <c:pt idx="32">
                    <c:v>6</c:v>
                  </c:pt>
                  <c:pt idx="33">
                    <c:v>10</c:v>
                  </c:pt>
                  <c:pt idx="34">
                    <c:v>20</c:v>
                  </c:pt>
                  <c:pt idx="35">
                    <c:v>30</c:v>
                  </c:pt>
                </c:lvl>
                <c:lvl>
                  <c:pt idx="0">
                    <c:v>case1</c:v>
                  </c:pt>
                  <c:pt idx="6">
                    <c:v>case2</c:v>
                  </c:pt>
                  <c:pt idx="12">
                    <c:v>case3</c:v>
                  </c:pt>
                  <c:pt idx="18">
                    <c:v>case4</c:v>
                  </c:pt>
                  <c:pt idx="24">
                    <c:v>case5</c:v>
                  </c:pt>
                  <c:pt idx="30">
                    <c:v>case6</c:v>
                  </c:pt>
                </c:lvl>
                <c:lvl>
                  <c:pt idx="0">
                    <c:v>(20-run) avg runtime savings in % of DynamicHS over HS-Tree</c:v>
                  </c:pt>
                </c:lvl>
              </c:multiLvlStrCache>
            </c:multiLvlStrRef>
          </c:cat>
          <c:val>
            <c:numRef>
              <c:f>for_ecai!$B$13:$AK$13</c:f>
              <c:numCache>
                <c:formatCode>General</c:formatCode>
                <c:ptCount val="36"/>
                <c:pt idx="0">
                  <c:v>51.772422411434071</c:v>
                </c:pt>
                <c:pt idx="1">
                  <c:v>47.555240937103733</c:v>
                </c:pt>
                <c:pt idx="2">
                  <c:v>47.512873439527532</c:v>
                </c:pt>
                <c:pt idx="3">
                  <c:v>46.748196995776098</c:v>
                </c:pt>
                <c:pt idx="4">
                  <c:v>45.226666965015148</c:v>
                </c:pt>
                <c:pt idx="5">
                  <c:v>46.641444501358094</c:v>
                </c:pt>
                <c:pt idx="6">
                  <c:v>42.034708464983204</c:v>
                </c:pt>
                <c:pt idx="7">
                  <c:v>55.747459820018904</c:v>
                </c:pt>
                <c:pt idx="8">
                  <c:v>42.863300004394048</c:v>
                </c:pt>
                <c:pt idx="9">
                  <c:v>47.027362639363631</c:v>
                </c:pt>
                <c:pt idx="10">
                  <c:v>49.596372443405066</c:v>
                </c:pt>
                <c:pt idx="11">
                  <c:v>52.331342886000733</c:v>
                </c:pt>
                <c:pt idx="12">
                  <c:v>66.800002691986847</c:v>
                </c:pt>
                <c:pt idx="13">
                  <c:v>54.29637084571506</c:v>
                </c:pt>
                <c:pt idx="14">
                  <c:v>55.623030802696391</c:v>
                </c:pt>
                <c:pt idx="15">
                  <c:v>50.091550384721543</c:v>
                </c:pt>
                <c:pt idx="16">
                  <c:v>52.940332018571006</c:v>
                </c:pt>
                <c:pt idx="17">
                  <c:v>53.224047133094032</c:v>
                </c:pt>
                <c:pt idx="18">
                  <c:v>59.25948029654338</c:v>
                </c:pt>
                <c:pt idx="19">
                  <c:v>58.951667976255905</c:v>
                </c:pt>
                <c:pt idx="20">
                  <c:v>57.094712543781121</c:v>
                </c:pt>
                <c:pt idx="21">
                  <c:v>58.313320806662567</c:v>
                </c:pt>
                <c:pt idx="22">
                  <c:v>50.797070905612699</c:v>
                </c:pt>
                <c:pt idx="23">
                  <c:v>56.083829230695834</c:v>
                </c:pt>
                <c:pt idx="24">
                  <c:v>47.63086285896091</c:v>
                </c:pt>
                <c:pt idx="25">
                  <c:v>48.9545303410261</c:v>
                </c:pt>
                <c:pt idx="26">
                  <c:v>45.480168378191024</c:v>
                </c:pt>
                <c:pt idx="27">
                  <c:v>41.193266362645971</c:v>
                </c:pt>
                <c:pt idx="28">
                  <c:v>38.412902373786437</c:v>
                </c:pt>
                <c:pt idx="29">
                  <c:v>50.136910408810756</c:v>
                </c:pt>
                <c:pt idx="30">
                  <c:v>69.316745870463521</c:v>
                </c:pt>
                <c:pt idx="31">
                  <c:v>65.572011543720834</c:v>
                </c:pt>
                <c:pt idx="32">
                  <c:v>69.349634225929549</c:v>
                </c:pt>
                <c:pt idx="33">
                  <c:v>69.441084764553509</c:v>
                </c:pt>
                <c:pt idx="34">
                  <c:v>65.103095939008895</c:v>
                </c:pt>
                <c:pt idx="35">
                  <c:v>69.240857339164705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3-4C82-B3CF-7DED558B3C36}"/>
            </c:ext>
          </c:extLst>
        </c:ser>
        <c:ser>
          <c:idx val="1"/>
          <c:order val="1"/>
          <c:tx>
            <c:strRef>
              <c:f>for_ecai!$A$14</c:f>
              <c:strCache>
                <c:ptCount val="1"/>
                <c:pt idx="0">
                  <c:v>ENT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multiLvlStrRef>
              <c:f>for_ecai!$B$10:$AK$12</c:f>
              <c:multiLvlStrCache>
                <c:ptCount val="36"/>
                <c:lvl>
                  <c:pt idx="0">
                    <c:v>2</c:v>
                  </c:pt>
                  <c:pt idx="1">
                    <c:v>4</c:v>
                  </c:pt>
                  <c:pt idx="2">
                    <c:v>6</c:v>
                  </c:pt>
                  <c:pt idx="3">
                    <c:v>10</c:v>
                  </c:pt>
                  <c:pt idx="4">
                    <c:v>20</c:v>
                  </c:pt>
                  <c:pt idx="5">
                    <c:v>30</c:v>
                  </c:pt>
                  <c:pt idx="6">
                    <c:v>2</c:v>
                  </c:pt>
                  <c:pt idx="7">
                    <c:v>4</c:v>
                  </c:pt>
                  <c:pt idx="8">
                    <c:v>6</c:v>
                  </c:pt>
                  <c:pt idx="9">
                    <c:v>10</c:v>
                  </c:pt>
                  <c:pt idx="10">
                    <c:v>20</c:v>
                  </c:pt>
                  <c:pt idx="11">
                    <c:v>30</c:v>
                  </c:pt>
                  <c:pt idx="12">
                    <c:v>2</c:v>
                  </c:pt>
                  <c:pt idx="13">
                    <c:v>4</c:v>
                  </c:pt>
                  <c:pt idx="14">
                    <c:v>6</c:v>
                  </c:pt>
                  <c:pt idx="15">
                    <c:v>10</c:v>
                  </c:pt>
                  <c:pt idx="16">
                    <c:v>20</c:v>
                  </c:pt>
                  <c:pt idx="17">
                    <c:v>30</c:v>
                  </c:pt>
                  <c:pt idx="18">
                    <c:v>2</c:v>
                  </c:pt>
                  <c:pt idx="19">
                    <c:v>4</c:v>
                  </c:pt>
                  <c:pt idx="20">
                    <c:v>6</c:v>
                  </c:pt>
                  <c:pt idx="21">
                    <c:v>10</c:v>
                  </c:pt>
                  <c:pt idx="22">
                    <c:v>20</c:v>
                  </c:pt>
                  <c:pt idx="23">
                    <c:v>30</c:v>
                  </c:pt>
                  <c:pt idx="24">
                    <c:v>2</c:v>
                  </c:pt>
                  <c:pt idx="25">
                    <c:v>4</c:v>
                  </c:pt>
                  <c:pt idx="26">
                    <c:v>6</c:v>
                  </c:pt>
                  <c:pt idx="27">
                    <c:v>10</c:v>
                  </c:pt>
                  <c:pt idx="28">
                    <c:v>20</c:v>
                  </c:pt>
                  <c:pt idx="29">
                    <c:v>30</c:v>
                  </c:pt>
                  <c:pt idx="30">
                    <c:v>2</c:v>
                  </c:pt>
                  <c:pt idx="31">
                    <c:v>4</c:v>
                  </c:pt>
                  <c:pt idx="32">
                    <c:v>6</c:v>
                  </c:pt>
                  <c:pt idx="33">
                    <c:v>10</c:v>
                  </c:pt>
                  <c:pt idx="34">
                    <c:v>20</c:v>
                  </c:pt>
                  <c:pt idx="35">
                    <c:v>30</c:v>
                  </c:pt>
                </c:lvl>
                <c:lvl>
                  <c:pt idx="0">
                    <c:v>case1</c:v>
                  </c:pt>
                  <c:pt idx="6">
                    <c:v>case2</c:v>
                  </c:pt>
                  <c:pt idx="12">
                    <c:v>case3</c:v>
                  </c:pt>
                  <c:pt idx="18">
                    <c:v>case4</c:v>
                  </c:pt>
                  <c:pt idx="24">
                    <c:v>case5</c:v>
                  </c:pt>
                  <c:pt idx="30">
                    <c:v>case6</c:v>
                  </c:pt>
                </c:lvl>
                <c:lvl>
                  <c:pt idx="0">
                    <c:v>(20-run) avg runtime savings in % of DynamicHS over HS-Tree</c:v>
                  </c:pt>
                </c:lvl>
              </c:multiLvlStrCache>
            </c:multiLvlStrRef>
          </c:cat>
          <c:val>
            <c:numRef>
              <c:f>for_ecai!$B$14:$AK$14</c:f>
              <c:numCache>
                <c:formatCode>General</c:formatCode>
                <c:ptCount val="36"/>
                <c:pt idx="0">
                  <c:v>60.518720561721295</c:v>
                </c:pt>
                <c:pt idx="1">
                  <c:v>45.210013587085228</c:v>
                </c:pt>
                <c:pt idx="2">
                  <c:v>29.69193997682256</c:v>
                </c:pt>
                <c:pt idx="3">
                  <c:v>36.614802424813263</c:v>
                </c:pt>
                <c:pt idx="4">
                  <c:v>37.558909848423042</c:v>
                </c:pt>
                <c:pt idx="5">
                  <c:v>40.94985382288543</c:v>
                </c:pt>
                <c:pt idx="6">
                  <c:v>26.149794136736784</c:v>
                </c:pt>
                <c:pt idx="7">
                  <c:v>32.007207839020637</c:v>
                </c:pt>
                <c:pt idx="8">
                  <c:v>48.082449947688261</c:v>
                </c:pt>
                <c:pt idx="9">
                  <c:v>54.399973803471411</c:v>
                </c:pt>
                <c:pt idx="10">
                  <c:v>48.968366167671775</c:v>
                </c:pt>
                <c:pt idx="11">
                  <c:v>47.145992229195272</c:v>
                </c:pt>
                <c:pt idx="12">
                  <c:v>45.375462243015697</c:v>
                </c:pt>
                <c:pt idx="13">
                  <c:v>57.926134505925802</c:v>
                </c:pt>
                <c:pt idx="14">
                  <c:v>58.617092592746772</c:v>
                </c:pt>
                <c:pt idx="15">
                  <c:v>57.671496485221368</c:v>
                </c:pt>
                <c:pt idx="16">
                  <c:v>53.423116721499561</c:v>
                </c:pt>
                <c:pt idx="17">
                  <c:v>57.591182218086637</c:v>
                </c:pt>
                <c:pt idx="18">
                  <c:v>42.553045421573366</c:v>
                </c:pt>
                <c:pt idx="19">
                  <c:v>59.836208434516763</c:v>
                </c:pt>
                <c:pt idx="20">
                  <c:v>55.031723060190849</c:v>
                </c:pt>
                <c:pt idx="21">
                  <c:v>55.692787766533435</c:v>
                </c:pt>
                <c:pt idx="22">
                  <c:v>52.361392748212744</c:v>
                </c:pt>
                <c:pt idx="23">
                  <c:v>51.362148766150312</c:v>
                </c:pt>
                <c:pt idx="24">
                  <c:v>56.647400869645843</c:v>
                </c:pt>
                <c:pt idx="25">
                  <c:v>37.883135816675178</c:v>
                </c:pt>
                <c:pt idx="26">
                  <c:v>35.864171121844862</c:v>
                </c:pt>
                <c:pt idx="27">
                  <c:v>43.208976044177987</c:v>
                </c:pt>
                <c:pt idx="28">
                  <c:v>39.298564570197605</c:v>
                </c:pt>
                <c:pt idx="29">
                  <c:v>43.65706920586215</c:v>
                </c:pt>
                <c:pt idx="30">
                  <c:v>68.967787234688231</c:v>
                </c:pt>
                <c:pt idx="31">
                  <c:v>61.14986872216663</c:v>
                </c:pt>
                <c:pt idx="32">
                  <c:v>69.891362453261735</c:v>
                </c:pt>
                <c:pt idx="33">
                  <c:v>68.393994270463708</c:v>
                </c:pt>
                <c:pt idx="34">
                  <c:v>66.265371535861433</c:v>
                </c:pt>
                <c:pt idx="35">
                  <c:v>63.855861064150801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3-4C82-B3CF-7DED558B3C36}"/>
            </c:ext>
          </c:extLst>
        </c:ser>
        <c:ser>
          <c:idx val="2"/>
          <c:order val="2"/>
          <c:tx>
            <c:strRef>
              <c:f>for_ecai!$A$15</c:f>
              <c:strCache>
                <c:ptCount val="1"/>
                <c:pt idx="0">
                  <c:v>SPL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multiLvlStrRef>
              <c:f>for_ecai!$B$10:$AK$12</c:f>
              <c:multiLvlStrCache>
                <c:ptCount val="36"/>
                <c:lvl>
                  <c:pt idx="0">
                    <c:v>2</c:v>
                  </c:pt>
                  <c:pt idx="1">
                    <c:v>4</c:v>
                  </c:pt>
                  <c:pt idx="2">
                    <c:v>6</c:v>
                  </c:pt>
                  <c:pt idx="3">
                    <c:v>10</c:v>
                  </c:pt>
                  <c:pt idx="4">
                    <c:v>20</c:v>
                  </c:pt>
                  <c:pt idx="5">
                    <c:v>30</c:v>
                  </c:pt>
                  <c:pt idx="6">
                    <c:v>2</c:v>
                  </c:pt>
                  <c:pt idx="7">
                    <c:v>4</c:v>
                  </c:pt>
                  <c:pt idx="8">
                    <c:v>6</c:v>
                  </c:pt>
                  <c:pt idx="9">
                    <c:v>10</c:v>
                  </c:pt>
                  <c:pt idx="10">
                    <c:v>20</c:v>
                  </c:pt>
                  <c:pt idx="11">
                    <c:v>30</c:v>
                  </c:pt>
                  <c:pt idx="12">
                    <c:v>2</c:v>
                  </c:pt>
                  <c:pt idx="13">
                    <c:v>4</c:v>
                  </c:pt>
                  <c:pt idx="14">
                    <c:v>6</c:v>
                  </c:pt>
                  <c:pt idx="15">
                    <c:v>10</c:v>
                  </c:pt>
                  <c:pt idx="16">
                    <c:v>20</c:v>
                  </c:pt>
                  <c:pt idx="17">
                    <c:v>30</c:v>
                  </c:pt>
                  <c:pt idx="18">
                    <c:v>2</c:v>
                  </c:pt>
                  <c:pt idx="19">
                    <c:v>4</c:v>
                  </c:pt>
                  <c:pt idx="20">
                    <c:v>6</c:v>
                  </c:pt>
                  <c:pt idx="21">
                    <c:v>10</c:v>
                  </c:pt>
                  <c:pt idx="22">
                    <c:v>20</c:v>
                  </c:pt>
                  <c:pt idx="23">
                    <c:v>30</c:v>
                  </c:pt>
                  <c:pt idx="24">
                    <c:v>2</c:v>
                  </c:pt>
                  <c:pt idx="25">
                    <c:v>4</c:v>
                  </c:pt>
                  <c:pt idx="26">
                    <c:v>6</c:v>
                  </c:pt>
                  <c:pt idx="27">
                    <c:v>10</c:v>
                  </c:pt>
                  <c:pt idx="28">
                    <c:v>20</c:v>
                  </c:pt>
                  <c:pt idx="29">
                    <c:v>30</c:v>
                  </c:pt>
                  <c:pt idx="30">
                    <c:v>2</c:v>
                  </c:pt>
                  <c:pt idx="31">
                    <c:v>4</c:v>
                  </c:pt>
                  <c:pt idx="32">
                    <c:v>6</c:v>
                  </c:pt>
                  <c:pt idx="33">
                    <c:v>10</c:v>
                  </c:pt>
                  <c:pt idx="34">
                    <c:v>20</c:v>
                  </c:pt>
                  <c:pt idx="35">
                    <c:v>30</c:v>
                  </c:pt>
                </c:lvl>
                <c:lvl>
                  <c:pt idx="0">
                    <c:v>case1</c:v>
                  </c:pt>
                  <c:pt idx="6">
                    <c:v>case2</c:v>
                  </c:pt>
                  <c:pt idx="12">
                    <c:v>case3</c:v>
                  </c:pt>
                  <c:pt idx="18">
                    <c:v>case4</c:v>
                  </c:pt>
                  <c:pt idx="24">
                    <c:v>case5</c:v>
                  </c:pt>
                  <c:pt idx="30">
                    <c:v>case6</c:v>
                  </c:pt>
                </c:lvl>
                <c:lvl>
                  <c:pt idx="0">
                    <c:v>(20-run) avg runtime savings in % of DynamicHS over HS-Tree</c:v>
                  </c:pt>
                </c:lvl>
              </c:multiLvlStrCache>
            </c:multiLvlStrRef>
          </c:cat>
          <c:val>
            <c:numRef>
              <c:f>for_ecai!$B$15:$AK$15</c:f>
              <c:numCache>
                <c:formatCode>General</c:formatCode>
                <c:ptCount val="36"/>
                <c:pt idx="0">
                  <c:v>63.556320161877963</c:v>
                </c:pt>
                <c:pt idx="1">
                  <c:v>58.873946387924001</c:v>
                </c:pt>
                <c:pt idx="2">
                  <c:v>50.402641488755812</c:v>
                </c:pt>
                <c:pt idx="3">
                  <c:v>46.225011544706163</c:v>
                </c:pt>
                <c:pt idx="4">
                  <c:v>31.605192396059671</c:v>
                </c:pt>
                <c:pt idx="5">
                  <c:v>17.243956009160421</c:v>
                </c:pt>
                <c:pt idx="6">
                  <c:v>38.966446549728566</c:v>
                </c:pt>
                <c:pt idx="7">
                  <c:v>52.85080934179318</c:v>
                </c:pt>
                <c:pt idx="8">
                  <c:v>38.575126124036011</c:v>
                </c:pt>
                <c:pt idx="9">
                  <c:v>58.721607494993371</c:v>
                </c:pt>
                <c:pt idx="10">
                  <c:v>53.315975823221983</c:v>
                </c:pt>
                <c:pt idx="11">
                  <c:v>58.072934167497351</c:v>
                </c:pt>
                <c:pt idx="12">
                  <c:v>56.725290756328775</c:v>
                </c:pt>
                <c:pt idx="13">
                  <c:v>59.051464252878056</c:v>
                </c:pt>
                <c:pt idx="14">
                  <c:v>63.880052419625727</c:v>
                </c:pt>
                <c:pt idx="15">
                  <c:v>62.838800645092689</c:v>
                </c:pt>
                <c:pt idx="16">
                  <c:v>54.934113885756673</c:v>
                </c:pt>
                <c:pt idx="17">
                  <c:v>55.741011095326677</c:v>
                </c:pt>
                <c:pt idx="18">
                  <c:v>61.970570349255276</c:v>
                </c:pt>
                <c:pt idx="19">
                  <c:v>62.900947636420156</c:v>
                </c:pt>
                <c:pt idx="20">
                  <c:v>62.640748853924038</c:v>
                </c:pt>
                <c:pt idx="21">
                  <c:v>54.576340738076475</c:v>
                </c:pt>
                <c:pt idx="22">
                  <c:v>53.287670216275536</c:v>
                </c:pt>
                <c:pt idx="23">
                  <c:v>39.644380458542379</c:v>
                </c:pt>
                <c:pt idx="24">
                  <c:v>55.712812328919789</c:v>
                </c:pt>
                <c:pt idx="25">
                  <c:v>47.880280306459476</c:v>
                </c:pt>
                <c:pt idx="26">
                  <c:v>46.826826266305488</c:v>
                </c:pt>
                <c:pt idx="27">
                  <c:v>39.435835560441049</c:v>
                </c:pt>
                <c:pt idx="28">
                  <c:v>39.127479513054077</c:v>
                </c:pt>
                <c:pt idx="29">
                  <c:v>37.958732443100402</c:v>
                </c:pt>
                <c:pt idx="30">
                  <c:v>69.128834962803367</c:v>
                </c:pt>
                <c:pt idx="31">
                  <c:v>64.7609112637696</c:v>
                </c:pt>
                <c:pt idx="32">
                  <c:v>68.37586926430815</c:v>
                </c:pt>
                <c:pt idx="33">
                  <c:v>56.775145652922546</c:v>
                </c:pt>
                <c:pt idx="34">
                  <c:v>66.481696469999562</c:v>
                </c:pt>
                <c:pt idx="35">
                  <c:v>62.630678384632326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E3-4C82-B3CF-7DED558B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750279136"/>
        <c:axId val="750285016"/>
      </c:barChart>
      <c:lineChart>
        <c:grouping val="standard"/>
        <c:varyColors val="0"/>
        <c:ser>
          <c:idx val="6"/>
          <c:order val="6"/>
          <c:tx>
            <c:strRef>
              <c:f>for_ecai!$A$19</c:f>
              <c:strCache>
                <c:ptCount val="1"/>
                <c:pt idx="0">
                  <c:v>% of runs DynamicHS better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c:spPr>
          </c:marker>
          <c:cat>
            <c:multiLvlStrRef>
              <c:f>for_ecai!$B$10:$AK$12</c:f>
              <c:multiLvlStrCache>
                <c:ptCount val="36"/>
                <c:lvl>
                  <c:pt idx="0">
                    <c:v>2</c:v>
                  </c:pt>
                  <c:pt idx="1">
                    <c:v>4</c:v>
                  </c:pt>
                  <c:pt idx="2">
                    <c:v>6</c:v>
                  </c:pt>
                  <c:pt idx="3">
                    <c:v>10</c:v>
                  </c:pt>
                  <c:pt idx="4">
                    <c:v>20</c:v>
                  </c:pt>
                  <c:pt idx="5">
                    <c:v>30</c:v>
                  </c:pt>
                  <c:pt idx="6">
                    <c:v>2</c:v>
                  </c:pt>
                  <c:pt idx="7">
                    <c:v>4</c:v>
                  </c:pt>
                  <c:pt idx="8">
                    <c:v>6</c:v>
                  </c:pt>
                  <c:pt idx="9">
                    <c:v>10</c:v>
                  </c:pt>
                  <c:pt idx="10">
                    <c:v>20</c:v>
                  </c:pt>
                  <c:pt idx="11">
                    <c:v>30</c:v>
                  </c:pt>
                  <c:pt idx="12">
                    <c:v>2</c:v>
                  </c:pt>
                  <c:pt idx="13">
                    <c:v>4</c:v>
                  </c:pt>
                  <c:pt idx="14">
                    <c:v>6</c:v>
                  </c:pt>
                  <c:pt idx="15">
                    <c:v>10</c:v>
                  </c:pt>
                  <c:pt idx="16">
                    <c:v>20</c:v>
                  </c:pt>
                  <c:pt idx="17">
                    <c:v>30</c:v>
                  </c:pt>
                  <c:pt idx="18">
                    <c:v>2</c:v>
                  </c:pt>
                  <c:pt idx="19">
                    <c:v>4</c:v>
                  </c:pt>
                  <c:pt idx="20">
                    <c:v>6</c:v>
                  </c:pt>
                  <c:pt idx="21">
                    <c:v>10</c:v>
                  </c:pt>
                  <c:pt idx="22">
                    <c:v>20</c:v>
                  </c:pt>
                  <c:pt idx="23">
                    <c:v>30</c:v>
                  </c:pt>
                  <c:pt idx="24">
                    <c:v>2</c:v>
                  </c:pt>
                  <c:pt idx="25">
                    <c:v>4</c:v>
                  </c:pt>
                  <c:pt idx="26">
                    <c:v>6</c:v>
                  </c:pt>
                  <c:pt idx="27">
                    <c:v>10</c:v>
                  </c:pt>
                  <c:pt idx="28">
                    <c:v>20</c:v>
                  </c:pt>
                  <c:pt idx="29">
                    <c:v>30</c:v>
                  </c:pt>
                  <c:pt idx="30">
                    <c:v>2</c:v>
                  </c:pt>
                  <c:pt idx="31">
                    <c:v>4</c:v>
                  </c:pt>
                  <c:pt idx="32">
                    <c:v>6</c:v>
                  </c:pt>
                  <c:pt idx="33">
                    <c:v>10</c:v>
                  </c:pt>
                  <c:pt idx="34">
                    <c:v>20</c:v>
                  </c:pt>
                  <c:pt idx="35">
                    <c:v>30</c:v>
                  </c:pt>
                </c:lvl>
                <c:lvl>
                  <c:pt idx="0">
                    <c:v>case1</c:v>
                  </c:pt>
                  <c:pt idx="6">
                    <c:v>case2</c:v>
                  </c:pt>
                  <c:pt idx="12">
                    <c:v>case3</c:v>
                  </c:pt>
                  <c:pt idx="18">
                    <c:v>case4</c:v>
                  </c:pt>
                  <c:pt idx="24">
                    <c:v>case5</c:v>
                  </c:pt>
                  <c:pt idx="30">
                    <c:v>case6</c:v>
                  </c:pt>
                </c:lvl>
                <c:lvl>
                  <c:pt idx="0">
                    <c:v>(20-run) avg runtime savings in % of DynamicHS over HS-Tree</c:v>
                  </c:pt>
                </c:lvl>
              </c:multiLvlStrCache>
            </c:multiLvlStrRef>
          </c:cat>
          <c:val>
            <c:numRef>
              <c:f>for_ecai!$B$19:$AK$19</c:f>
              <c:numCache>
                <c:formatCode>General</c:formatCode>
                <c:ptCount val="36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98.333333333333329</c:v>
                </c:pt>
                <c:pt idx="4">
                  <c:v>93.333333333333329</c:v>
                </c:pt>
                <c:pt idx="5">
                  <c:v>90</c:v>
                </c:pt>
                <c:pt idx="6">
                  <c:v>93.333333333333329</c:v>
                </c:pt>
                <c:pt idx="7">
                  <c:v>93.333333333333329</c:v>
                </c:pt>
                <c:pt idx="8">
                  <c:v>96.666666666666671</c:v>
                </c:pt>
                <c:pt idx="9">
                  <c:v>98.333333333333329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98.333333333333329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98.333333333333329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E3-4C82-B3CF-7DED558B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279136"/>
        <c:axId val="75028501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for_ecai!$A$16</c15:sqref>
                        </c15:formulaRef>
                      </c:ext>
                    </c:extLst>
                    <c:strCache>
                      <c:ptCount val="1"/>
                      <c:pt idx="0">
                        <c:v>% of runs DynHS better (MPS)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</c:marker>
                <c:cat>
                  <c:multiLvlStrRef>
                    <c:extLst>
                      <c:ext uri="{02D57815-91ED-43cb-92C2-25804820EDAC}">
                        <c15:formulaRef>
                          <c15:sqref>for_ecai!$B$10:$AK$12</c15:sqref>
                        </c15:formulaRef>
                      </c:ext>
                    </c:extLst>
                    <c:multiLvlStrCache>
                      <c:ptCount val="36"/>
                      <c:lvl>
                        <c:pt idx="0">
                          <c:v>2</c:v>
                        </c:pt>
                        <c:pt idx="1">
                          <c:v>4</c:v>
                        </c:pt>
                        <c:pt idx="2">
                          <c:v>6</c:v>
                        </c:pt>
                        <c:pt idx="3">
                          <c:v>10</c:v>
                        </c:pt>
                        <c:pt idx="4">
                          <c:v>20</c:v>
                        </c:pt>
                        <c:pt idx="5">
                          <c:v>30</c:v>
                        </c:pt>
                        <c:pt idx="6">
                          <c:v>2</c:v>
                        </c:pt>
                        <c:pt idx="7">
                          <c:v>4</c:v>
                        </c:pt>
                        <c:pt idx="8">
                          <c:v>6</c:v>
                        </c:pt>
                        <c:pt idx="9">
                          <c:v>10</c:v>
                        </c:pt>
                        <c:pt idx="10">
                          <c:v>20</c:v>
                        </c:pt>
                        <c:pt idx="11">
                          <c:v>30</c:v>
                        </c:pt>
                        <c:pt idx="12">
                          <c:v>2</c:v>
                        </c:pt>
                        <c:pt idx="13">
                          <c:v>4</c:v>
                        </c:pt>
                        <c:pt idx="14">
                          <c:v>6</c:v>
                        </c:pt>
                        <c:pt idx="15">
                          <c:v>10</c:v>
                        </c:pt>
                        <c:pt idx="16">
                          <c:v>20</c:v>
                        </c:pt>
                        <c:pt idx="17">
                          <c:v>30</c:v>
                        </c:pt>
                        <c:pt idx="18">
                          <c:v>2</c:v>
                        </c:pt>
                        <c:pt idx="19">
                          <c:v>4</c:v>
                        </c:pt>
                        <c:pt idx="20">
                          <c:v>6</c:v>
                        </c:pt>
                        <c:pt idx="21">
                          <c:v>10</c:v>
                        </c:pt>
                        <c:pt idx="22">
                          <c:v>20</c:v>
                        </c:pt>
                        <c:pt idx="23">
                          <c:v>30</c:v>
                        </c:pt>
                        <c:pt idx="24">
                          <c:v>2</c:v>
                        </c:pt>
                        <c:pt idx="25">
                          <c:v>4</c:v>
                        </c:pt>
                        <c:pt idx="26">
                          <c:v>6</c:v>
                        </c:pt>
                        <c:pt idx="27">
                          <c:v>10</c:v>
                        </c:pt>
                        <c:pt idx="28">
                          <c:v>20</c:v>
                        </c:pt>
                        <c:pt idx="29">
                          <c:v>30</c:v>
                        </c:pt>
                        <c:pt idx="30">
                          <c:v>2</c:v>
                        </c:pt>
                        <c:pt idx="31">
                          <c:v>4</c:v>
                        </c:pt>
                        <c:pt idx="32">
                          <c:v>6</c:v>
                        </c:pt>
                        <c:pt idx="33">
                          <c:v>10</c:v>
                        </c:pt>
                        <c:pt idx="34">
                          <c:v>20</c:v>
                        </c:pt>
                        <c:pt idx="35">
                          <c:v>30</c:v>
                        </c:pt>
                      </c:lvl>
                      <c:lvl>
                        <c:pt idx="0">
                          <c:v>case1</c:v>
                        </c:pt>
                        <c:pt idx="6">
                          <c:v>case2</c:v>
                        </c:pt>
                        <c:pt idx="12">
                          <c:v>case3</c:v>
                        </c:pt>
                        <c:pt idx="18">
                          <c:v>case4</c:v>
                        </c:pt>
                        <c:pt idx="24">
                          <c:v>case5</c:v>
                        </c:pt>
                        <c:pt idx="30">
                          <c:v>case6</c:v>
                        </c:pt>
                      </c:lvl>
                      <c:lvl>
                        <c:pt idx="0">
                          <c:v>(20-run) avg runtime savings in % of DynamicHS over HS-Tree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for_ecai!$B$16:$AK$16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95</c:v>
                      </c:pt>
                      <c:pt idx="7">
                        <c:v>100</c:v>
                      </c:pt>
                      <c:pt idx="8">
                        <c:v>100</c:v>
                      </c:pt>
                      <c:pt idx="9">
                        <c:v>95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100</c:v>
                      </c:pt>
                      <c:pt idx="13">
                        <c:v>100</c:v>
                      </c:pt>
                      <c:pt idx="14">
                        <c:v>100</c:v>
                      </c:pt>
                      <c:pt idx="15">
                        <c:v>100</c:v>
                      </c:pt>
                      <c:pt idx="16">
                        <c:v>100</c:v>
                      </c:pt>
                      <c:pt idx="17">
                        <c:v>100</c:v>
                      </c:pt>
                      <c:pt idx="18">
                        <c:v>100</c:v>
                      </c:pt>
                      <c:pt idx="19">
                        <c:v>100</c:v>
                      </c:pt>
                      <c:pt idx="20">
                        <c:v>100</c:v>
                      </c:pt>
                      <c:pt idx="21">
                        <c:v>100</c:v>
                      </c:pt>
                      <c:pt idx="22">
                        <c:v>100</c:v>
                      </c:pt>
                      <c:pt idx="23">
                        <c:v>100</c:v>
                      </c:pt>
                      <c:pt idx="24">
                        <c:v>100</c:v>
                      </c:pt>
                      <c:pt idx="25">
                        <c:v>100</c:v>
                      </c:pt>
                      <c:pt idx="26">
                        <c:v>100</c:v>
                      </c:pt>
                      <c:pt idx="27">
                        <c:v>100</c:v>
                      </c:pt>
                      <c:pt idx="28">
                        <c:v>100</c:v>
                      </c:pt>
                      <c:pt idx="29">
                        <c:v>100</c:v>
                      </c:pt>
                      <c:pt idx="30">
                        <c:v>100</c:v>
                      </c:pt>
                      <c:pt idx="31">
                        <c:v>100</c:v>
                      </c:pt>
                      <c:pt idx="32">
                        <c:v>100</c:v>
                      </c:pt>
                      <c:pt idx="33">
                        <c:v>100</c:v>
                      </c:pt>
                      <c:pt idx="34">
                        <c:v>100</c:v>
                      </c:pt>
                      <c:pt idx="35">
                        <c:v>100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C2E3-4C82-B3CF-7DED558B3C3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for_ecai!$A$17</c15:sqref>
                        </c15:formulaRef>
                      </c:ext>
                    </c:extLst>
                    <c:strCache>
                      <c:ptCount val="1"/>
                      <c:pt idx="0">
                        <c:v>% of runs DynHS better (ENT)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for_ecai!$B$10:$AK$12</c15:sqref>
                        </c15:formulaRef>
                      </c:ext>
                    </c:extLst>
                    <c:multiLvlStrCache>
                      <c:ptCount val="36"/>
                      <c:lvl>
                        <c:pt idx="0">
                          <c:v>2</c:v>
                        </c:pt>
                        <c:pt idx="1">
                          <c:v>4</c:v>
                        </c:pt>
                        <c:pt idx="2">
                          <c:v>6</c:v>
                        </c:pt>
                        <c:pt idx="3">
                          <c:v>10</c:v>
                        </c:pt>
                        <c:pt idx="4">
                          <c:v>20</c:v>
                        </c:pt>
                        <c:pt idx="5">
                          <c:v>30</c:v>
                        </c:pt>
                        <c:pt idx="6">
                          <c:v>2</c:v>
                        </c:pt>
                        <c:pt idx="7">
                          <c:v>4</c:v>
                        </c:pt>
                        <c:pt idx="8">
                          <c:v>6</c:v>
                        </c:pt>
                        <c:pt idx="9">
                          <c:v>10</c:v>
                        </c:pt>
                        <c:pt idx="10">
                          <c:v>20</c:v>
                        </c:pt>
                        <c:pt idx="11">
                          <c:v>30</c:v>
                        </c:pt>
                        <c:pt idx="12">
                          <c:v>2</c:v>
                        </c:pt>
                        <c:pt idx="13">
                          <c:v>4</c:v>
                        </c:pt>
                        <c:pt idx="14">
                          <c:v>6</c:v>
                        </c:pt>
                        <c:pt idx="15">
                          <c:v>10</c:v>
                        </c:pt>
                        <c:pt idx="16">
                          <c:v>20</c:v>
                        </c:pt>
                        <c:pt idx="17">
                          <c:v>30</c:v>
                        </c:pt>
                        <c:pt idx="18">
                          <c:v>2</c:v>
                        </c:pt>
                        <c:pt idx="19">
                          <c:v>4</c:v>
                        </c:pt>
                        <c:pt idx="20">
                          <c:v>6</c:v>
                        </c:pt>
                        <c:pt idx="21">
                          <c:v>10</c:v>
                        </c:pt>
                        <c:pt idx="22">
                          <c:v>20</c:v>
                        </c:pt>
                        <c:pt idx="23">
                          <c:v>30</c:v>
                        </c:pt>
                        <c:pt idx="24">
                          <c:v>2</c:v>
                        </c:pt>
                        <c:pt idx="25">
                          <c:v>4</c:v>
                        </c:pt>
                        <c:pt idx="26">
                          <c:v>6</c:v>
                        </c:pt>
                        <c:pt idx="27">
                          <c:v>10</c:v>
                        </c:pt>
                        <c:pt idx="28">
                          <c:v>20</c:v>
                        </c:pt>
                        <c:pt idx="29">
                          <c:v>30</c:v>
                        </c:pt>
                        <c:pt idx="30">
                          <c:v>2</c:v>
                        </c:pt>
                        <c:pt idx="31">
                          <c:v>4</c:v>
                        </c:pt>
                        <c:pt idx="32">
                          <c:v>6</c:v>
                        </c:pt>
                        <c:pt idx="33">
                          <c:v>10</c:v>
                        </c:pt>
                        <c:pt idx="34">
                          <c:v>20</c:v>
                        </c:pt>
                        <c:pt idx="35">
                          <c:v>30</c:v>
                        </c:pt>
                      </c:lvl>
                      <c:lvl>
                        <c:pt idx="0">
                          <c:v>case1</c:v>
                        </c:pt>
                        <c:pt idx="6">
                          <c:v>case2</c:v>
                        </c:pt>
                        <c:pt idx="12">
                          <c:v>case3</c:v>
                        </c:pt>
                        <c:pt idx="18">
                          <c:v>case4</c:v>
                        </c:pt>
                        <c:pt idx="24">
                          <c:v>case5</c:v>
                        </c:pt>
                        <c:pt idx="30">
                          <c:v>case6</c:v>
                        </c:pt>
                      </c:lvl>
                      <c:lvl>
                        <c:pt idx="0">
                          <c:v>(20-run) avg runtime savings in % of DynamicHS over HS-Tree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for_ecai!$B$17:$AK$17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85</c:v>
                      </c:pt>
                      <c:pt idx="3">
                        <c:v>95</c:v>
                      </c:pt>
                      <c:pt idx="4">
                        <c:v>90</c:v>
                      </c:pt>
                      <c:pt idx="5">
                        <c:v>85</c:v>
                      </c:pt>
                      <c:pt idx="6">
                        <c:v>85</c:v>
                      </c:pt>
                      <c:pt idx="7">
                        <c:v>80</c:v>
                      </c:pt>
                      <c:pt idx="8">
                        <c:v>100</c:v>
                      </c:pt>
                      <c:pt idx="9">
                        <c:v>100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100</c:v>
                      </c:pt>
                      <c:pt idx="13">
                        <c:v>100</c:v>
                      </c:pt>
                      <c:pt idx="14">
                        <c:v>100</c:v>
                      </c:pt>
                      <c:pt idx="15">
                        <c:v>100</c:v>
                      </c:pt>
                      <c:pt idx="16">
                        <c:v>100</c:v>
                      </c:pt>
                      <c:pt idx="17">
                        <c:v>100</c:v>
                      </c:pt>
                      <c:pt idx="18">
                        <c:v>100</c:v>
                      </c:pt>
                      <c:pt idx="19">
                        <c:v>100</c:v>
                      </c:pt>
                      <c:pt idx="20">
                        <c:v>100</c:v>
                      </c:pt>
                      <c:pt idx="21">
                        <c:v>100</c:v>
                      </c:pt>
                      <c:pt idx="22">
                        <c:v>100</c:v>
                      </c:pt>
                      <c:pt idx="23">
                        <c:v>100</c:v>
                      </c:pt>
                      <c:pt idx="24">
                        <c:v>100</c:v>
                      </c:pt>
                      <c:pt idx="25">
                        <c:v>100</c:v>
                      </c:pt>
                      <c:pt idx="26">
                        <c:v>100</c:v>
                      </c:pt>
                      <c:pt idx="27">
                        <c:v>100</c:v>
                      </c:pt>
                      <c:pt idx="28">
                        <c:v>100</c:v>
                      </c:pt>
                      <c:pt idx="29">
                        <c:v>95</c:v>
                      </c:pt>
                      <c:pt idx="30">
                        <c:v>100</c:v>
                      </c:pt>
                      <c:pt idx="31">
                        <c:v>100</c:v>
                      </c:pt>
                      <c:pt idx="32">
                        <c:v>100</c:v>
                      </c:pt>
                      <c:pt idx="33">
                        <c:v>100</c:v>
                      </c:pt>
                      <c:pt idx="34">
                        <c:v>100</c:v>
                      </c:pt>
                      <c:pt idx="35">
                        <c:v>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2E3-4C82-B3CF-7DED558B3C3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for_ecai!$A$18</c15:sqref>
                        </c15:formulaRef>
                      </c:ext>
                    </c:extLst>
                    <c:strCache>
                      <c:ptCount val="1"/>
                      <c:pt idx="0">
                        <c:v>% of runs DynHS better (SPL)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for_ecai!$B$10:$AK$12</c15:sqref>
                        </c15:formulaRef>
                      </c:ext>
                    </c:extLst>
                    <c:multiLvlStrCache>
                      <c:ptCount val="36"/>
                      <c:lvl>
                        <c:pt idx="0">
                          <c:v>2</c:v>
                        </c:pt>
                        <c:pt idx="1">
                          <c:v>4</c:v>
                        </c:pt>
                        <c:pt idx="2">
                          <c:v>6</c:v>
                        </c:pt>
                        <c:pt idx="3">
                          <c:v>10</c:v>
                        </c:pt>
                        <c:pt idx="4">
                          <c:v>20</c:v>
                        </c:pt>
                        <c:pt idx="5">
                          <c:v>30</c:v>
                        </c:pt>
                        <c:pt idx="6">
                          <c:v>2</c:v>
                        </c:pt>
                        <c:pt idx="7">
                          <c:v>4</c:v>
                        </c:pt>
                        <c:pt idx="8">
                          <c:v>6</c:v>
                        </c:pt>
                        <c:pt idx="9">
                          <c:v>10</c:v>
                        </c:pt>
                        <c:pt idx="10">
                          <c:v>20</c:v>
                        </c:pt>
                        <c:pt idx="11">
                          <c:v>30</c:v>
                        </c:pt>
                        <c:pt idx="12">
                          <c:v>2</c:v>
                        </c:pt>
                        <c:pt idx="13">
                          <c:v>4</c:v>
                        </c:pt>
                        <c:pt idx="14">
                          <c:v>6</c:v>
                        </c:pt>
                        <c:pt idx="15">
                          <c:v>10</c:v>
                        </c:pt>
                        <c:pt idx="16">
                          <c:v>20</c:v>
                        </c:pt>
                        <c:pt idx="17">
                          <c:v>30</c:v>
                        </c:pt>
                        <c:pt idx="18">
                          <c:v>2</c:v>
                        </c:pt>
                        <c:pt idx="19">
                          <c:v>4</c:v>
                        </c:pt>
                        <c:pt idx="20">
                          <c:v>6</c:v>
                        </c:pt>
                        <c:pt idx="21">
                          <c:v>10</c:v>
                        </c:pt>
                        <c:pt idx="22">
                          <c:v>20</c:v>
                        </c:pt>
                        <c:pt idx="23">
                          <c:v>30</c:v>
                        </c:pt>
                        <c:pt idx="24">
                          <c:v>2</c:v>
                        </c:pt>
                        <c:pt idx="25">
                          <c:v>4</c:v>
                        </c:pt>
                        <c:pt idx="26">
                          <c:v>6</c:v>
                        </c:pt>
                        <c:pt idx="27">
                          <c:v>10</c:v>
                        </c:pt>
                        <c:pt idx="28">
                          <c:v>20</c:v>
                        </c:pt>
                        <c:pt idx="29">
                          <c:v>30</c:v>
                        </c:pt>
                        <c:pt idx="30">
                          <c:v>2</c:v>
                        </c:pt>
                        <c:pt idx="31">
                          <c:v>4</c:v>
                        </c:pt>
                        <c:pt idx="32">
                          <c:v>6</c:v>
                        </c:pt>
                        <c:pt idx="33">
                          <c:v>10</c:v>
                        </c:pt>
                        <c:pt idx="34">
                          <c:v>20</c:v>
                        </c:pt>
                        <c:pt idx="35">
                          <c:v>30</c:v>
                        </c:pt>
                      </c:lvl>
                      <c:lvl>
                        <c:pt idx="0">
                          <c:v>case1</c:v>
                        </c:pt>
                        <c:pt idx="6">
                          <c:v>case2</c:v>
                        </c:pt>
                        <c:pt idx="12">
                          <c:v>case3</c:v>
                        </c:pt>
                        <c:pt idx="18">
                          <c:v>case4</c:v>
                        </c:pt>
                        <c:pt idx="24">
                          <c:v>case5</c:v>
                        </c:pt>
                        <c:pt idx="30">
                          <c:v>case6</c:v>
                        </c:pt>
                      </c:lvl>
                      <c:lvl>
                        <c:pt idx="0">
                          <c:v>(20-run) avg runtime savings in % of DynamicHS over HS-Tree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for_ecai!$B$18:$AK$18</c15:sqref>
                        </c15:formulaRef>
                      </c:ext>
                    </c:extLst>
                    <c:numCache>
                      <c:formatCode>General</c:formatCode>
                      <c:ptCount val="36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90</c:v>
                      </c:pt>
                      <c:pt idx="5">
                        <c:v>85</c:v>
                      </c:pt>
                      <c:pt idx="6">
                        <c:v>100</c:v>
                      </c:pt>
                      <c:pt idx="7">
                        <c:v>100</c:v>
                      </c:pt>
                      <c:pt idx="8">
                        <c:v>90</c:v>
                      </c:pt>
                      <c:pt idx="9">
                        <c:v>100</c:v>
                      </c:pt>
                      <c:pt idx="10">
                        <c:v>100</c:v>
                      </c:pt>
                      <c:pt idx="11">
                        <c:v>100</c:v>
                      </c:pt>
                      <c:pt idx="12">
                        <c:v>100</c:v>
                      </c:pt>
                      <c:pt idx="13">
                        <c:v>100</c:v>
                      </c:pt>
                      <c:pt idx="14">
                        <c:v>100</c:v>
                      </c:pt>
                      <c:pt idx="15">
                        <c:v>100</c:v>
                      </c:pt>
                      <c:pt idx="16">
                        <c:v>100</c:v>
                      </c:pt>
                      <c:pt idx="17">
                        <c:v>100</c:v>
                      </c:pt>
                      <c:pt idx="18">
                        <c:v>100</c:v>
                      </c:pt>
                      <c:pt idx="19">
                        <c:v>100</c:v>
                      </c:pt>
                      <c:pt idx="20">
                        <c:v>100</c:v>
                      </c:pt>
                      <c:pt idx="21">
                        <c:v>100</c:v>
                      </c:pt>
                      <c:pt idx="22">
                        <c:v>100</c:v>
                      </c:pt>
                      <c:pt idx="23">
                        <c:v>100</c:v>
                      </c:pt>
                      <c:pt idx="24">
                        <c:v>100</c:v>
                      </c:pt>
                      <c:pt idx="25">
                        <c:v>95</c:v>
                      </c:pt>
                      <c:pt idx="26">
                        <c:v>100</c:v>
                      </c:pt>
                      <c:pt idx="27">
                        <c:v>100</c:v>
                      </c:pt>
                      <c:pt idx="28">
                        <c:v>100</c:v>
                      </c:pt>
                      <c:pt idx="29">
                        <c:v>100</c:v>
                      </c:pt>
                      <c:pt idx="30">
                        <c:v>100</c:v>
                      </c:pt>
                      <c:pt idx="31">
                        <c:v>100</c:v>
                      </c:pt>
                      <c:pt idx="32">
                        <c:v>100</c:v>
                      </c:pt>
                      <c:pt idx="33">
                        <c:v>100</c:v>
                      </c:pt>
                      <c:pt idx="34">
                        <c:v>100</c:v>
                      </c:pt>
                      <c:pt idx="35">
                        <c:v>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2E3-4C82-B3CF-7DED558B3C36}"/>
                  </c:ext>
                </c:extLst>
              </c15:ser>
            </c15:filteredLineSeries>
          </c:ext>
        </c:extLst>
      </c:lineChart>
      <c:catAx>
        <c:axId val="7502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285016"/>
        <c:crosses val="autoZero"/>
        <c:auto val="1"/>
        <c:lblAlgn val="ctr"/>
        <c:lblOffset val="10"/>
        <c:noMultiLvlLbl val="0"/>
      </c:catAx>
      <c:valAx>
        <c:axId val="75028501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27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35214405543077"/>
          <c:y val="0.1706316322105362"/>
          <c:w val="0.56329571188913852"/>
          <c:h val="6.9811878679036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StatSD_vs_DynSD!$J$9</c:f>
              <c:strCache>
                <c:ptCount val="1"/>
                <c:pt idx="0">
                  <c:v>savings wrt. # meas. when solving generalized StatSD (%)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68"/>
              <c:pt idx="9">
                <c:v>M</c:v>
              </c:pt>
              <c:pt idx="30">
                <c:v>U</c:v>
              </c:pt>
              <c:pt idx="51">
                <c:v>T</c:v>
              </c:pt>
              <c:pt idx="72">
                <c:v>E</c:v>
              </c:pt>
              <c:pt idx="94">
                <c:v>M</c:v>
              </c:pt>
              <c:pt idx="115">
                <c:v>U</c:v>
              </c:pt>
              <c:pt idx="136">
                <c:v>T</c:v>
              </c:pt>
              <c:pt idx="157">
                <c:v>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StatSD_vs_DynSD!$J$10:$J$179</c:f>
              <c:numCache>
                <c:formatCode>General</c:formatCode>
                <c:ptCount val="168"/>
                <c:pt idx="0">
                  <c:v>12.5</c:v>
                </c:pt>
                <c:pt idx="1">
                  <c:v>0</c:v>
                </c:pt>
                <c:pt idx="2">
                  <c:v>0</c:v>
                </c:pt>
                <c:pt idx="3">
                  <c:v>33.333333333333329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25</c:v>
                </c:pt>
                <c:pt idx="8">
                  <c:v>0</c:v>
                </c:pt>
                <c:pt idx="9">
                  <c:v>38.461538461538467</c:v>
                </c:pt>
                <c:pt idx="10">
                  <c:v>0</c:v>
                </c:pt>
                <c:pt idx="11">
                  <c:v>0</c:v>
                </c:pt>
                <c:pt idx="12">
                  <c:v>7.6923076923076925</c:v>
                </c:pt>
                <c:pt idx="13">
                  <c:v>12.5</c:v>
                </c:pt>
                <c:pt idx="14">
                  <c:v>14.285714285714285</c:v>
                </c:pt>
                <c:pt idx="15">
                  <c:v>0</c:v>
                </c:pt>
                <c:pt idx="16">
                  <c:v>38.461538461538467</c:v>
                </c:pt>
                <c:pt idx="17">
                  <c:v>20</c:v>
                </c:pt>
                <c:pt idx="18">
                  <c:v>22.222222222222221</c:v>
                </c:pt>
                <c:pt idx="19">
                  <c:v>22.222222222222221</c:v>
                </c:pt>
                <c:pt idx="21">
                  <c:v>42.857142857142854</c:v>
                </c:pt>
                <c:pt idx="22">
                  <c:v>26.666666666666668</c:v>
                </c:pt>
                <c:pt idx="23">
                  <c:v>45.454545454545453</c:v>
                </c:pt>
                <c:pt idx="24">
                  <c:v>50</c:v>
                </c:pt>
                <c:pt idx="25">
                  <c:v>45.454545454545453</c:v>
                </c:pt>
                <c:pt idx="26">
                  <c:v>0</c:v>
                </c:pt>
                <c:pt idx="27">
                  <c:v>31.25</c:v>
                </c:pt>
                <c:pt idx="28">
                  <c:v>44.444444444444443</c:v>
                </c:pt>
                <c:pt idx="29">
                  <c:v>46.153846153846153</c:v>
                </c:pt>
                <c:pt idx="30">
                  <c:v>35.294117647058826</c:v>
                </c:pt>
                <c:pt idx="31">
                  <c:v>45.454545454545453</c:v>
                </c:pt>
                <c:pt idx="32">
                  <c:v>43.75</c:v>
                </c:pt>
                <c:pt idx="33">
                  <c:v>42.857142857142854</c:v>
                </c:pt>
                <c:pt idx="34">
                  <c:v>11.111111111111111</c:v>
                </c:pt>
                <c:pt idx="35">
                  <c:v>16.666666666666664</c:v>
                </c:pt>
                <c:pt idx="36">
                  <c:v>14.285714285714285</c:v>
                </c:pt>
                <c:pt idx="37">
                  <c:v>23.076923076923077</c:v>
                </c:pt>
                <c:pt idx="38">
                  <c:v>20</c:v>
                </c:pt>
                <c:pt idx="39">
                  <c:v>26.666666666666668</c:v>
                </c:pt>
                <c:pt idx="40">
                  <c:v>27.27272727272727</c:v>
                </c:pt>
                <c:pt idx="42">
                  <c:v>0</c:v>
                </c:pt>
                <c:pt idx="43">
                  <c:v>0</c:v>
                </c:pt>
                <c:pt idx="44">
                  <c:v>23.076923076923077</c:v>
                </c:pt>
                <c:pt idx="45">
                  <c:v>11.111111111111111</c:v>
                </c:pt>
                <c:pt idx="46">
                  <c:v>25</c:v>
                </c:pt>
                <c:pt idx="47">
                  <c:v>6.666666666666667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16.666666666666664</c:v>
                </c:pt>
                <c:pt idx="52">
                  <c:v>18.75</c:v>
                </c:pt>
                <c:pt idx="53">
                  <c:v>22.222222222222221</c:v>
                </c:pt>
                <c:pt idx="54">
                  <c:v>-11.111111111111111</c:v>
                </c:pt>
                <c:pt idx="55">
                  <c:v>20</c:v>
                </c:pt>
                <c:pt idx="56">
                  <c:v>20</c:v>
                </c:pt>
                <c:pt idx="57">
                  <c:v>27.27272727272727</c:v>
                </c:pt>
                <c:pt idx="58">
                  <c:v>7.6923076923076925</c:v>
                </c:pt>
                <c:pt idx="59">
                  <c:v>0</c:v>
                </c:pt>
                <c:pt idx="60">
                  <c:v>0</c:v>
                </c:pt>
                <c:pt idx="61">
                  <c:v>42.105263157894733</c:v>
                </c:pt>
                <c:pt idx="63">
                  <c:v>41.666666666666671</c:v>
                </c:pt>
                <c:pt idx="64">
                  <c:v>18.181818181818183</c:v>
                </c:pt>
                <c:pt idx="65">
                  <c:v>10</c:v>
                </c:pt>
                <c:pt idx="66">
                  <c:v>25</c:v>
                </c:pt>
                <c:pt idx="67">
                  <c:v>33.333333333333329</c:v>
                </c:pt>
                <c:pt idx="68">
                  <c:v>38.461538461538467</c:v>
                </c:pt>
                <c:pt idx="69">
                  <c:v>30.76923076923077</c:v>
                </c:pt>
                <c:pt idx="70">
                  <c:v>35.714285714285715</c:v>
                </c:pt>
                <c:pt idx="71">
                  <c:v>43.75</c:v>
                </c:pt>
                <c:pt idx="72">
                  <c:v>65</c:v>
                </c:pt>
                <c:pt idx="73">
                  <c:v>0</c:v>
                </c:pt>
                <c:pt idx="74">
                  <c:v>29.166666666666668</c:v>
                </c:pt>
                <c:pt idx="75">
                  <c:v>57.142857142857139</c:v>
                </c:pt>
                <c:pt idx="76">
                  <c:v>7.1428571428571423</c:v>
                </c:pt>
                <c:pt idx="77">
                  <c:v>21.428571428571427</c:v>
                </c:pt>
                <c:pt idx="78">
                  <c:v>29.166666666666668</c:v>
                </c:pt>
                <c:pt idx="79">
                  <c:v>11.111111111111111</c:v>
                </c:pt>
                <c:pt idx="80">
                  <c:v>42.857142857142854</c:v>
                </c:pt>
                <c:pt idx="81">
                  <c:v>14.285714285714285</c:v>
                </c:pt>
                <c:pt idx="82">
                  <c:v>16.666666666666664</c:v>
                </c:pt>
                <c:pt idx="85">
                  <c:v>-14.285714285714285</c:v>
                </c:pt>
                <c:pt idx="86">
                  <c:v>-14.285714285714285</c:v>
                </c:pt>
                <c:pt idx="87">
                  <c:v>20</c:v>
                </c:pt>
                <c:pt idx="88">
                  <c:v>18.181818181818183</c:v>
                </c:pt>
                <c:pt idx="89">
                  <c:v>0</c:v>
                </c:pt>
                <c:pt idx="90">
                  <c:v>38.461538461538467</c:v>
                </c:pt>
                <c:pt idx="91">
                  <c:v>14.285714285714285</c:v>
                </c:pt>
                <c:pt idx="92">
                  <c:v>0</c:v>
                </c:pt>
                <c:pt idx="93">
                  <c:v>0</c:v>
                </c:pt>
                <c:pt idx="94">
                  <c:v>33.333333333333329</c:v>
                </c:pt>
                <c:pt idx="95">
                  <c:v>30</c:v>
                </c:pt>
                <c:pt idx="96">
                  <c:v>0</c:v>
                </c:pt>
                <c:pt idx="97">
                  <c:v>25</c:v>
                </c:pt>
                <c:pt idx="98">
                  <c:v>0</c:v>
                </c:pt>
                <c:pt idx="99">
                  <c:v>14.285714285714285</c:v>
                </c:pt>
                <c:pt idx="100">
                  <c:v>8.3333333333333321</c:v>
                </c:pt>
                <c:pt idx="101">
                  <c:v>38.461538461538467</c:v>
                </c:pt>
                <c:pt idx="102">
                  <c:v>20</c:v>
                </c:pt>
                <c:pt idx="103">
                  <c:v>0</c:v>
                </c:pt>
                <c:pt idx="104">
                  <c:v>14.285714285714285</c:v>
                </c:pt>
                <c:pt idx="106">
                  <c:v>65.217391304347828</c:v>
                </c:pt>
                <c:pt idx="107">
                  <c:v>36.363636363636367</c:v>
                </c:pt>
                <c:pt idx="108">
                  <c:v>35</c:v>
                </c:pt>
                <c:pt idx="109">
                  <c:v>0</c:v>
                </c:pt>
                <c:pt idx="110">
                  <c:v>30.76923076923077</c:v>
                </c:pt>
                <c:pt idx="111">
                  <c:v>33.333333333333329</c:v>
                </c:pt>
                <c:pt idx="112">
                  <c:v>31.25</c:v>
                </c:pt>
                <c:pt idx="113">
                  <c:v>0</c:v>
                </c:pt>
                <c:pt idx="114">
                  <c:v>20</c:v>
                </c:pt>
                <c:pt idx="115">
                  <c:v>42.857142857142854</c:v>
                </c:pt>
                <c:pt idx="116">
                  <c:v>6.666666666666667</c:v>
                </c:pt>
                <c:pt idx="117">
                  <c:v>0</c:v>
                </c:pt>
                <c:pt idx="118">
                  <c:v>20</c:v>
                </c:pt>
                <c:pt idx="119">
                  <c:v>12.5</c:v>
                </c:pt>
                <c:pt idx="120">
                  <c:v>35.714285714285715</c:v>
                </c:pt>
                <c:pt idx="121">
                  <c:v>50</c:v>
                </c:pt>
                <c:pt idx="122">
                  <c:v>31.578947368421051</c:v>
                </c:pt>
                <c:pt idx="123">
                  <c:v>37.5</c:v>
                </c:pt>
                <c:pt idx="124">
                  <c:v>53.846153846153847</c:v>
                </c:pt>
                <c:pt idx="125">
                  <c:v>50</c:v>
                </c:pt>
                <c:pt idx="127">
                  <c:v>27.777777777777779</c:v>
                </c:pt>
                <c:pt idx="128">
                  <c:v>22.222222222222221</c:v>
                </c:pt>
                <c:pt idx="129">
                  <c:v>29.411764705882355</c:v>
                </c:pt>
                <c:pt idx="130">
                  <c:v>26.923076923076923</c:v>
                </c:pt>
                <c:pt idx="131">
                  <c:v>9.0909090909090917</c:v>
                </c:pt>
                <c:pt idx="132">
                  <c:v>0</c:v>
                </c:pt>
                <c:pt idx="133">
                  <c:v>18.75</c:v>
                </c:pt>
                <c:pt idx="134">
                  <c:v>4.7619047619047619</c:v>
                </c:pt>
                <c:pt idx="135">
                  <c:v>28.571428571428569</c:v>
                </c:pt>
                <c:pt idx="136">
                  <c:v>33.333333333333329</c:v>
                </c:pt>
                <c:pt idx="137">
                  <c:v>7.1428571428571423</c:v>
                </c:pt>
                <c:pt idx="138">
                  <c:v>-8.3333333333333321</c:v>
                </c:pt>
                <c:pt idx="139">
                  <c:v>-15.384615384615385</c:v>
                </c:pt>
                <c:pt idx="140">
                  <c:v>20</c:v>
                </c:pt>
                <c:pt idx="141">
                  <c:v>15.384615384615385</c:v>
                </c:pt>
                <c:pt idx="142">
                  <c:v>8.3333333333333321</c:v>
                </c:pt>
                <c:pt idx="143">
                  <c:v>33.333333333333329</c:v>
                </c:pt>
                <c:pt idx="144">
                  <c:v>36.363636363636367</c:v>
                </c:pt>
                <c:pt idx="145">
                  <c:v>24</c:v>
                </c:pt>
                <c:pt idx="146">
                  <c:v>0</c:v>
                </c:pt>
                <c:pt idx="148">
                  <c:v>44.444444444444443</c:v>
                </c:pt>
                <c:pt idx="149">
                  <c:v>6.666666666666667</c:v>
                </c:pt>
                <c:pt idx="150">
                  <c:v>0</c:v>
                </c:pt>
                <c:pt idx="151">
                  <c:v>0</c:v>
                </c:pt>
                <c:pt idx="152">
                  <c:v>18.75</c:v>
                </c:pt>
                <c:pt idx="153">
                  <c:v>40</c:v>
                </c:pt>
                <c:pt idx="154">
                  <c:v>27.27272727272727</c:v>
                </c:pt>
                <c:pt idx="155">
                  <c:v>41.17647058823529</c:v>
                </c:pt>
                <c:pt idx="156">
                  <c:v>0</c:v>
                </c:pt>
                <c:pt idx="157">
                  <c:v>0</c:v>
                </c:pt>
                <c:pt idx="158">
                  <c:v>30.76923076923077</c:v>
                </c:pt>
                <c:pt idx="159">
                  <c:v>30.76923076923077</c:v>
                </c:pt>
                <c:pt idx="160">
                  <c:v>38.095238095238095</c:v>
                </c:pt>
                <c:pt idx="161">
                  <c:v>14.285714285714285</c:v>
                </c:pt>
                <c:pt idx="162">
                  <c:v>16.666666666666664</c:v>
                </c:pt>
                <c:pt idx="163">
                  <c:v>10</c:v>
                </c:pt>
                <c:pt idx="164">
                  <c:v>14.285714285714285</c:v>
                </c:pt>
                <c:pt idx="165">
                  <c:v>47.619047619047613</c:v>
                </c:pt>
                <c:pt idx="166">
                  <c:v>23.076923076923077</c:v>
                </c:pt>
                <c:pt idx="167">
                  <c:v>23.076923076923077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D-4149-A152-02B3517A9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398856"/>
        <c:axId val="356399248"/>
      </c:barChart>
      <c:lineChart>
        <c:grouping val="standard"/>
        <c:varyColors val="0"/>
        <c:ser>
          <c:idx val="0"/>
          <c:order val="0"/>
          <c:tx>
            <c:strRef>
              <c:f>StatSD_vs_DynSD!$F$8:$F$9</c:f>
              <c:strCache>
                <c:ptCount val="2"/>
                <c:pt idx="0">
                  <c:v># meas.</c:v>
                </c:pt>
                <c:pt idx="1">
                  <c:v>generalized StatSD</c:v>
                </c:pt>
              </c:strCache>
            </c:strRef>
          </c:tx>
          <c:spPr>
            <a:ln w="12700" cap="rnd">
              <a:solidFill>
                <a:srgbClr val="4699C2"/>
              </a:solidFill>
              <a:round/>
            </a:ln>
            <a:effectLst/>
          </c:spPr>
          <c:marker>
            <c:symbol val="none"/>
          </c:marker>
          <c:cat>
            <c:multiLvlStrRef>
              <c:f>StatSD_vs_DynSD!$D$10:$E$179</c:f>
              <c:multiLvlStrCache>
                <c:ptCount val="168"/>
                <c:lvl>
                  <c:pt idx="9">
                    <c:v>M</c:v>
                  </c:pt>
                  <c:pt idx="30">
                    <c:v>U</c:v>
                  </c:pt>
                  <c:pt idx="51">
                    <c:v>T</c:v>
                  </c:pt>
                  <c:pt idx="72">
                    <c:v>E</c:v>
                  </c:pt>
                  <c:pt idx="94">
                    <c:v>M</c:v>
                  </c:pt>
                  <c:pt idx="115">
                    <c:v>U</c:v>
                  </c:pt>
                  <c:pt idx="136">
                    <c:v>T</c:v>
                  </c:pt>
                  <c:pt idx="157">
                    <c:v>E</c:v>
                  </c:pt>
                </c:lvl>
                <c:lvl/>
              </c:multiLvlStrCache>
            </c:multiLvlStrRef>
          </c:cat>
          <c:val>
            <c:numRef>
              <c:f>StatSD_vs_DynSD!$F$10:$F$179</c:f>
              <c:numCache>
                <c:formatCode>General</c:formatCode>
                <c:ptCount val="168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9</c:v>
                </c:pt>
                <c:pt idx="5">
                  <c:v>7</c:v>
                </c:pt>
                <c:pt idx="6">
                  <c:v>8</c:v>
                </c:pt>
                <c:pt idx="7">
                  <c:v>6</c:v>
                </c:pt>
                <c:pt idx="8">
                  <c:v>5</c:v>
                </c:pt>
                <c:pt idx="9">
                  <c:v>8</c:v>
                </c:pt>
                <c:pt idx="10">
                  <c:v>6</c:v>
                </c:pt>
                <c:pt idx="11">
                  <c:v>3</c:v>
                </c:pt>
                <c:pt idx="12">
                  <c:v>12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1">
                  <c:v>8</c:v>
                </c:pt>
                <c:pt idx="22">
                  <c:v>11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5</c:v>
                </c:pt>
                <c:pt idx="27">
                  <c:v>11</c:v>
                </c:pt>
                <c:pt idx="28">
                  <c:v>5</c:v>
                </c:pt>
                <c:pt idx="29">
                  <c:v>7</c:v>
                </c:pt>
                <c:pt idx="30">
                  <c:v>11</c:v>
                </c:pt>
                <c:pt idx="31">
                  <c:v>6</c:v>
                </c:pt>
                <c:pt idx="32">
                  <c:v>9</c:v>
                </c:pt>
                <c:pt idx="33">
                  <c:v>8</c:v>
                </c:pt>
                <c:pt idx="34">
                  <c:v>8</c:v>
                </c:pt>
                <c:pt idx="35">
                  <c:v>5</c:v>
                </c:pt>
                <c:pt idx="36">
                  <c:v>12</c:v>
                </c:pt>
                <c:pt idx="37">
                  <c:v>10</c:v>
                </c:pt>
                <c:pt idx="38">
                  <c:v>4</c:v>
                </c:pt>
                <c:pt idx="39">
                  <c:v>11</c:v>
                </c:pt>
                <c:pt idx="40">
                  <c:v>8</c:v>
                </c:pt>
                <c:pt idx="42">
                  <c:v>7</c:v>
                </c:pt>
                <c:pt idx="43">
                  <c:v>11</c:v>
                </c:pt>
                <c:pt idx="44">
                  <c:v>10</c:v>
                </c:pt>
                <c:pt idx="45">
                  <c:v>8</c:v>
                </c:pt>
                <c:pt idx="46">
                  <c:v>6</c:v>
                </c:pt>
                <c:pt idx="47">
                  <c:v>14</c:v>
                </c:pt>
                <c:pt idx="48">
                  <c:v>8</c:v>
                </c:pt>
                <c:pt idx="49">
                  <c:v>8</c:v>
                </c:pt>
                <c:pt idx="50">
                  <c:v>4</c:v>
                </c:pt>
                <c:pt idx="51">
                  <c:v>5</c:v>
                </c:pt>
                <c:pt idx="52">
                  <c:v>13</c:v>
                </c:pt>
                <c:pt idx="53">
                  <c:v>7</c:v>
                </c:pt>
                <c:pt idx="54">
                  <c:v>10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12</c:v>
                </c:pt>
                <c:pt idx="59">
                  <c:v>4</c:v>
                </c:pt>
                <c:pt idx="60">
                  <c:v>7</c:v>
                </c:pt>
                <c:pt idx="61">
                  <c:v>11</c:v>
                </c:pt>
                <c:pt idx="63">
                  <c:v>14</c:v>
                </c:pt>
                <c:pt idx="64">
                  <c:v>9</c:v>
                </c:pt>
                <c:pt idx="65">
                  <c:v>9</c:v>
                </c:pt>
                <c:pt idx="66">
                  <c:v>12</c:v>
                </c:pt>
                <c:pt idx="67">
                  <c:v>8</c:v>
                </c:pt>
                <c:pt idx="68">
                  <c:v>8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7</c:v>
                </c:pt>
                <c:pt idx="73">
                  <c:v>5</c:v>
                </c:pt>
                <c:pt idx="74">
                  <c:v>17</c:v>
                </c:pt>
                <c:pt idx="75">
                  <c:v>9</c:v>
                </c:pt>
                <c:pt idx="76">
                  <c:v>13</c:v>
                </c:pt>
                <c:pt idx="77">
                  <c:v>11</c:v>
                </c:pt>
                <c:pt idx="78">
                  <c:v>17</c:v>
                </c:pt>
                <c:pt idx="79">
                  <c:v>8</c:v>
                </c:pt>
                <c:pt idx="80">
                  <c:v>8</c:v>
                </c:pt>
                <c:pt idx="81">
                  <c:v>6</c:v>
                </c:pt>
                <c:pt idx="82">
                  <c:v>10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9</c:v>
                </c:pt>
                <c:pt idx="89">
                  <c:v>6</c:v>
                </c:pt>
                <c:pt idx="90">
                  <c:v>8</c:v>
                </c:pt>
                <c:pt idx="91">
                  <c:v>6</c:v>
                </c:pt>
                <c:pt idx="92">
                  <c:v>9</c:v>
                </c:pt>
                <c:pt idx="93">
                  <c:v>5</c:v>
                </c:pt>
                <c:pt idx="94">
                  <c:v>6</c:v>
                </c:pt>
                <c:pt idx="95">
                  <c:v>7</c:v>
                </c:pt>
                <c:pt idx="96">
                  <c:v>3</c:v>
                </c:pt>
                <c:pt idx="97">
                  <c:v>6</c:v>
                </c:pt>
                <c:pt idx="98">
                  <c:v>10</c:v>
                </c:pt>
                <c:pt idx="99">
                  <c:v>6</c:v>
                </c:pt>
                <c:pt idx="100">
                  <c:v>11</c:v>
                </c:pt>
                <c:pt idx="101">
                  <c:v>8</c:v>
                </c:pt>
                <c:pt idx="102">
                  <c:v>8</c:v>
                </c:pt>
                <c:pt idx="103">
                  <c:v>13</c:v>
                </c:pt>
                <c:pt idx="104">
                  <c:v>6</c:v>
                </c:pt>
                <c:pt idx="106">
                  <c:v>8</c:v>
                </c:pt>
                <c:pt idx="107">
                  <c:v>7</c:v>
                </c:pt>
                <c:pt idx="108">
                  <c:v>13</c:v>
                </c:pt>
                <c:pt idx="109">
                  <c:v>5</c:v>
                </c:pt>
                <c:pt idx="110">
                  <c:v>9</c:v>
                </c:pt>
                <c:pt idx="111">
                  <c:v>12</c:v>
                </c:pt>
                <c:pt idx="112">
                  <c:v>11</c:v>
                </c:pt>
                <c:pt idx="113">
                  <c:v>9</c:v>
                </c:pt>
                <c:pt idx="114">
                  <c:v>4</c:v>
                </c:pt>
                <c:pt idx="115">
                  <c:v>4</c:v>
                </c:pt>
                <c:pt idx="116">
                  <c:v>14</c:v>
                </c:pt>
                <c:pt idx="117">
                  <c:v>6</c:v>
                </c:pt>
                <c:pt idx="118">
                  <c:v>8</c:v>
                </c:pt>
                <c:pt idx="119">
                  <c:v>7</c:v>
                </c:pt>
                <c:pt idx="120">
                  <c:v>9</c:v>
                </c:pt>
                <c:pt idx="121">
                  <c:v>11</c:v>
                </c:pt>
                <c:pt idx="122">
                  <c:v>13</c:v>
                </c:pt>
                <c:pt idx="123">
                  <c:v>5</c:v>
                </c:pt>
                <c:pt idx="124">
                  <c:v>6</c:v>
                </c:pt>
                <c:pt idx="125">
                  <c:v>7</c:v>
                </c:pt>
                <c:pt idx="127">
                  <c:v>13</c:v>
                </c:pt>
                <c:pt idx="128">
                  <c:v>14</c:v>
                </c:pt>
                <c:pt idx="129">
                  <c:v>12</c:v>
                </c:pt>
                <c:pt idx="130">
                  <c:v>19</c:v>
                </c:pt>
                <c:pt idx="131">
                  <c:v>10</c:v>
                </c:pt>
                <c:pt idx="132">
                  <c:v>11</c:v>
                </c:pt>
                <c:pt idx="133">
                  <c:v>13</c:v>
                </c:pt>
                <c:pt idx="134">
                  <c:v>20</c:v>
                </c:pt>
                <c:pt idx="135">
                  <c:v>15</c:v>
                </c:pt>
                <c:pt idx="136">
                  <c:v>12</c:v>
                </c:pt>
                <c:pt idx="137">
                  <c:v>13</c:v>
                </c:pt>
                <c:pt idx="138">
                  <c:v>13</c:v>
                </c:pt>
                <c:pt idx="139">
                  <c:v>15</c:v>
                </c:pt>
                <c:pt idx="140">
                  <c:v>8</c:v>
                </c:pt>
                <c:pt idx="141">
                  <c:v>11</c:v>
                </c:pt>
                <c:pt idx="142">
                  <c:v>11</c:v>
                </c:pt>
                <c:pt idx="143">
                  <c:v>18</c:v>
                </c:pt>
                <c:pt idx="144">
                  <c:v>14</c:v>
                </c:pt>
                <c:pt idx="145">
                  <c:v>19</c:v>
                </c:pt>
                <c:pt idx="146">
                  <c:v>5</c:v>
                </c:pt>
                <c:pt idx="148">
                  <c:v>10</c:v>
                </c:pt>
                <c:pt idx="149">
                  <c:v>14</c:v>
                </c:pt>
                <c:pt idx="150">
                  <c:v>4</c:v>
                </c:pt>
                <c:pt idx="151">
                  <c:v>5</c:v>
                </c:pt>
                <c:pt idx="152">
                  <c:v>13</c:v>
                </c:pt>
                <c:pt idx="153">
                  <c:v>6</c:v>
                </c:pt>
                <c:pt idx="154">
                  <c:v>8</c:v>
                </c:pt>
                <c:pt idx="155">
                  <c:v>10</c:v>
                </c:pt>
                <c:pt idx="156">
                  <c:v>10</c:v>
                </c:pt>
                <c:pt idx="157">
                  <c:v>6</c:v>
                </c:pt>
                <c:pt idx="158">
                  <c:v>9</c:v>
                </c:pt>
                <c:pt idx="159">
                  <c:v>9</c:v>
                </c:pt>
                <c:pt idx="160">
                  <c:v>13</c:v>
                </c:pt>
                <c:pt idx="161">
                  <c:v>6</c:v>
                </c:pt>
                <c:pt idx="162">
                  <c:v>10</c:v>
                </c:pt>
                <c:pt idx="163">
                  <c:v>9</c:v>
                </c:pt>
                <c:pt idx="164">
                  <c:v>6</c:v>
                </c:pt>
                <c:pt idx="165">
                  <c:v>11</c:v>
                </c:pt>
                <c:pt idx="166">
                  <c:v>10</c:v>
                </c:pt>
                <c:pt idx="167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3D-4149-A152-02B3517A9667}"/>
            </c:ext>
          </c:extLst>
        </c:ser>
        <c:ser>
          <c:idx val="1"/>
          <c:order val="1"/>
          <c:tx>
            <c:strRef>
              <c:f>StatSD_vs_DynSD!$G$8:$G$9</c:f>
              <c:strCache>
                <c:ptCount val="2"/>
                <c:pt idx="0">
                  <c:v># meas.</c:v>
                </c:pt>
                <c:pt idx="1">
                  <c:v>DynSD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StatSD_vs_DynSD!$D$10:$E$179</c:f>
              <c:multiLvlStrCache>
                <c:ptCount val="168"/>
                <c:lvl>
                  <c:pt idx="9">
                    <c:v>M</c:v>
                  </c:pt>
                  <c:pt idx="30">
                    <c:v>U</c:v>
                  </c:pt>
                  <c:pt idx="51">
                    <c:v>T</c:v>
                  </c:pt>
                  <c:pt idx="72">
                    <c:v>E</c:v>
                  </c:pt>
                  <c:pt idx="94">
                    <c:v>M</c:v>
                  </c:pt>
                  <c:pt idx="115">
                    <c:v>U</c:v>
                  </c:pt>
                  <c:pt idx="136">
                    <c:v>T</c:v>
                  </c:pt>
                  <c:pt idx="157">
                    <c:v>E</c:v>
                  </c:pt>
                </c:lvl>
                <c:lvl/>
              </c:multiLvlStrCache>
            </c:multiLvlStrRef>
          </c:cat>
          <c:val>
            <c:numRef>
              <c:f>StatSD_vs_DynSD!$G$10:$G$179</c:f>
              <c:numCache>
                <c:formatCode>General</c:formatCode>
                <c:ptCount val="168"/>
                <c:pt idx="0">
                  <c:v>8</c:v>
                </c:pt>
                <c:pt idx="1">
                  <c:v>3</c:v>
                </c:pt>
                <c:pt idx="2">
                  <c:v>4</c:v>
                </c:pt>
                <c:pt idx="3">
                  <c:v>12</c:v>
                </c:pt>
                <c:pt idx="4">
                  <c:v>9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5</c:v>
                </c:pt>
                <c:pt idx="9">
                  <c:v>13</c:v>
                </c:pt>
                <c:pt idx="10">
                  <c:v>6</c:v>
                </c:pt>
                <c:pt idx="11">
                  <c:v>3</c:v>
                </c:pt>
                <c:pt idx="12">
                  <c:v>13</c:v>
                </c:pt>
                <c:pt idx="13">
                  <c:v>8</c:v>
                </c:pt>
                <c:pt idx="14">
                  <c:v>7</c:v>
                </c:pt>
                <c:pt idx="15">
                  <c:v>5</c:v>
                </c:pt>
                <c:pt idx="16">
                  <c:v>13</c:v>
                </c:pt>
                <c:pt idx="17">
                  <c:v>10</c:v>
                </c:pt>
                <c:pt idx="18">
                  <c:v>9</c:v>
                </c:pt>
                <c:pt idx="19">
                  <c:v>9</c:v>
                </c:pt>
                <c:pt idx="21">
                  <c:v>14</c:v>
                </c:pt>
                <c:pt idx="22">
                  <c:v>15</c:v>
                </c:pt>
                <c:pt idx="23">
                  <c:v>11</c:v>
                </c:pt>
                <c:pt idx="24">
                  <c:v>12</c:v>
                </c:pt>
                <c:pt idx="25">
                  <c:v>11</c:v>
                </c:pt>
                <c:pt idx="26">
                  <c:v>5</c:v>
                </c:pt>
                <c:pt idx="27">
                  <c:v>16</c:v>
                </c:pt>
                <c:pt idx="28">
                  <c:v>9</c:v>
                </c:pt>
                <c:pt idx="29">
                  <c:v>13</c:v>
                </c:pt>
                <c:pt idx="30">
                  <c:v>17</c:v>
                </c:pt>
                <c:pt idx="31">
                  <c:v>11</c:v>
                </c:pt>
                <c:pt idx="32">
                  <c:v>16</c:v>
                </c:pt>
                <c:pt idx="33">
                  <c:v>14</c:v>
                </c:pt>
                <c:pt idx="34">
                  <c:v>9</c:v>
                </c:pt>
                <c:pt idx="35">
                  <c:v>6</c:v>
                </c:pt>
                <c:pt idx="36">
                  <c:v>14</c:v>
                </c:pt>
                <c:pt idx="37">
                  <c:v>13</c:v>
                </c:pt>
                <c:pt idx="38">
                  <c:v>5</c:v>
                </c:pt>
                <c:pt idx="39">
                  <c:v>15</c:v>
                </c:pt>
                <c:pt idx="40">
                  <c:v>11</c:v>
                </c:pt>
                <c:pt idx="42">
                  <c:v>7</c:v>
                </c:pt>
                <c:pt idx="43">
                  <c:v>11</c:v>
                </c:pt>
                <c:pt idx="44">
                  <c:v>13</c:v>
                </c:pt>
                <c:pt idx="45">
                  <c:v>9</c:v>
                </c:pt>
                <c:pt idx="46">
                  <c:v>8</c:v>
                </c:pt>
                <c:pt idx="47">
                  <c:v>15</c:v>
                </c:pt>
                <c:pt idx="48">
                  <c:v>8</c:v>
                </c:pt>
                <c:pt idx="49">
                  <c:v>8</c:v>
                </c:pt>
                <c:pt idx="50">
                  <c:v>4</c:v>
                </c:pt>
                <c:pt idx="51">
                  <c:v>6</c:v>
                </c:pt>
                <c:pt idx="52">
                  <c:v>16</c:v>
                </c:pt>
                <c:pt idx="53">
                  <c:v>9</c:v>
                </c:pt>
                <c:pt idx="54">
                  <c:v>9</c:v>
                </c:pt>
                <c:pt idx="55">
                  <c:v>10</c:v>
                </c:pt>
                <c:pt idx="56">
                  <c:v>10</c:v>
                </c:pt>
                <c:pt idx="57">
                  <c:v>11</c:v>
                </c:pt>
                <c:pt idx="58">
                  <c:v>13</c:v>
                </c:pt>
                <c:pt idx="59">
                  <c:v>4</c:v>
                </c:pt>
                <c:pt idx="60">
                  <c:v>7</c:v>
                </c:pt>
                <c:pt idx="61">
                  <c:v>19</c:v>
                </c:pt>
                <c:pt idx="63">
                  <c:v>24</c:v>
                </c:pt>
                <c:pt idx="64">
                  <c:v>11</c:v>
                </c:pt>
                <c:pt idx="65">
                  <c:v>10</c:v>
                </c:pt>
                <c:pt idx="66">
                  <c:v>16</c:v>
                </c:pt>
                <c:pt idx="67">
                  <c:v>12</c:v>
                </c:pt>
                <c:pt idx="68">
                  <c:v>13</c:v>
                </c:pt>
                <c:pt idx="69">
                  <c:v>13</c:v>
                </c:pt>
                <c:pt idx="70">
                  <c:v>14</c:v>
                </c:pt>
                <c:pt idx="71">
                  <c:v>16</c:v>
                </c:pt>
                <c:pt idx="72">
                  <c:v>20</c:v>
                </c:pt>
                <c:pt idx="73">
                  <c:v>5</c:v>
                </c:pt>
                <c:pt idx="74">
                  <c:v>24</c:v>
                </c:pt>
                <c:pt idx="75">
                  <c:v>21</c:v>
                </c:pt>
                <c:pt idx="76">
                  <c:v>14</c:v>
                </c:pt>
                <c:pt idx="77">
                  <c:v>14</c:v>
                </c:pt>
                <c:pt idx="78">
                  <c:v>24</c:v>
                </c:pt>
                <c:pt idx="79">
                  <c:v>9</c:v>
                </c:pt>
                <c:pt idx="80">
                  <c:v>14</c:v>
                </c:pt>
                <c:pt idx="81">
                  <c:v>7</c:v>
                </c:pt>
                <c:pt idx="82">
                  <c:v>12</c:v>
                </c:pt>
                <c:pt idx="85">
                  <c:v>7</c:v>
                </c:pt>
                <c:pt idx="86">
                  <c:v>7</c:v>
                </c:pt>
                <c:pt idx="87">
                  <c:v>10</c:v>
                </c:pt>
                <c:pt idx="88">
                  <c:v>11</c:v>
                </c:pt>
                <c:pt idx="89">
                  <c:v>6</c:v>
                </c:pt>
                <c:pt idx="90">
                  <c:v>13</c:v>
                </c:pt>
                <c:pt idx="91">
                  <c:v>7</c:v>
                </c:pt>
                <c:pt idx="92">
                  <c:v>9</c:v>
                </c:pt>
                <c:pt idx="93">
                  <c:v>5</c:v>
                </c:pt>
                <c:pt idx="94">
                  <c:v>9</c:v>
                </c:pt>
                <c:pt idx="95">
                  <c:v>10</c:v>
                </c:pt>
                <c:pt idx="96">
                  <c:v>3</c:v>
                </c:pt>
                <c:pt idx="97">
                  <c:v>8</c:v>
                </c:pt>
                <c:pt idx="98">
                  <c:v>10</c:v>
                </c:pt>
                <c:pt idx="99">
                  <c:v>7</c:v>
                </c:pt>
                <c:pt idx="100">
                  <c:v>12</c:v>
                </c:pt>
                <c:pt idx="101">
                  <c:v>13</c:v>
                </c:pt>
                <c:pt idx="102">
                  <c:v>10</c:v>
                </c:pt>
                <c:pt idx="103">
                  <c:v>13</c:v>
                </c:pt>
                <c:pt idx="104">
                  <c:v>7</c:v>
                </c:pt>
                <c:pt idx="106">
                  <c:v>23</c:v>
                </c:pt>
                <c:pt idx="107">
                  <c:v>11</c:v>
                </c:pt>
                <c:pt idx="108">
                  <c:v>20</c:v>
                </c:pt>
                <c:pt idx="109">
                  <c:v>5</c:v>
                </c:pt>
                <c:pt idx="110">
                  <c:v>13</c:v>
                </c:pt>
                <c:pt idx="111">
                  <c:v>18</c:v>
                </c:pt>
                <c:pt idx="112">
                  <c:v>16</c:v>
                </c:pt>
                <c:pt idx="113">
                  <c:v>9</c:v>
                </c:pt>
                <c:pt idx="114">
                  <c:v>5</c:v>
                </c:pt>
                <c:pt idx="115">
                  <c:v>7</c:v>
                </c:pt>
                <c:pt idx="116">
                  <c:v>15</c:v>
                </c:pt>
                <c:pt idx="117">
                  <c:v>6</c:v>
                </c:pt>
                <c:pt idx="118">
                  <c:v>10</c:v>
                </c:pt>
                <c:pt idx="119">
                  <c:v>8</c:v>
                </c:pt>
                <c:pt idx="120">
                  <c:v>14</c:v>
                </c:pt>
                <c:pt idx="121">
                  <c:v>22</c:v>
                </c:pt>
                <c:pt idx="122">
                  <c:v>19</c:v>
                </c:pt>
                <c:pt idx="123">
                  <c:v>8</c:v>
                </c:pt>
                <c:pt idx="124">
                  <c:v>13</c:v>
                </c:pt>
                <c:pt idx="125">
                  <c:v>14</c:v>
                </c:pt>
                <c:pt idx="127">
                  <c:v>18</c:v>
                </c:pt>
                <c:pt idx="128">
                  <c:v>18</c:v>
                </c:pt>
                <c:pt idx="129">
                  <c:v>17</c:v>
                </c:pt>
                <c:pt idx="130">
                  <c:v>26</c:v>
                </c:pt>
                <c:pt idx="131">
                  <c:v>11</c:v>
                </c:pt>
                <c:pt idx="132">
                  <c:v>11</c:v>
                </c:pt>
                <c:pt idx="133">
                  <c:v>16</c:v>
                </c:pt>
                <c:pt idx="134">
                  <c:v>21</c:v>
                </c:pt>
                <c:pt idx="135">
                  <c:v>21</c:v>
                </c:pt>
                <c:pt idx="136">
                  <c:v>18</c:v>
                </c:pt>
                <c:pt idx="137">
                  <c:v>14</c:v>
                </c:pt>
                <c:pt idx="138">
                  <c:v>12</c:v>
                </c:pt>
                <c:pt idx="139">
                  <c:v>13</c:v>
                </c:pt>
                <c:pt idx="140">
                  <c:v>10</c:v>
                </c:pt>
                <c:pt idx="141">
                  <c:v>13</c:v>
                </c:pt>
                <c:pt idx="142">
                  <c:v>12</c:v>
                </c:pt>
                <c:pt idx="143">
                  <c:v>27</c:v>
                </c:pt>
                <c:pt idx="144">
                  <c:v>22</c:v>
                </c:pt>
                <c:pt idx="145">
                  <c:v>25</c:v>
                </c:pt>
                <c:pt idx="146">
                  <c:v>5</c:v>
                </c:pt>
                <c:pt idx="148">
                  <c:v>18</c:v>
                </c:pt>
                <c:pt idx="149">
                  <c:v>15</c:v>
                </c:pt>
                <c:pt idx="150">
                  <c:v>4</c:v>
                </c:pt>
                <c:pt idx="151">
                  <c:v>5</c:v>
                </c:pt>
                <c:pt idx="152">
                  <c:v>16</c:v>
                </c:pt>
                <c:pt idx="153">
                  <c:v>10</c:v>
                </c:pt>
                <c:pt idx="154">
                  <c:v>11</c:v>
                </c:pt>
                <c:pt idx="155">
                  <c:v>17</c:v>
                </c:pt>
                <c:pt idx="156">
                  <c:v>10</c:v>
                </c:pt>
                <c:pt idx="157">
                  <c:v>6</c:v>
                </c:pt>
                <c:pt idx="158">
                  <c:v>13</c:v>
                </c:pt>
                <c:pt idx="159">
                  <c:v>13</c:v>
                </c:pt>
                <c:pt idx="160">
                  <c:v>21</c:v>
                </c:pt>
                <c:pt idx="161">
                  <c:v>7</c:v>
                </c:pt>
                <c:pt idx="162">
                  <c:v>12</c:v>
                </c:pt>
                <c:pt idx="163">
                  <c:v>10</c:v>
                </c:pt>
                <c:pt idx="164">
                  <c:v>7</c:v>
                </c:pt>
                <c:pt idx="165">
                  <c:v>21</c:v>
                </c:pt>
                <c:pt idx="166">
                  <c:v>13</c:v>
                </c:pt>
                <c:pt idx="167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3D-4149-A152-02B3517A9667}"/>
            </c:ext>
          </c:extLst>
        </c:ser>
        <c:ser>
          <c:idx val="2"/>
          <c:order val="2"/>
          <c:tx>
            <c:strRef>
              <c:f>StatSD_vs_DynSD!$H$8:$H$9</c:f>
              <c:strCache>
                <c:ptCount val="2"/>
                <c:pt idx="0">
                  <c:v>reaction time (s)</c:v>
                </c:pt>
                <c:pt idx="1">
                  <c:v>generalized StatSD</c:v>
                </c:pt>
              </c:strCache>
            </c:strRef>
          </c:tx>
          <c:spPr>
            <a:ln w="12700" cap="rnd">
              <a:solidFill>
                <a:schemeClr val="accent4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StatSD_vs_DynSD!$D$10:$E$179</c:f>
              <c:multiLvlStrCache>
                <c:ptCount val="168"/>
                <c:lvl>
                  <c:pt idx="9">
                    <c:v>M</c:v>
                  </c:pt>
                  <c:pt idx="30">
                    <c:v>U</c:v>
                  </c:pt>
                  <c:pt idx="51">
                    <c:v>T</c:v>
                  </c:pt>
                  <c:pt idx="72">
                    <c:v>E</c:v>
                  </c:pt>
                  <c:pt idx="94">
                    <c:v>M</c:v>
                  </c:pt>
                  <c:pt idx="115">
                    <c:v>U</c:v>
                  </c:pt>
                  <c:pt idx="136">
                    <c:v>T</c:v>
                  </c:pt>
                  <c:pt idx="157">
                    <c:v>E</c:v>
                  </c:pt>
                </c:lvl>
                <c:lvl/>
              </c:multiLvlStrCache>
            </c:multiLvlStrRef>
          </c:cat>
          <c:val>
            <c:numRef>
              <c:f>StatSD_vs_DynSD!$H$10:$H$179</c:f>
              <c:numCache>
                <c:formatCode>General</c:formatCode>
                <c:ptCount val="168"/>
                <c:pt idx="0">
                  <c:v>0.23369486629962899</c:v>
                </c:pt>
                <c:pt idx="1">
                  <c:v>0.29602578282356201</c:v>
                </c:pt>
                <c:pt idx="2">
                  <c:v>0.304522305727005</c:v>
                </c:pt>
                <c:pt idx="3">
                  <c:v>0.205283403396606</c:v>
                </c:pt>
                <c:pt idx="4">
                  <c:v>0.25346949696540799</c:v>
                </c:pt>
                <c:pt idx="5">
                  <c:v>0.23622447252273501</c:v>
                </c:pt>
                <c:pt idx="6">
                  <c:v>0.22283564507961201</c:v>
                </c:pt>
                <c:pt idx="7">
                  <c:v>0.23371516168117501</c:v>
                </c:pt>
                <c:pt idx="8">
                  <c:v>0.277193963527679</c:v>
                </c:pt>
                <c:pt idx="9">
                  <c:v>0.211066633462905</c:v>
                </c:pt>
                <c:pt idx="10">
                  <c:v>0.25402584671974099</c:v>
                </c:pt>
                <c:pt idx="11">
                  <c:v>0.32744514942169101</c:v>
                </c:pt>
                <c:pt idx="12">
                  <c:v>0.22128668427467299</c:v>
                </c:pt>
                <c:pt idx="13">
                  <c:v>0.236622080206871</c:v>
                </c:pt>
                <c:pt idx="14">
                  <c:v>0.22793334722518899</c:v>
                </c:pt>
                <c:pt idx="15">
                  <c:v>0.257324278354644</c:v>
                </c:pt>
                <c:pt idx="16">
                  <c:v>0.21437019109725899</c:v>
                </c:pt>
                <c:pt idx="17">
                  <c:v>0.22070886194705899</c:v>
                </c:pt>
                <c:pt idx="18">
                  <c:v>0.22957846522331199</c:v>
                </c:pt>
                <c:pt idx="19">
                  <c:v>0.236667916178703</c:v>
                </c:pt>
                <c:pt idx="21">
                  <c:v>8.1523999571800204E-2</c:v>
                </c:pt>
                <c:pt idx="22">
                  <c:v>7.7879831194877597E-2</c:v>
                </c:pt>
                <c:pt idx="23">
                  <c:v>9.0518347918987205E-2</c:v>
                </c:pt>
                <c:pt idx="24">
                  <c:v>9.0734995901584597E-2</c:v>
                </c:pt>
                <c:pt idx="25">
                  <c:v>9.3306869268417303E-2</c:v>
                </c:pt>
                <c:pt idx="26">
                  <c:v>0.103202953934669</c:v>
                </c:pt>
                <c:pt idx="27">
                  <c:v>6.8662911653518593E-2</c:v>
                </c:pt>
                <c:pt idx="28">
                  <c:v>0.104594461619853</c:v>
                </c:pt>
                <c:pt idx="29">
                  <c:v>9.4450697302818201E-2</c:v>
                </c:pt>
                <c:pt idx="30">
                  <c:v>6.6234923899173695E-2</c:v>
                </c:pt>
                <c:pt idx="31">
                  <c:v>9.3267858028411796E-2</c:v>
                </c:pt>
                <c:pt idx="32">
                  <c:v>7.78660923242568E-2</c:v>
                </c:pt>
                <c:pt idx="33">
                  <c:v>8.2682892680168096E-2</c:v>
                </c:pt>
                <c:pt idx="34">
                  <c:v>8.5891440510749803E-2</c:v>
                </c:pt>
                <c:pt idx="35">
                  <c:v>9.88145396113395E-2</c:v>
                </c:pt>
                <c:pt idx="36">
                  <c:v>6.2949284911155701E-2</c:v>
                </c:pt>
                <c:pt idx="37">
                  <c:v>7.4126526713371194E-2</c:v>
                </c:pt>
                <c:pt idx="38">
                  <c:v>0.11487248539924599</c:v>
                </c:pt>
                <c:pt idx="39">
                  <c:v>6.9126531481742803E-2</c:v>
                </c:pt>
                <c:pt idx="40">
                  <c:v>7.7228143811225794E-2</c:v>
                </c:pt>
                <c:pt idx="42">
                  <c:v>3.0284903049468901</c:v>
                </c:pt>
                <c:pt idx="43">
                  <c:v>1.97498703002929</c:v>
                </c:pt>
                <c:pt idx="44">
                  <c:v>2.1175372600555402</c:v>
                </c:pt>
                <c:pt idx="45">
                  <c:v>2.4434111118316602</c:v>
                </c:pt>
                <c:pt idx="46">
                  <c:v>3.5294375419616602</c:v>
                </c:pt>
                <c:pt idx="47">
                  <c:v>1.7048432826995801</c:v>
                </c:pt>
                <c:pt idx="48">
                  <c:v>2.7515182495117099</c:v>
                </c:pt>
                <c:pt idx="49">
                  <c:v>2.6265740394592201</c:v>
                </c:pt>
                <c:pt idx="50">
                  <c:v>4.9492321014404199</c:v>
                </c:pt>
                <c:pt idx="51">
                  <c:v>4.5417027473449698</c:v>
                </c:pt>
                <c:pt idx="52">
                  <c:v>1.6645753383636399</c:v>
                </c:pt>
                <c:pt idx="53">
                  <c:v>3.0009520053863499</c:v>
                </c:pt>
                <c:pt idx="54">
                  <c:v>2.3444390296936</c:v>
                </c:pt>
                <c:pt idx="55">
                  <c:v>2.6875479221343901</c:v>
                </c:pt>
                <c:pt idx="56">
                  <c:v>2.4607684612274099</c:v>
                </c:pt>
                <c:pt idx="57">
                  <c:v>2.7257432937621999</c:v>
                </c:pt>
                <c:pt idx="58">
                  <c:v>1.7871683835983201</c:v>
                </c:pt>
                <c:pt idx="59">
                  <c:v>5.0992674827575604</c:v>
                </c:pt>
                <c:pt idx="60">
                  <c:v>3.0397436618804901</c:v>
                </c:pt>
                <c:pt idx="61">
                  <c:v>1.9405831098556501</c:v>
                </c:pt>
                <c:pt idx="63">
                  <c:v>1.5911865234375</c:v>
                </c:pt>
                <c:pt idx="64">
                  <c:v>2.28630495071411</c:v>
                </c:pt>
                <c:pt idx="65">
                  <c:v>2.39198446273803</c:v>
                </c:pt>
                <c:pt idx="66">
                  <c:v>1.80195879936218</c:v>
                </c:pt>
                <c:pt idx="67">
                  <c:v>2.6199989318847599</c:v>
                </c:pt>
                <c:pt idx="68">
                  <c:v>2.69874811172485</c:v>
                </c:pt>
                <c:pt idx="69">
                  <c:v>2.3183572292327801</c:v>
                </c:pt>
                <c:pt idx="70">
                  <c:v>2.2327494621276802</c:v>
                </c:pt>
                <c:pt idx="71">
                  <c:v>2.3253808021545401</c:v>
                </c:pt>
                <c:pt idx="72">
                  <c:v>2.8370370864868102</c:v>
                </c:pt>
                <c:pt idx="73">
                  <c:v>3.9670534133911102</c:v>
                </c:pt>
                <c:pt idx="74">
                  <c:v>1.3858629465103101</c:v>
                </c:pt>
                <c:pt idx="75">
                  <c:v>2.3108284473419101</c:v>
                </c:pt>
                <c:pt idx="76">
                  <c:v>1.6053122282028101</c:v>
                </c:pt>
                <c:pt idx="77">
                  <c:v>1.9482842683792101</c:v>
                </c:pt>
                <c:pt idx="78">
                  <c:v>1.4054870605468699</c:v>
                </c:pt>
                <c:pt idx="79">
                  <c:v>2.6381540298461901</c:v>
                </c:pt>
                <c:pt idx="80">
                  <c:v>2.47174000740051</c:v>
                </c:pt>
                <c:pt idx="81">
                  <c:v>3.3353157043457</c:v>
                </c:pt>
                <c:pt idx="82">
                  <c:v>2.1293830871582</c:v>
                </c:pt>
                <c:pt idx="85">
                  <c:v>0.21395982801914126</c:v>
                </c:pt>
                <c:pt idx="86">
                  <c:v>0.21451658010482749</c:v>
                </c:pt>
                <c:pt idx="87">
                  <c:v>0.24029570817947374</c:v>
                </c:pt>
                <c:pt idx="88">
                  <c:v>0.20312427149878556</c:v>
                </c:pt>
                <c:pt idx="89">
                  <c:v>0.24786585569381667</c:v>
                </c:pt>
                <c:pt idx="90">
                  <c:v>0.21332263946533125</c:v>
                </c:pt>
                <c:pt idx="91">
                  <c:v>0.22493368387222168</c:v>
                </c:pt>
                <c:pt idx="92">
                  <c:v>0.24253540568881554</c:v>
                </c:pt>
                <c:pt idx="93">
                  <c:v>0.25111255645751801</c:v>
                </c:pt>
                <c:pt idx="94">
                  <c:v>0.22611212730407668</c:v>
                </c:pt>
                <c:pt idx="95">
                  <c:v>0.21326850141797715</c:v>
                </c:pt>
                <c:pt idx="96">
                  <c:v>0.295611759026845</c:v>
                </c:pt>
                <c:pt idx="97">
                  <c:v>0.23451675971348998</c:v>
                </c:pt>
                <c:pt idx="98">
                  <c:v>0.19489871263503999</c:v>
                </c:pt>
                <c:pt idx="99">
                  <c:v>0.24296335379282499</c:v>
                </c:pt>
                <c:pt idx="100">
                  <c:v>0.2302029132843009</c:v>
                </c:pt>
                <c:pt idx="101">
                  <c:v>0.19894540309906</c:v>
                </c:pt>
                <c:pt idx="102">
                  <c:v>0.2159318774938575</c:v>
                </c:pt>
                <c:pt idx="103">
                  <c:v>0.21036173747136003</c:v>
                </c:pt>
                <c:pt idx="104">
                  <c:v>0.27363367875417</c:v>
                </c:pt>
                <c:pt idx="106">
                  <c:v>8.7940789759159005E-2</c:v>
                </c:pt>
                <c:pt idx="107">
                  <c:v>8.8049786431448715E-2</c:v>
                </c:pt>
                <c:pt idx="108">
                  <c:v>7.3647301930647613E-2</c:v>
                </c:pt>
                <c:pt idx="109">
                  <c:v>0.10642340183258041</c:v>
                </c:pt>
                <c:pt idx="110">
                  <c:v>7.7242136001586886E-2</c:v>
                </c:pt>
                <c:pt idx="111">
                  <c:v>7.9843024412790911E-2</c:v>
                </c:pt>
                <c:pt idx="112">
                  <c:v>7.1911952712319094E-2</c:v>
                </c:pt>
                <c:pt idx="113">
                  <c:v>8.3349042468600781E-2</c:v>
                </c:pt>
                <c:pt idx="114">
                  <c:v>0.12432876974344249</c:v>
                </c:pt>
                <c:pt idx="115">
                  <c:v>0.1189117953181265</c:v>
                </c:pt>
                <c:pt idx="116">
                  <c:v>7.1691896234239286E-2</c:v>
                </c:pt>
                <c:pt idx="117">
                  <c:v>9.7073227167129503E-2</c:v>
                </c:pt>
                <c:pt idx="118">
                  <c:v>8.9343637228012002E-2</c:v>
                </c:pt>
                <c:pt idx="119">
                  <c:v>9.4149862016950289E-2</c:v>
                </c:pt>
                <c:pt idx="120">
                  <c:v>8.2569413714938672E-2</c:v>
                </c:pt>
                <c:pt idx="121">
                  <c:v>8.1686621362512729E-2</c:v>
                </c:pt>
                <c:pt idx="122">
                  <c:v>6.8691116112929079E-2</c:v>
                </c:pt>
                <c:pt idx="123">
                  <c:v>0.12104654312133781</c:v>
                </c:pt>
                <c:pt idx="124">
                  <c:v>9.6399039030075004E-2</c:v>
                </c:pt>
                <c:pt idx="125">
                  <c:v>8.6427867412567E-2</c:v>
                </c:pt>
                <c:pt idx="127">
                  <c:v>1.7618670830359768</c:v>
                </c:pt>
                <c:pt idx="128">
                  <c:v>1.5151935304914144</c:v>
                </c:pt>
                <c:pt idx="129">
                  <c:v>1.8178509076436333</c:v>
                </c:pt>
                <c:pt idx="130">
                  <c:v>1.1828826101202683</c:v>
                </c:pt>
                <c:pt idx="131">
                  <c:v>2.1595582962036102</c:v>
                </c:pt>
                <c:pt idx="132">
                  <c:v>1.9952865947376546</c:v>
                </c:pt>
                <c:pt idx="133">
                  <c:v>1.7997518686147769</c:v>
                </c:pt>
                <c:pt idx="134">
                  <c:v>1.09790048599243</c:v>
                </c:pt>
                <c:pt idx="135">
                  <c:v>1.465931447347</c:v>
                </c:pt>
                <c:pt idx="136">
                  <c:v>1.896240234375</c:v>
                </c:pt>
                <c:pt idx="137">
                  <c:v>1.832460256723254</c:v>
                </c:pt>
                <c:pt idx="138">
                  <c:v>1.7443921015812771</c:v>
                </c:pt>
                <c:pt idx="139">
                  <c:v>1.5172850290934199</c:v>
                </c:pt>
                <c:pt idx="140">
                  <c:v>2.7345817089080748</c:v>
                </c:pt>
                <c:pt idx="141">
                  <c:v>2.1521802382035635</c:v>
                </c:pt>
                <c:pt idx="142">
                  <c:v>2.032901763916009</c:v>
                </c:pt>
                <c:pt idx="143">
                  <c:v>1.3950875600179</c:v>
                </c:pt>
                <c:pt idx="144">
                  <c:v>1.5966040747506214</c:v>
                </c:pt>
                <c:pt idx="145">
                  <c:v>1.2186745091488473</c:v>
                </c:pt>
                <c:pt idx="146">
                  <c:v>3.9329723358154198</c:v>
                </c:pt>
                <c:pt idx="148">
                  <c:v>2.1822664260864202</c:v>
                </c:pt>
                <c:pt idx="149">
                  <c:v>1.5539399555751214</c:v>
                </c:pt>
                <c:pt idx="150">
                  <c:v>4.947784423828125</c:v>
                </c:pt>
                <c:pt idx="151">
                  <c:v>4.0537555694579996</c:v>
                </c:pt>
                <c:pt idx="152">
                  <c:v>1.6758816058819077</c:v>
                </c:pt>
                <c:pt idx="153">
                  <c:v>3.2627677917480331</c:v>
                </c:pt>
                <c:pt idx="154">
                  <c:v>2.6023094654083252</c:v>
                </c:pt>
                <c:pt idx="155">
                  <c:v>2.2623659133911103</c:v>
                </c:pt>
                <c:pt idx="156">
                  <c:v>2.1368942260742099</c:v>
                </c:pt>
                <c:pt idx="157">
                  <c:v>3.4394734700520835</c:v>
                </c:pt>
                <c:pt idx="158">
                  <c:v>2.3403347863091337</c:v>
                </c:pt>
                <c:pt idx="159">
                  <c:v>2.4504436916775112</c:v>
                </c:pt>
                <c:pt idx="160">
                  <c:v>1.7182267995980998</c:v>
                </c:pt>
                <c:pt idx="161">
                  <c:v>3.4092124303181834</c:v>
                </c:pt>
                <c:pt idx="162">
                  <c:v>2.17511596679687</c:v>
                </c:pt>
                <c:pt idx="163">
                  <c:v>2.4200687408447221</c:v>
                </c:pt>
                <c:pt idx="164">
                  <c:v>3.2801713943481334</c:v>
                </c:pt>
                <c:pt idx="165">
                  <c:v>1.9011648351495909</c:v>
                </c:pt>
                <c:pt idx="166">
                  <c:v>2.1547214508056602</c:v>
                </c:pt>
                <c:pt idx="167">
                  <c:v>2.2018491744995101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3D-4149-A152-02B3517A9667}"/>
            </c:ext>
          </c:extLst>
        </c:ser>
        <c:ser>
          <c:idx val="3"/>
          <c:order val="3"/>
          <c:tx>
            <c:strRef>
              <c:f>StatSD_vs_DynSD!$I$8:$I$9</c:f>
              <c:strCache>
                <c:ptCount val="2"/>
                <c:pt idx="0">
                  <c:v>reaction time (s)</c:v>
                </c:pt>
                <c:pt idx="1">
                  <c:v>DynSD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StatSD_vs_DynSD!$D$10:$E$179</c:f>
              <c:multiLvlStrCache>
                <c:ptCount val="168"/>
                <c:lvl>
                  <c:pt idx="9">
                    <c:v>M</c:v>
                  </c:pt>
                  <c:pt idx="30">
                    <c:v>U</c:v>
                  </c:pt>
                  <c:pt idx="51">
                    <c:v>T</c:v>
                  </c:pt>
                  <c:pt idx="72">
                    <c:v>E</c:v>
                  </c:pt>
                  <c:pt idx="94">
                    <c:v>M</c:v>
                  </c:pt>
                  <c:pt idx="115">
                    <c:v>U</c:v>
                  </c:pt>
                  <c:pt idx="136">
                    <c:v>T</c:v>
                  </c:pt>
                  <c:pt idx="157">
                    <c:v>E</c:v>
                  </c:pt>
                </c:lvl>
                <c:lvl/>
              </c:multiLvlStrCache>
            </c:multiLvlStrRef>
          </c:cat>
          <c:val>
            <c:numRef>
              <c:f>StatSD_vs_DynSD!$I$10:$I$179</c:f>
              <c:numCache>
                <c:formatCode>General</c:formatCode>
                <c:ptCount val="168"/>
                <c:pt idx="0">
                  <c:v>0.395699352025985</c:v>
                </c:pt>
                <c:pt idx="1">
                  <c:v>0.294601500034332</c:v>
                </c:pt>
                <c:pt idx="2">
                  <c:v>0.32633122801780701</c:v>
                </c:pt>
                <c:pt idx="3">
                  <c:v>0.37296912074089</c:v>
                </c:pt>
                <c:pt idx="4">
                  <c:v>0.434690952301025</c:v>
                </c:pt>
                <c:pt idx="5">
                  <c:v>0.36252817511558499</c:v>
                </c:pt>
                <c:pt idx="6">
                  <c:v>0.36729484796523998</c:v>
                </c:pt>
                <c:pt idx="7">
                  <c:v>0.38731464743614102</c:v>
                </c:pt>
                <c:pt idx="8">
                  <c:v>0.39029362797737099</c:v>
                </c:pt>
                <c:pt idx="9">
                  <c:v>0.29979863762855502</c:v>
                </c:pt>
                <c:pt idx="10">
                  <c:v>0.393002539873123</c:v>
                </c:pt>
                <c:pt idx="11">
                  <c:v>0.35156005620956399</c:v>
                </c:pt>
                <c:pt idx="12">
                  <c:v>0.39933988451957703</c:v>
                </c:pt>
                <c:pt idx="13">
                  <c:v>0.383311867713928</c:v>
                </c:pt>
                <c:pt idx="14">
                  <c:v>0.30571800470352101</c:v>
                </c:pt>
                <c:pt idx="15">
                  <c:v>0.31852632761001498</c:v>
                </c:pt>
                <c:pt idx="16">
                  <c:v>0.29956430196762002</c:v>
                </c:pt>
                <c:pt idx="17">
                  <c:v>0.38204166293144198</c:v>
                </c:pt>
                <c:pt idx="18">
                  <c:v>0.46794506907463002</c:v>
                </c:pt>
                <c:pt idx="19">
                  <c:v>0.466469556093215</c:v>
                </c:pt>
                <c:pt idx="21">
                  <c:v>0.141127824783325</c:v>
                </c:pt>
                <c:pt idx="22">
                  <c:v>0.143688648939132</c:v>
                </c:pt>
                <c:pt idx="23">
                  <c:v>0.134198352694511</c:v>
                </c:pt>
                <c:pt idx="24">
                  <c:v>0.14516088366508401</c:v>
                </c:pt>
                <c:pt idx="25">
                  <c:v>0.134785175323486</c:v>
                </c:pt>
                <c:pt idx="26">
                  <c:v>0.112059891223907</c:v>
                </c:pt>
                <c:pt idx="27">
                  <c:v>0.12984010577201799</c:v>
                </c:pt>
                <c:pt idx="28">
                  <c:v>0.134629607200622</c:v>
                </c:pt>
                <c:pt idx="29">
                  <c:v>0.140338450670242</c:v>
                </c:pt>
                <c:pt idx="30">
                  <c:v>0.18522612750530201</c:v>
                </c:pt>
                <c:pt idx="31">
                  <c:v>0.135804519057273</c:v>
                </c:pt>
                <c:pt idx="32">
                  <c:v>0.17412999272346399</c:v>
                </c:pt>
                <c:pt idx="33">
                  <c:v>0.141628578305244</c:v>
                </c:pt>
                <c:pt idx="34">
                  <c:v>0.10662105679512</c:v>
                </c:pt>
                <c:pt idx="35">
                  <c:v>0.118289642035961</c:v>
                </c:pt>
                <c:pt idx="36">
                  <c:v>0.134012296795845</c:v>
                </c:pt>
                <c:pt idx="37">
                  <c:v>0.155098557472229</c:v>
                </c:pt>
                <c:pt idx="38">
                  <c:v>0.12768681347370101</c:v>
                </c:pt>
                <c:pt idx="39">
                  <c:v>0.17819662392139399</c:v>
                </c:pt>
                <c:pt idx="40">
                  <c:v>0.14178642630577001</c:v>
                </c:pt>
                <c:pt idx="42">
                  <c:v>0.603277027606964</c:v>
                </c:pt>
                <c:pt idx="43">
                  <c:v>0.56452459096908503</c:v>
                </c:pt>
                <c:pt idx="44">
                  <c:v>0.63591712713241499</c:v>
                </c:pt>
                <c:pt idx="45">
                  <c:v>0.54592847824096602</c:v>
                </c:pt>
                <c:pt idx="46">
                  <c:v>0.52281421422958296</c:v>
                </c:pt>
                <c:pt idx="47">
                  <c:v>0.74760252237319902</c:v>
                </c:pt>
                <c:pt idx="48">
                  <c:v>0.69839584827422996</c:v>
                </c:pt>
                <c:pt idx="49">
                  <c:v>0.58914434909820501</c:v>
                </c:pt>
                <c:pt idx="50">
                  <c:v>0.61649537086486805</c:v>
                </c:pt>
                <c:pt idx="51">
                  <c:v>0.61936491727828902</c:v>
                </c:pt>
                <c:pt idx="52">
                  <c:v>0.68622857332229603</c:v>
                </c:pt>
                <c:pt idx="53">
                  <c:v>0.60143578052520696</c:v>
                </c:pt>
                <c:pt idx="54">
                  <c:v>0.54903429746627797</c:v>
                </c:pt>
                <c:pt idx="55">
                  <c:v>0.59802937507629295</c:v>
                </c:pt>
                <c:pt idx="56">
                  <c:v>0.53656327724456698</c:v>
                </c:pt>
                <c:pt idx="57">
                  <c:v>0.60150533914565996</c:v>
                </c:pt>
                <c:pt idx="58">
                  <c:v>0.72000372409820501</c:v>
                </c:pt>
                <c:pt idx="59">
                  <c:v>0.63506382703781095</c:v>
                </c:pt>
                <c:pt idx="60">
                  <c:v>0.60647231340408303</c:v>
                </c:pt>
                <c:pt idx="61">
                  <c:v>0.891870737075805</c:v>
                </c:pt>
                <c:pt idx="63">
                  <c:v>1.15067911148071</c:v>
                </c:pt>
                <c:pt idx="64">
                  <c:v>1.0640941858291599</c:v>
                </c:pt>
                <c:pt idx="65">
                  <c:v>1.01950883865356</c:v>
                </c:pt>
                <c:pt idx="66">
                  <c:v>0.93230450153350797</c:v>
                </c:pt>
                <c:pt idx="67">
                  <c:v>0.87032866477966297</c:v>
                </c:pt>
                <c:pt idx="68">
                  <c:v>0.90977120399474998</c:v>
                </c:pt>
                <c:pt idx="69">
                  <c:v>0.92432892322540205</c:v>
                </c:pt>
                <c:pt idx="70">
                  <c:v>1.03735971450805</c:v>
                </c:pt>
                <c:pt idx="71">
                  <c:v>0.935702264308929</c:v>
                </c:pt>
                <c:pt idx="72">
                  <c:v>1.0940798521041799</c:v>
                </c:pt>
                <c:pt idx="73">
                  <c:v>1.0802378654479901</c:v>
                </c:pt>
                <c:pt idx="74">
                  <c:v>1.17715656757354</c:v>
                </c:pt>
                <c:pt idx="75">
                  <c:v>1.25507271289825</c:v>
                </c:pt>
                <c:pt idx="76">
                  <c:v>1.2456653118133501</c:v>
                </c:pt>
                <c:pt idx="77">
                  <c:v>0.997142434120178</c:v>
                </c:pt>
                <c:pt idx="78">
                  <c:v>1.2672804594039899</c:v>
                </c:pt>
                <c:pt idx="79">
                  <c:v>1.285573720932</c:v>
                </c:pt>
                <c:pt idx="80">
                  <c:v>1.10991394519805</c:v>
                </c:pt>
                <c:pt idx="81">
                  <c:v>1.0875047445297199</c:v>
                </c:pt>
                <c:pt idx="82">
                  <c:v>0.99374419450759799</c:v>
                </c:pt>
                <c:pt idx="85">
                  <c:v>0.37453191620962861</c:v>
                </c:pt>
                <c:pt idx="86">
                  <c:v>0.34182705198015428</c:v>
                </c:pt>
                <c:pt idx="87">
                  <c:v>0.40898499488830503</c:v>
                </c:pt>
                <c:pt idx="88">
                  <c:v>0.31377957083962094</c:v>
                </c:pt>
                <c:pt idx="89">
                  <c:v>0.38841652870178162</c:v>
                </c:pt>
                <c:pt idx="90">
                  <c:v>0.45634229366595924</c:v>
                </c:pt>
                <c:pt idx="91">
                  <c:v>0.30527986798967571</c:v>
                </c:pt>
                <c:pt idx="92">
                  <c:v>0.42558876673380447</c:v>
                </c:pt>
                <c:pt idx="93">
                  <c:v>0.31458866596221802</c:v>
                </c:pt>
                <c:pt idx="94">
                  <c:v>0.36529805925157333</c:v>
                </c:pt>
                <c:pt idx="95">
                  <c:v>0.30975117683410602</c:v>
                </c:pt>
                <c:pt idx="96">
                  <c:v>0.28712654113769503</c:v>
                </c:pt>
                <c:pt idx="97">
                  <c:v>0.38768786191940252</c:v>
                </c:pt>
                <c:pt idx="98">
                  <c:v>0.31861205101013101</c:v>
                </c:pt>
                <c:pt idx="99">
                  <c:v>0.33801688466753144</c:v>
                </c:pt>
                <c:pt idx="100">
                  <c:v>0.48786818981170582</c:v>
                </c:pt>
                <c:pt idx="101">
                  <c:v>0.29712884242717996</c:v>
                </c:pt>
                <c:pt idx="102">
                  <c:v>0.37529537677764802</c:v>
                </c:pt>
                <c:pt idx="103">
                  <c:v>0.39643030900221538</c:v>
                </c:pt>
                <c:pt idx="104">
                  <c:v>0.42397407123020719</c:v>
                </c:pt>
                <c:pt idx="106">
                  <c:v>0.23457852653835132</c:v>
                </c:pt>
                <c:pt idx="107">
                  <c:v>0.10856704278425727</c:v>
                </c:pt>
                <c:pt idx="108">
                  <c:v>0.20000970363616899</c:v>
                </c:pt>
                <c:pt idx="109">
                  <c:v>0.1177122831344604</c:v>
                </c:pt>
                <c:pt idx="110">
                  <c:v>0.13242383186633769</c:v>
                </c:pt>
                <c:pt idx="111">
                  <c:v>0.19358412424723279</c:v>
                </c:pt>
                <c:pt idx="112">
                  <c:v>0.13883951306343062</c:v>
                </c:pt>
                <c:pt idx="113">
                  <c:v>0.11357002788119777</c:v>
                </c:pt>
                <c:pt idx="114">
                  <c:v>0.1308947443962096</c:v>
                </c:pt>
                <c:pt idx="115">
                  <c:v>0.12175152131489343</c:v>
                </c:pt>
                <c:pt idx="116">
                  <c:v>0.14024415016174266</c:v>
                </c:pt>
                <c:pt idx="117">
                  <c:v>0.12183720866839083</c:v>
                </c:pt>
                <c:pt idx="118">
                  <c:v>0.10839897394180201</c:v>
                </c:pt>
                <c:pt idx="119">
                  <c:v>0.13197030127048376</c:v>
                </c:pt>
                <c:pt idx="120">
                  <c:v>0.14662332194191999</c:v>
                </c:pt>
                <c:pt idx="121">
                  <c:v>0.23889940435236134</c:v>
                </c:pt>
                <c:pt idx="122">
                  <c:v>0.19105823416458895</c:v>
                </c:pt>
                <c:pt idx="123">
                  <c:v>0.11752198636531826</c:v>
                </c:pt>
                <c:pt idx="124">
                  <c:v>0.12514438078953616</c:v>
                </c:pt>
                <c:pt idx="125">
                  <c:v>0.14391097000667</c:v>
                </c:pt>
                <c:pt idx="127">
                  <c:v>0.94651879204643885</c:v>
                </c:pt>
                <c:pt idx="128">
                  <c:v>0.98236889309352782</c:v>
                </c:pt>
                <c:pt idx="129">
                  <c:v>0.76009223040412355</c:v>
                </c:pt>
                <c:pt idx="130">
                  <c:v>1.0640560296865578</c:v>
                </c:pt>
                <c:pt idx="131">
                  <c:v>0.76131343841552734</c:v>
                </c:pt>
                <c:pt idx="132">
                  <c:v>0.77762976559725638</c:v>
                </c:pt>
                <c:pt idx="133">
                  <c:v>1.2084966897964438</c:v>
                </c:pt>
                <c:pt idx="134">
                  <c:v>0.72851362682523813</c:v>
                </c:pt>
                <c:pt idx="135">
                  <c:v>0.9045358385358524</c:v>
                </c:pt>
                <c:pt idx="136">
                  <c:v>0.6218410068088055</c:v>
                </c:pt>
                <c:pt idx="137">
                  <c:v>0.74913249697003581</c:v>
                </c:pt>
                <c:pt idx="138">
                  <c:v>0.69555139541625921</c:v>
                </c:pt>
                <c:pt idx="139">
                  <c:v>0.53961981259859459</c:v>
                </c:pt>
                <c:pt idx="140">
                  <c:v>0.77178039550781197</c:v>
                </c:pt>
                <c:pt idx="141">
                  <c:v>0.57497417009793772</c:v>
                </c:pt>
                <c:pt idx="142">
                  <c:v>0.839669863382975</c:v>
                </c:pt>
                <c:pt idx="143">
                  <c:v>0.94296250519928881</c:v>
                </c:pt>
                <c:pt idx="144">
                  <c:v>0.98855868252840906</c:v>
                </c:pt>
                <c:pt idx="145">
                  <c:v>1.247027893066404</c:v>
                </c:pt>
                <c:pt idx="146">
                  <c:v>0.64615616798400799</c:v>
                </c:pt>
                <c:pt idx="148">
                  <c:v>1.1538271374172611</c:v>
                </c:pt>
                <c:pt idx="149">
                  <c:v>1.27505378723144</c:v>
                </c:pt>
                <c:pt idx="150">
                  <c:v>1.08081519603729</c:v>
                </c:pt>
                <c:pt idx="151">
                  <c:v>1.194472980499266</c:v>
                </c:pt>
                <c:pt idx="152">
                  <c:v>1.3388812541961626</c:v>
                </c:pt>
                <c:pt idx="153">
                  <c:v>1.25048522949218</c:v>
                </c:pt>
                <c:pt idx="154">
                  <c:v>1.1607825539328818</c:v>
                </c:pt>
                <c:pt idx="155">
                  <c:v>1.1827326381907706</c:v>
                </c:pt>
                <c:pt idx="156">
                  <c:v>1.2115288734436001</c:v>
                </c:pt>
                <c:pt idx="157">
                  <c:v>1.1519161860148099</c:v>
                </c:pt>
                <c:pt idx="158">
                  <c:v>1.2041383890005231</c:v>
                </c:pt>
                <c:pt idx="159">
                  <c:v>1.0341604672945461</c:v>
                </c:pt>
                <c:pt idx="160">
                  <c:v>1.1362984975179</c:v>
                </c:pt>
                <c:pt idx="161">
                  <c:v>1.2885578700474327</c:v>
                </c:pt>
                <c:pt idx="162">
                  <c:v>1.0491565863291417</c:v>
                </c:pt>
                <c:pt idx="163">
                  <c:v>1.33329639434814</c:v>
                </c:pt>
                <c:pt idx="164">
                  <c:v>1.2308353696550629</c:v>
                </c:pt>
                <c:pt idx="165">
                  <c:v>1.1570095788864858</c:v>
                </c:pt>
                <c:pt idx="166">
                  <c:v>1.0635271072387693</c:v>
                </c:pt>
                <c:pt idx="167">
                  <c:v>1.3241204481858462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3D-4149-A152-02B3517A9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398856"/>
        <c:axId val="356399248"/>
      </c:lineChart>
      <c:catAx>
        <c:axId val="356398856"/>
        <c:scaling>
          <c:orientation val="minMax"/>
        </c:scaling>
        <c:delete val="0"/>
        <c:axPos val="b"/>
        <c:numFmt formatCode="#,##0_);\(#,##0\)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99248"/>
        <c:crosses val="autoZero"/>
        <c:auto val="0"/>
        <c:lblAlgn val="ctr"/>
        <c:lblOffset val="100"/>
        <c:tickMarkSkip val="200"/>
        <c:noMultiLvlLbl val="0"/>
      </c:catAx>
      <c:valAx>
        <c:axId val="356399248"/>
        <c:scaling>
          <c:orientation val="minMax"/>
          <c:min val="-2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98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05693667287861E-2"/>
          <c:y val="0.87902095962047955"/>
          <c:w val="0.97978004993496826"/>
          <c:h val="0.12001401569313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1CFA0A7-E907-422F-AE80-2C1EFEC1D120}" type="datetimeFigureOut">
              <a:rPr lang="de-AT" smtClean="0"/>
              <a:t>27.10.2022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5C2940A-7BD4-4AE7-9700-A1B4235F25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124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AT" b="0" i="0" smtClean="0">
                    <a:latin typeface="Cambria Math" panose="02040503050406030204" pitchFamily="18" charset="0"/>
                  </a:rPr>
                  <a:t>≥</a:t>
                </a:r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5679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66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959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de-AT" dirty="0" err="1"/>
              <a:t>DynamicHS</a:t>
            </a:r>
            <a:r>
              <a:rPr lang="de-AT" dirty="0"/>
              <a:t> </a:t>
            </a:r>
            <a:r>
              <a:rPr lang="de-AT" dirty="0" err="1"/>
              <a:t>outperforms</a:t>
            </a:r>
            <a:r>
              <a:rPr lang="de-AT" dirty="0"/>
              <a:t> HS-</a:t>
            </a:r>
            <a:r>
              <a:rPr lang="de-AT" dirty="0" err="1"/>
              <a:t>Tree</a:t>
            </a:r>
            <a:r>
              <a:rPr lang="de-AT" dirty="0"/>
              <a:t> on </a:t>
            </a:r>
            <a:r>
              <a:rPr lang="de-AT" dirty="0" err="1"/>
              <a:t>avg</a:t>
            </a:r>
            <a:r>
              <a:rPr lang="de-AT" dirty="0"/>
              <a:t>. </a:t>
            </a:r>
            <a:r>
              <a:rPr lang="de-AT" dirty="0">
                <a:solidFill>
                  <a:srgbClr val="4699C2"/>
                </a:solidFill>
              </a:rPr>
              <a:t>in all </a:t>
            </a:r>
            <a:r>
              <a:rPr lang="de-AT" dirty="0" err="1">
                <a:solidFill>
                  <a:srgbClr val="4699C2"/>
                </a:solidFill>
              </a:rPr>
              <a:t>cases</a:t>
            </a:r>
            <a:r>
              <a:rPr lang="de-AT" dirty="0"/>
              <a:t>,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>
                <a:solidFill>
                  <a:srgbClr val="4699C2"/>
                </a:solidFill>
              </a:rPr>
              <a:t>often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significantly</a:t>
            </a:r>
            <a:endParaRPr lang="de-AT" dirty="0">
              <a:solidFill>
                <a:srgbClr val="4699C2"/>
              </a:solidFill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67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1863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69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762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70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6072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71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146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72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195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300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3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AT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3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AT" sz="13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AT" sz="1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3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AT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3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AT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de-AT" sz="1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3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AT" sz="1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AT" sz="1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13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de-AT" sz="13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AT" sz="13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AT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300" i="1">
                            <a:latin typeface="Cambria Math" panose="02040503050406030204" pitchFamily="18" charset="0"/>
                          </a:rPr>
                          <m:t>0.93, 0.05, 0.02</m:t>
                        </m:r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AT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3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  <m:d>
                            <m:dPr>
                              <m:ctrlPr>
                                <a:rPr lang="de-AT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3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AT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with </a:t>
                </a:r>
                <a:r>
                  <a:rPr lang="en-US" sz="1200" i="0" smtClean="0">
                    <a:latin typeface="Cambria Math" panose="02040503050406030204" pitchFamily="18" charset="0"/>
                  </a:rPr>
                  <a:t>⟨</a:t>
                </a:r>
                <a:r>
                  <a:rPr lang="de-AT" sz="1200" b="0" i="0" smtClean="0">
                    <a:latin typeface="Cambria Math" panose="02040503050406030204" pitchFamily="18" charset="0"/>
                  </a:rPr>
                  <a:t>𝑝(𝐷_1 ),</a:t>
                </a:r>
                <a:r>
                  <a:rPr lang="de-AT" sz="1200" i="0">
                    <a:latin typeface="Cambria Math" panose="02040503050406030204" pitchFamily="18" charset="0"/>
                  </a:rPr>
                  <a:t>𝑝(𝐷_</a:t>
                </a:r>
                <a:r>
                  <a:rPr lang="de-AT" sz="1200" b="0" i="0" smtClean="0">
                    <a:latin typeface="Cambria Math" panose="02040503050406030204" pitchFamily="18" charset="0"/>
                  </a:rPr>
                  <a:t>2 )</a:t>
                </a:r>
                <a:r>
                  <a:rPr lang="de-AT" sz="1200" i="0">
                    <a:latin typeface="Cambria Math" panose="02040503050406030204" pitchFamily="18" charset="0"/>
                  </a:rPr>
                  <a:t>,𝑝(𝐷_</a:t>
                </a:r>
                <a:r>
                  <a:rPr lang="de-AT" sz="1200" b="0" i="0" smtClean="0">
                    <a:latin typeface="Cambria Math" panose="02040503050406030204" pitchFamily="18" charset="0"/>
                  </a:rPr>
                  <a:t>3 )⟩=⟨0.93, 0.05, 0.02⟩</a:t>
                </a:r>
                <a:endParaRPr lang="en-US" dirty="0" smtClean="0"/>
              </a:p>
              <a:p>
                <a:r>
                  <a:rPr lang="de-AT" sz="1200" b="0" i="0" smtClean="0">
                    <a:latin typeface="Cambria Math" panose="02040503050406030204" pitchFamily="18" charset="0"/>
                  </a:rPr>
                  <a:t>{𝑜𝑢𝑡(</a:t>
                </a:r>
                <a:r>
                  <a:rPr lang="de-AT" sz="1200" b="0" i="0" smtClean="0">
                    <a:latin typeface="Cambria Math" panose="02040503050406030204" pitchFamily="18" charset="0"/>
                  </a:rPr>
                  <a:t>𝐴_2 )}</a:t>
                </a:r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631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/>
              <a:t>historical</a:t>
            </a:r>
            <a:r>
              <a:rPr lang="de-AT" dirty="0"/>
              <a:t> </a:t>
            </a:r>
            <a:r>
              <a:rPr lang="de-AT" dirty="0" err="1"/>
              <a:t>motivation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MBD: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err="1"/>
              <a:t>overcome</a:t>
            </a:r>
            <a:r>
              <a:rPr lang="de-AT" dirty="0"/>
              <a:t> </a:t>
            </a:r>
            <a:r>
              <a:rPr lang="de-AT" dirty="0" err="1"/>
              <a:t>limitations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rule-based</a:t>
            </a:r>
            <a:r>
              <a:rPr lang="de-AT" dirty="0"/>
              <a:t> "expert </a:t>
            </a:r>
            <a:r>
              <a:rPr lang="de-AT" dirty="0" err="1"/>
              <a:t>systems</a:t>
            </a:r>
            <a:r>
              <a:rPr lang="de-AT" dirty="0"/>
              <a:t>"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are</a:t>
            </a:r>
            <a:endParaRPr lang="de-AT" dirty="0"/>
          </a:p>
          <a:p>
            <a:pPr lvl="1"/>
            <a:r>
              <a:rPr lang="de-AT" dirty="0" err="1"/>
              <a:t>based</a:t>
            </a:r>
            <a:r>
              <a:rPr lang="de-AT" dirty="0"/>
              <a:t> on </a:t>
            </a:r>
            <a:r>
              <a:rPr lang="de-AT" dirty="0" err="1"/>
              <a:t>experiential</a:t>
            </a:r>
            <a:r>
              <a:rPr lang="de-AT" dirty="0"/>
              <a:t> ("</a:t>
            </a:r>
            <a:r>
              <a:rPr lang="de-AT" dirty="0" err="1"/>
              <a:t>shallow</a:t>
            </a:r>
            <a:r>
              <a:rPr lang="de-AT" dirty="0"/>
              <a:t>") </a:t>
            </a:r>
            <a:r>
              <a:rPr lang="de-AT" dirty="0" err="1"/>
              <a:t>knowledge</a:t>
            </a:r>
            <a:endParaRPr lang="de-AT" dirty="0"/>
          </a:p>
          <a:p>
            <a:pPr lvl="1"/>
            <a:r>
              <a:rPr lang="de-AT" dirty="0" err="1"/>
              <a:t>implicit</a:t>
            </a:r>
            <a:r>
              <a:rPr lang="de-AT" dirty="0"/>
              <a:t> (</a:t>
            </a:r>
            <a:r>
              <a:rPr lang="de-AT" dirty="0" err="1"/>
              <a:t>context</a:t>
            </a:r>
            <a:r>
              <a:rPr lang="de-AT" dirty="0"/>
              <a:t> + </a:t>
            </a:r>
            <a:r>
              <a:rPr lang="de-AT" dirty="0" err="1"/>
              <a:t>system</a:t>
            </a:r>
            <a:r>
              <a:rPr lang="de-AT" dirty="0"/>
              <a:t> </a:t>
            </a:r>
            <a:r>
              <a:rPr lang="de-AT" dirty="0" err="1"/>
              <a:t>structure</a:t>
            </a:r>
            <a:r>
              <a:rPr lang="de-AT" dirty="0"/>
              <a:t> "</a:t>
            </a:r>
            <a:r>
              <a:rPr lang="de-AT" dirty="0" err="1"/>
              <a:t>hidden</a:t>
            </a:r>
            <a:r>
              <a:rPr lang="de-AT" dirty="0"/>
              <a:t>" in </a:t>
            </a:r>
            <a:r>
              <a:rPr lang="de-AT" dirty="0" err="1"/>
              <a:t>rules</a:t>
            </a:r>
            <a:r>
              <a:rPr lang="de-AT" dirty="0"/>
              <a:t>) </a:t>
            </a:r>
            <a:br>
              <a:rPr lang="de-AT" dirty="0"/>
            </a:b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low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flexibility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narrow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application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context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conditions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for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rule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reuse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often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unclear</a:t>
            </a:r>
            <a:r>
              <a:rPr lang="de-AT" dirty="0"/>
              <a:t> </a:t>
            </a:r>
          </a:p>
          <a:p>
            <a:pPr lvl="1"/>
            <a:r>
              <a:rPr lang="de-AT" dirty="0" err="1"/>
              <a:t>dependent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amount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experience</a:t>
            </a:r>
            <a:r>
              <a:rPr lang="de-AT" dirty="0"/>
              <a:t> </a:t>
            </a:r>
            <a:r>
              <a:rPr lang="de-AT" dirty="0" err="1"/>
              <a:t>already</a:t>
            </a:r>
            <a:r>
              <a:rPr lang="de-AT" dirty="0"/>
              <a:t> </a:t>
            </a:r>
            <a:r>
              <a:rPr lang="de-AT" dirty="0" err="1"/>
              <a:t>gained</a:t>
            </a:r>
            <a:r>
              <a:rPr lang="de-AT" dirty="0"/>
              <a:t> (cf. "</a:t>
            </a:r>
            <a:r>
              <a:rPr lang="de-AT" dirty="0" err="1"/>
              <a:t>cold</a:t>
            </a:r>
            <a:r>
              <a:rPr lang="de-AT" dirty="0"/>
              <a:t> </a:t>
            </a:r>
            <a:r>
              <a:rPr lang="de-AT" dirty="0" err="1"/>
              <a:t>start</a:t>
            </a:r>
            <a:r>
              <a:rPr lang="de-AT" dirty="0"/>
              <a:t> </a:t>
            </a:r>
            <a:r>
              <a:rPr lang="de-AT" dirty="0" err="1"/>
              <a:t>problem</a:t>
            </a:r>
            <a:r>
              <a:rPr lang="de-AT" dirty="0"/>
              <a:t>")</a:t>
            </a:r>
            <a:br>
              <a:rPr lang="de-AT" dirty="0"/>
            </a:b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often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low</a:t>
            </a:r>
            <a:r>
              <a:rPr lang="de-AT" dirty="0">
                <a:sym typeface="Wingdings" panose="05000000000000000000" pitchFamily="2" charset="2"/>
              </a:rPr>
              <a:t> fault </a:t>
            </a:r>
            <a:r>
              <a:rPr lang="de-AT" dirty="0" err="1">
                <a:sym typeface="Wingdings" panose="05000000000000000000" pitchFamily="2" charset="2"/>
              </a:rPr>
              <a:t>coverage</a:t>
            </a:r>
            <a:r>
              <a:rPr lang="de-AT" dirty="0">
                <a:sym typeface="Wingdings" panose="05000000000000000000" pitchFamily="2" charset="2"/>
              </a:rPr>
              <a:t> (e.g., </a:t>
            </a:r>
            <a:r>
              <a:rPr lang="de-AT" dirty="0" err="1">
                <a:sym typeface="Wingdings" panose="05000000000000000000" pitchFamily="2" charset="2"/>
              </a:rPr>
              <a:t>new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car</a:t>
            </a:r>
            <a:r>
              <a:rPr lang="de-AT" dirty="0">
                <a:sym typeface="Wingdings" panose="05000000000000000000" pitchFamily="2" charset="2"/>
              </a:rPr>
              <a:t>), </a:t>
            </a:r>
            <a:r>
              <a:rPr lang="de-AT" dirty="0" err="1">
                <a:sym typeface="Wingdings" panose="05000000000000000000" pitchFamily="2" charset="2"/>
              </a:rPr>
              <a:t>especially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for</a:t>
            </a:r>
            <a:r>
              <a:rPr lang="de-AT" dirty="0">
                <a:sym typeface="Wingdings" panose="05000000000000000000" pitchFamily="2" charset="2"/>
              </a:rPr>
              <a:t> multiple/</a:t>
            </a:r>
            <a:r>
              <a:rPr lang="de-AT" dirty="0" err="1">
                <a:sym typeface="Wingdings" panose="05000000000000000000" pitchFamily="2" charset="2"/>
              </a:rPr>
              <a:t>independent</a:t>
            </a:r>
            <a:r>
              <a:rPr lang="de-AT" dirty="0">
                <a:sym typeface="Wingdings" panose="05000000000000000000" pitchFamily="2" charset="2"/>
              </a:rPr>
              <a:t> faults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not </a:t>
            </a:r>
            <a:r>
              <a:rPr lang="de-AT" dirty="0" err="1">
                <a:sym typeface="Wingdings" panose="05000000000000000000" pitchFamily="2" charset="2"/>
              </a:rPr>
              <a:t>appropriate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for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critical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systems</a:t>
            </a:r>
            <a:r>
              <a:rPr lang="de-AT" dirty="0">
                <a:sym typeface="Wingdings" panose="05000000000000000000" pitchFamily="2" charset="2"/>
              </a:rPr>
              <a:t> (e.g., </a:t>
            </a:r>
            <a:r>
              <a:rPr lang="de-AT" dirty="0" err="1">
                <a:sym typeface="Wingdings" panose="05000000000000000000" pitchFamily="2" charset="2"/>
              </a:rPr>
              <a:t>airplanes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nuclear</a:t>
            </a:r>
            <a:r>
              <a:rPr lang="de-AT" dirty="0">
                <a:sym typeface="Wingdings" panose="05000000000000000000" pitchFamily="2" charset="2"/>
              </a:rPr>
              <a:t> power plants) </a:t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collecting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empirical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associations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for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failures</a:t>
            </a:r>
            <a:r>
              <a:rPr lang="de-AT" dirty="0">
                <a:sym typeface="Wingdings" panose="05000000000000000000" pitchFamily="2" charset="2"/>
              </a:rPr>
              <a:t> in such </a:t>
            </a:r>
            <a:r>
              <a:rPr lang="de-AT" dirty="0" err="1">
                <a:sym typeface="Wingdings" panose="05000000000000000000" pitchFamily="2" charset="2"/>
              </a:rPr>
              <a:t>systems</a:t>
            </a:r>
            <a:r>
              <a:rPr lang="de-AT" dirty="0">
                <a:sym typeface="Wingdings" panose="05000000000000000000" pitchFamily="2" charset="2"/>
              </a:rPr>
              <a:t> not possible/</a:t>
            </a:r>
            <a:r>
              <a:rPr lang="de-AT" dirty="0" err="1">
                <a:sym typeface="Wingdings" panose="05000000000000000000" pitchFamily="2" charset="2"/>
              </a:rPr>
              <a:t>ethical</a:t>
            </a:r>
            <a:endParaRPr lang="de-AT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err="1"/>
              <a:t>use</a:t>
            </a:r>
            <a:r>
              <a:rPr lang="de-AT" dirty="0"/>
              <a:t> first-</a:t>
            </a:r>
            <a:r>
              <a:rPr lang="de-AT" dirty="0" err="1"/>
              <a:t>principles</a:t>
            </a:r>
            <a:r>
              <a:rPr lang="de-AT" dirty="0"/>
              <a:t> ("</a:t>
            </a:r>
            <a:r>
              <a:rPr lang="de-AT" dirty="0" err="1"/>
              <a:t>deep</a:t>
            </a:r>
            <a:r>
              <a:rPr lang="de-AT" dirty="0"/>
              <a:t>") </a:t>
            </a:r>
            <a:r>
              <a:rPr lang="de-AT" dirty="0" err="1"/>
              <a:t>knowledge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 </a:t>
            </a:r>
            <a:r>
              <a:rPr lang="de-AT" dirty="0" err="1"/>
              <a:t>system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(e.g., </a:t>
            </a:r>
            <a:r>
              <a:rPr lang="de-AT" dirty="0" err="1"/>
              <a:t>understanding</a:t>
            </a:r>
            <a:r>
              <a:rPr lang="de-AT" dirty="0"/>
              <a:t> + </a:t>
            </a:r>
            <a:r>
              <a:rPr lang="de-AT" dirty="0" err="1"/>
              <a:t>representation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workings</a:t>
            </a:r>
            <a:r>
              <a:rPr lang="de-AT" dirty="0"/>
              <a:t> + </a:t>
            </a:r>
            <a:r>
              <a:rPr lang="de-AT" dirty="0" err="1"/>
              <a:t>interrelations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</a:t>
            </a:r>
            <a:r>
              <a:rPr lang="de-AT" dirty="0" err="1"/>
              <a:t>components</a:t>
            </a:r>
            <a:r>
              <a:rPr lang="de-AT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46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static.vecteezy.com%2Fsystem%2Fresources%2Fpreviews%2F006%2F605%2F293%2Fnon_2x%2Fturbine-icon-symbol-flat-illustration-for-graphic-and-web-design-free-vector.jpg&amp;imgrefurl=https%3A%2F%2Fwww.vecteezy.com%2Fvector-art%2F6605293-turbine-icon-symbol-flat-vector-illustration-for-graphic-and-web-design&amp;tbnid=DI7Rbg6Z5ng0AM&amp;vet=12ahUKEwjOxaK3ivX6AhULyKQKHbLIAbgQMygAegUIARDJAQ..i&amp;docid=D7vEXFmkYrTx9M&amp;w=980&amp;h=980&amp;q=turbine%20icon&amp;hl=</a:t>
            </a:r>
            <a:r>
              <a:rPr lang="en-US" dirty="0" err="1"/>
              <a:t>de&amp;ved</a:t>
            </a:r>
            <a:r>
              <a:rPr lang="en-US" dirty="0"/>
              <a:t>=2ahUKEwjOxaK3ivX6AhULyKQKHbLIAbgQMygAegUIARDJAQ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vectorportal.com%2Fstorage%2Fprinter-vector.jpg&amp;imgrefurl=https%3A%2F%2Fvectorportal.com%2Fvector%2Fgray-printer-icon.ai%2F16079&amp;tbnid=4FqsRzShFB1toM&amp;vet=12ahUKEwjjqsbxifX6AhUEtqQKHRQHAiEQMygWegUIARDuAQ..i&amp;docid=5nluQe6ELZ5KIM&amp;w=660&amp;h=660&amp;q=printer%20icon&amp;hl=</a:t>
            </a:r>
            <a:r>
              <a:rPr lang="en-US" dirty="0" err="1"/>
              <a:t>de&amp;ved</a:t>
            </a:r>
            <a:r>
              <a:rPr lang="en-US" dirty="0"/>
              <a:t>=2ahUKEwjjqsbxifX6AhUEtqQKHRQHAiEQMygWegUIARDuAQ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x-raw-image%3A%2F%2F%2F1ee77df587181153ee4a6b1ede9c54f6bad5e5a535a51858d4c24238706c5ff5&amp;imgrefurl=https%3A%2F%2Finst.eecs.berkeley.edu%2F~cs188%2Ffa18%2Fassets%2Fslides%2Flec4%2FFA18_cs188_lecture4_CSPs_6pp.pdf&amp;tbnid=UxEYh_V95x5Y9M&amp;vet=12ahUKEwjD8da8ifX6AhWqxwIHHSzNDFMQMygoegUIARCHAg..i&amp;docid=aDS3-l0ZlFIXhM&amp;w=433&amp;h=381&amp;q=constraint%20satisfaction%20problem%20icon&amp;hl=</a:t>
            </a:r>
            <a:r>
              <a:rPr lang="en-US" dirty="0" err="1"/>
              <a:t>de&amp;ved</a:t>
            </a:r>
            <a:r>
              <a:rPr lang="en-US" dirty="0"/>
              <a:t>=2ahUKEwjD8da8ifX6AhWqxwIHHSzNDFMQMygoegUIARCHAg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-icons-png.flaticon.com%2F512%2F2561%2F2561991.png&amp;imgrefurl=https%3A%2F%2Fwww.flaticon.com%2Ffree-icon%2Fnetwork_2561991&amp;tbnid=RwMPeDlMJa9VmM&amp;vet=12ahUKEwipoKDTiPX6AhUlIMUKHVn0BSgQMygCegUIARDXAQ..i&amp;docid=eyLJ6e_0dRIpLM&amp;w=512&amp;h=512&amp;q=network%20icon&amp;hl=</a:t>
            </a:r>
            <a:r>
              <a:rPr lang="en-US" dirty="0" err="1"/>
              <a:t>de&amp;ved</a:t>
            </a:r>
            <a:r>
              <a:rPr lang="en-US" dirty="0"/>
              <a:t>=2ahUKEwipoKDTiPX6AhUlIMUKHVn0BSgQMygCegUIARDXAQ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image.shutterstock.com%2Fimage-vector%2Fprogramming-vector-icon-260nw-622916336.jpg&amp;imgrefurl=https%3A%2F%2Ficons8.com%2Ficons%2Fset%2Fprogramming&amp;tbnid=3O5tZZMqw-TgRM&amp;vet=12ahUKEwjvkbn3h_X6AhUru6QKHS8eCiUQMyhVegUIARClAQ..i&amp;docid=ALGF4QBoPom6sM&amp;w=247&amp;h=280&amp;q=program%20code%20icon&amp;hl=</a:t>
            </a:r>
            <a:r>
              <a:rPr lang="en-US" dirty="0" err="1"/>
              <a:t>de&amp;ved</a:t>
            </a:r>
            <a:r>
              <a:rPr lang="en-US" dirty="0"/>
              <a:t>=2ahUKEwjvkbn3h_X6AhUru6QKHS8eCiUQMyhVegUIARClAQ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publicdomainvectors.org%2Fphotos%2Fspreadsheet-document-icon-cleaned-notext.png&amp;imgrefurl=https%3A%2F%2Fpublicdomainvectors.org%2Fen%2Ffree-clipart%2FSpreadsheet-document-symbol%2F82902.html&amp;tbnid=xdGYmARXweqZ9M&amp;vet=12ahUKEwiOzYLchvX6AhWgxwIHHSOyDsAQMygUegUIARCCAQ..i&amp;docid=iA5ycLfnQH4M5M&amp;w=500&amp;h=500&amp;q=spreadsheet%20icon&amp;hl=</a:t>
            </a:r>
            <a:r>
              <a:rPr lang="en-US" dirty="0" err="1"/>
              <a:t>de&amp;ved</a:t>
            </a:r>
            <a:r>
              <a:rPr lang="en-US" dirty="0"/>
              <a:t>=2ahUKEwiOzYLchvX6AhWgxwIHHSOyDsAQMygUegUIARCCAQ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.iconscout.com%2Ficon%2Ffree%2Fpng-256%2Fprocessor-chip-2689535-2232196.png&amp;imgrefurl=https%3A%2F%2Ficonscout.com%2Ficon%2Fprocessor-chip-2689535&amp;tbnid=0vwwBNXYYiNUAM&amp;vet=12ahUKEwivgOm5hvX6AhUzyAIHHR5gDEsQMygBegQIARBM..i&amp;docid=k1rY_Afbd1E6LM&amp;w=256&amp;h=256&amp;q=processor%20icon&amp;hl=</a:t>
            </a:r>
            <a:r>
              <a:rPr lang="en-US" dirty="0" err="1"/>
              <a:t>de&amp;ved</a:t>
            </a:r>
            <a:r>
              <a:rPr lang="en-US" dirty="0"/>
              <a:t>=2ahUKEwivgOm5hvX6AhUzyAIHHR5gDEsQMygBegQIARBM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media.istockphoto.com%2Fvectors%2Fpower-lines-icon-on-white-background-vector-id1057997114%3Fk%3D20%26m%3D1057997114%26s%3D612x612%26w%3D0%26h%3DkdtGQSDQhAdofXBC1O2Ok5qtDaHfSjPeSVyI7o4qo8M%3D&amp;imgrefurl=https%3A%2F%2Fwww.istockphoto.com%2Fillustrations%2Fpower-grid-icon&amp;tbnid=Y77uocP0eF43tM&amp;vet=12ahUKEwi9iq_HhfX6AhWWD-wKHQ_7BE0QMygBegUIARDPAQ..i&amp;docid=kxvk5t3lpSEOOM&amp;w=612&amp;h=612&amp;q=power%20grid%20icon&amp;hl=</a:t>
            </a:r>
            <a:r>
              <a:rPr lang="en-US" dirty="0" err="1"/>
              <a:t>de&amp;ved</a:t>
            </a:r>
            <a:r>
              <a:rPr lang="en-US" dirty="0"/>
              <a:t>=2ahUKEwi9iq_HhfX6AhWWD-wKHQ_7BE0QMygBegUIARDPAQ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=https%3A%2F%2Fcdn-icons-png.flaticon.com%2F512%2F2274%2F2274770.png&amp;imgrefurl=https%3A%2F%2Fwww.flaticon.com%2Ffree-icon%2Ftraffic-control_2274770&amp;tbnid=</a:t>
            </a:r>
            <a:r>
              <a:rPr lang="en-US" dirty="0" err="1"/>
              <a:t>XybIplxeOJXySM&amp;vet</a:t>
            </a:r>
            <a:r>
              <a:rPr lang="en-US" dirty="0"/>
              <a:t>=12ahUKEwiCmtz1hPX6AhVKNuwKHaGWBhYQMygAegUIARC0AQ..i&amp;docid=O3B8oBihx1mZKM&amp;w=512&amp;h=512&amp;q=traffic%20control%20system%20icon&amp;hl=</a:t>
            </a:r>
            <a:r>
              <a:rPr lang="en-US" dirty="0" err="1"/>
              <a:t>de&amp;ved</a:t>
            </a:r>
            <a:r>
              <a:rPr lang="en-US" dirty="0"/>
              <a:t>=2ahUKEwiCmtz1hPX6AhVKNuwKHaGWBhYQMygAegUIARC0AQ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upload.wikimedia.org%2Fwikipedia%2Fcommons%2F7%2F7f%2FRobot.svg&amp;imgrefurl=https%3A%2F%2Fcommons.wikimedia.org%2Fwiki%2FFile%3ARobot.svg&amp;tbnid=dbBTTrF9mcgPSM&amp;vet=12ahUKEwje5cDihPX6AhUBdRoKHaw3BIAQMygHegQIARBg..i&amp;docid=qJ5a_6n1SxgRjM&amp;w=800&amp;h=800&amp;q=robot%20icon&amp;hl=</a:t>
            </a:r>
            <a:r>
              <a:rPr lang="en-US" dirty="0" err="1"/>
              <a:t>de&amp;ved</a:t>
            </a:r>
            <a:r>
              <a:rPr lang="en-US" dirty="0"/>
              <a:t>=2ahUKEwje5cDihPX6AhUBdRoKHaw3BIAQMygHegQIARBg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-icons-png.flaticon.com%2F512%2F5984%2F5984464.png&amp;imgrefurl=https%3A%2F%2Fwww.flaticon.com%2Ffree-icon%2Fconfiguration_5984464&amp;tbnid=08bHQ8Rhf_KuFM&amp;vet=12ahUKEwiijPyihPX6AhUE_hoKHUgHCm8QMygBegUIARDKAQ..i&amp;docid=Un8LhqABQa-5VM&amp;w=512&amp;h=512&amp;q=configurator%20icon&amp;hl=</a:t>
            </a:r>
            <a:r>
              <a:rPr lang="en-US" dirty="0" err="1"/>
              <a:t>de&amp;ved</a:t>
            </a:r>
            <a:r>
              <a:rPr lang="en-US" dirty="0"/>
              <a:t>=2ahUKEwiijPyihPX6AhUE_hoKHUgHCm8QMygBegUIARDKAQ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upload.wikimedia.org%2Fwikipedia%2Fcommons%2F9%2F93%2FLogic_circuit_example.png&amp;imgrefurl=https%3A%2F%2Fcommons.wikimedia.org%2Fwiki%2FFile%3ALogic_circuit_example.png&amp;tbnid=LnH9KJ47j07DLM&amp;vet=12ahUKEwj-67-tg_X6AhVOnRoKHbgQBHMQMygBegQIARBI..i&amp;docid=ah7NxsoEIN5MAM&amp;w=385&amp;h=231&amp;q=circuit%20logical&amp;hl=</a:t>
            </a:r>
            <a:r>
              <a:rPr lang="en-US" dirty="0" err="1"/>
              <a:t>de&amp;ved</a:t>
            </a:r>
            <a:r>
              <a:rPr lang="en-US" dirty="0"/>
              <a:t>=2ahUKEwj-67-tg_X6AhVOnRoKHbgQBHMQMygBegQIARBI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=https%3A%2F%2Ffreesvg.org%2Fimg%2Fdrone.png&amp;imgrefurl=https%3A%2F%2Ffreesvg.org%2Fdrone&amp;tbnid=zxzgfsvM3pY7OM&amp;vet=12ahUKEwiixo6JgPX6AhUcwAIHHWzVBFwQMygqegUIARDyAQ..i&amp;docid=Kv_gbB_Et0djEM&amp;w=600&amp;h=600&amp;q=</a:t>
            </a:r>
            <a:r>
              <a:rPr lang="en-US" dirty="0" err="1"/>
              <a:t>drone&amp;hl</a:t>
            </a:r>
            <a:r>
              <a:rPr lang="en-US" dirty="0"/>
              <a:t>=</a:t>
            </a:r>
            <a:r>
              <a:rPr lang="en-US" dirty="0" err="1"/>
              <a:t>de&amp;ved</a:t>
            </a:r>
            <a:r>
              <a:rPr lang="en-US" dirty="0"/>
              <a:t>=2ahUKEwiixo6JgPX6AhUcwAIHHWzVBFwQMygqegUIARDyAQ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.iconscout.com%2Ficon%2Ffree%2Fpng-256%2Faeroplane-airplane-plane-air-transportation-vehicle-pessanger-people-emoj-symbol-30708.png&amp;imgrefurl=https%3A%2F%2Ficonscout.com%2Ficon%2Faeroplane-airplane-plane-air-transportation-vehicle-pessanger-people-emoj-symbol&amp;tbnid=J3G73YT6uAyhWM&amp;vet=12ahUKEwjyhauvgPX6AhXEyKQKHW_QD1QQMygRegUIARCMAg..i&amp;docid=Qh31LOWhxZuWCM&amp;w=256&amp;h=256&amp;q=aircraft%20symbol&amp;hl=</a:t>
            </a:r>
            <a:r>
              <a:rPr lang="en-US" dirty="0" err="1"/>
              <a:t>de&amp;ved</a:t>
            </a:r>
            <a:r>
              <a:rPr lang="en-US" dirty="0"/>
              <a:t>=2ahUKEwjyhauvgPX6AhXEyKQKHW_QD1QQMygRegUIARCMAg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-icons-png.flaticon.com%2F512%2F744%2F744465.png&amp;imgrefurl=https%3A%2F%2Fwww.flaticon.com%2Ffree-icon%2Fcar_744465&amp;tbnid=RWYSLuwfEqeo8M&amp;vet=12ahUKEwiokarqgPX6AhUPXRoKHV0GAEIQMygMegUIARDjAQ..i&amp;docid=mb6wBtLXN9TNuM&amp;w=512&amp;h=512&amp;q=car%20icon&amp;hl=</a:t>
            </a:r>
            <a:r>
              <a:rPr lang="en-US" dirty="0" err="1"/>
              <a:t>de&amp;ved</a:t>
            </a:r>
            <a:r>
              <a:rPr lang="en-US" dirty="0"/>
              <a:t>=2ahUKEwiokarqgPX6AhUPXRoKHV0GAEIQMygMegUIARDjAQ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upload.wikimedia.org%2Fwikipedia%2Fcommons%2Fd%2Fd9%2FComplete_binary2.svg&amp;imgrefurl=https%3A%2F%2Fcommons.wikimedia.org%2Fwiki%2FFile%3AComplete_binary2.svg&amp;tbnid=PE8uwGhB_IOHTM&amp;vet=12ahUKEwizpIi9gfX6AhUC-hoKHe2oAxcQMygIegQIARBW..i&amp;docid=xyOXQyn1HExk2M&amp;w=900&amp;h=470&amp;q=ontology%20symbol&amp;hl=</a:t>
            </a:r>
            <a:r>
              <a:rPr lang="en-US" dirty="0" err="1"/>
              <a:t>de&amp;ved</a:t>
            </a:r>
            <a:r>
              <a:rPr lang="en-US" dirty="0"/>
              <a:t>=2ahUKEwizpIi9gfX6AhUC-hoKHe2oAxcQMygIegQIARBW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=https%3A%2F%2Fdeveloper-blogs.nvidia.com%2Fwp-content%2Fuploads%2F2021%2F04%2FWhats-recommendation-sys_pic1.png&amp;imgrefurl=https%3A%2F%2Fdeveloper.nvidia.com%2Fblog%2Fhow-to-build-a-winning-recommendation-system-part-1%2F&amp;tbnid=</a:t>
            </a:r>
            <a:r>
              <a:rPr lang="en-US" dirty="0" err="1"/>
              <a:t>FxytPegaPmRtXM&amp;vet</a:t>
            </a:r>
            <a:r>
              <a:rPr lang="en-US" dirty="0"/>
              <a:t>=12ahUKEwiR_aqSgvX6AhUGhxoKHZL3BW4QMygEegUIARDAAQ..i&amp;docid=E9wz9W7OdWQ6gM&amp;w=432&amp;h=430&amp;q=recommender%20system&amp;hl=</a:t>
            </a:r>
            <a:r>
              <a:rPr lang="en-US" dirty="0" err="1"/>
              <a:t>de&amp;ved</a:t>
            </a:r>
            <a:r>
              <a:rPr lang="en-US" dirty="0"/>
              <a:t>=2ahUKEwiR_aqSgvX6AhUGhxoKHZL3BW4QMygEegUIARDAAQ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338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static.vecteezy.com%2Fsystem%2Fresources%2Fpreviews%2F006%2F605%2F293%2Fnon_2x%2Fturbine-icon-symbol-flat-illustration-for-graphic-and-web-design-free-vector.jpg&amp;imgrefurl=https%3A%2F%2Fwww.vecteezy.com%2Fvector-art%2F6605293-turbine-icon-symbol-flat-vector-illustration-for-graphic-and-web-design&amp;tbnid=DI7Rbg6Z5ng0AM&amp;vet=12ahUKEwjOxaK3ivX6AhULyKQKHbLIAbgQMygAegUIARDJAQ..i&amp;docid=D7vEXFmkYrTx9M&amp;w=980&amp;h=980&amp;q=turbine%20icon&amp;hl=</a:t>
            </a:r>
            <a:r>
              <a:rPr lang="en-US" dirty="0" err="1"/>
              <a:t>de&amp;ved</a:t>
            </a:r>
            <a:r>
              <a:rPr lang="en-US" dirty="0"/>
              <a:t>=2ahUKEwjOxaK3ivX6AhULyKQKHbLIAbgQMygAegUIARDJAQ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vectorportal.com%2Fstorage%2Fprinter-vector.jpg&amp;imgrefurl=https%3A%2F%2Fvectorportal.com%2Fvector%2Fgray-printer-icon.ai%2F16079&amp;tbnid=4FqsRzShFB1toM&amp;vet=12ahUKEwjjqsbxifX6AhUEtqQKHRQHAiEQMygWegUIARDuAQ..i&amp;docid=5nluQe6ELZ5KIM&amp;w=660&amp;h=660&amp;q=printer%20icon&amp;hl=</a:t>
            </a:r>
            <a:r>
              <a:rPr lang="en-US" dirty="0" err="1"/>
              <a:t>de&amp;ved</a:t>
            </a:r>
            <a:r>
              <a:rPr lang="en-US" dirty="0"/>
              <a:t>=2ahUKEwjjqsbxifX6AhUEtqQKHRQHAiEQMygWegUIARDuAQ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x-raw-image%3A%2F%2F%2F1ee77df587181153ee4a6b1ede9c54f6bad5e5a535a51858d4c24238706c5ff5&amp;imgrefurl=https%3A%2F%2Finst.eecs.berkeley.edu%2F~cs188%2Ffa18%2Fassets%2Fslides%2Flec4%2FFA18_cs188_lecture4_CSPs_6pp.pdf&amp;tbnid=UxEYh_V95x5Y9M&amp;vet=12ahUKEwjD8da8ifX6AhWqxwIHHSzNDFMQMygoegUIARCHAg..i&amp;docid=aDS3-l0ZlFIXhM&amp;w=433&amp;h=381&amp;q=constraint%20satisfaction%20problem%20icon&amp;hl=</a:t>
            </a:r>
            <a:r>
              <a:rPr lang="en-US" dirty="0" err="1"/>
              <a:t>de&amp;ved</a:t>
            </a:r>
            <a:r>
              <a:rPr lang="en-US" dirty="0"/>
              <a:t>=2ahUKEwjD8da8ifX6AhWqxwIHHSzNDFMQMygoegUIARCHAg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-icons-png.flaticon.com%2F512%2F2561%2F2561991.png&amp;imgrefurl=https%3A%2F%2Fwww.flaticon.com%2Ffree-icon%2Fnetwork_2561991&amp;tbnid=RwMPeDlMJa9VmM&amp;vet=12ahUKEwipoKDTiPX6AhUlIMUKHVn0BSgQMygCegUIARDXAQ..i&amp;docid=eyLJ6e_0dRIpLM&amp;w=512&amp;h=512&amp;q=network%20icon&amp;hl=</a:t>
            </a:r>
            <a:r>
              <a:rPr lang="en-US" dirty="0" err="1"/>
              <a:t>de&amp;ved</a:t>
            </a:r>
            <a:r>
              <a:rPr lang="en-US" dirty="0"/>
              <a:t>=2ahUKEwipoKDTiPX6AhUlIMUKHVn0BSgQMygCegUIARDXAQ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image.shutterstock.com%2Fimage-vector%2Fprogramming-vector-icon-260nw-622916336.jpg&amp;imgrefurl=https%3A%2F%2Ficons8.com%2Ficons%2Fset%2Fprogramming&amp;tbnid=3O5tZZMqw-TgRM&amp;vet=12ahUKEwjvkbn3h_X6AhUru6QKHS8eCiUQMyhVegUIARClAQ..i&amp;docid=ALGF4QBoPom6sM&amp;w=247&amp;h=280&amp;q=program%20code%20icon&amp;hl=</a:t>
            </a:r>
            <a:r>
              <a:rPr lang="en-US" dirty="0" err="1"/>
              <a:t>de&amp;ved</a:t>
            </a:r>
            <a:r>
              <a:rPr lang="en-US" dirty="0"/>
              <a:t>=2ahUKEwjvkbn3h_X6AhUru6QKHS8eCiUQMyhVegUIARClAQ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publicdomainvectors.org%2Fphotos%2Fspreadsheet-document-icon-cleaned-notext.png&amp;imgrefurl=https%3A%2F%2Fpublicdomainvectors.org%2Fen%2Ffree-clipart%2FSpreadsheet-document-symbol%2F82902.html&amp;tbnid=xdGYmARXweqZ9M&amp;vet=12ahUKEwiOzYLchvX6AhWgxwIHHSOyDsAQMygUegUIARCCAQ..i&amp;docid=iA5ycLfnQH4M5M&amp;w=500&amp;h=500&amp;q=spreadsheet%20icon&amp;hl=</a:t>
            </a:r>
            <a:r>
              <a:rPr lang="en-US" dirty="0" err="1"/>
              <a:t>de&amp;ved</a:t>
            </a:r>
            <a:r>
              <a:rPr lang="en-US" dirty="0"/>
              <a:t>=2ahUKEwiOzYLchvX6AhWgxwIHHSOyDsAQMygUegUIARCCAQ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.iconscout.com%2Ficon%2Ffree%2Fpng-256%2Fprocessor-chip-2689535-2232196.png&amp;imgrefurl=https%3A%2F%2Ficonscout.com%2Ficon%2Fprocessor-chip-2689535&amp;tbnid=0vwwBNXYYiNUAM&amp;vet=12ahUKEwivgOm5hvX6AhUzyAIHHR5gDEsQMygBegQIARBM..i&amp;docid=k1rY_Afbd1E6LM&amp;w=256&amp;h=256&amp;q=processor%20icon&amp;hl=</a:t>
            </a:r>
            <a:r>
              <a:rPr lang="en-US" dirty="0" err="1"/>
              <a:t>de&amp;ved</a:t>
            </a:r>
            <a:r>
              <a:rPr lang="en-US" dirty="0"/>
              <a:t>=2ahUKEwivgOm5hvX6AhUzyAIHHR5gDEsQMygBegQIARBM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media.istockphoto.com%2Fvectors%2Fpower-lines-icon-on-white-background-vector-id1057997114%3Fk%3D20%26m%3D1057997114%26s%3D612x612%26w%3D0%26h%3DkdtGQSDQhAdofXBC1O2Ok5qtDaHfSjPeSVyI7o4qo8M%3D&amp;imgrefurl=https%3A%2F%2Fwww.istockphoto.com%2Fillustrations%2Fpower-grid-icon&amp;tbnid=Y77uocP0eF43tM&amp;vet=12ahUKEwi9iq_HhfX6AhWWD-wKHQ_7BE0QMygBegUIARDPAQ..i&amp;docid=kxvk5t3lpSEOOM&amp;w=612&amp;h=612&amp;q=power%20grid%20icon&amp;hl=</a:t>
            </a:r>
            <a:r>
              <a:rPr lang="en-US" dirty="0" err="1"/>
              <a:t>de&amp;ved</a:t>
            </a:r>
            <a:r>
              <a:rPr lang="en-US" dirty="0"/>
              <a:t>=2ahUKEwi9iq_HhfX6AhWWD-wKHQ_7BE0QMygBegUIARDPAQ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=https%3A%2F%2Fcdn-icons-png.flaticon.com%2F512%2F2274%2F2274770.png&amp;imgrefurl=https%3A%2F%2Fwww.flaticon.com%2Ffree-icon%2Ftraffic-control_2274770&amp;tbnid=</a:t>
            </a:r>
            <a:r>
              <a:rPr lang="en-US" dirty="0" err="1"/>
              <a:t>XybIplxeOJXySM&amp;vet</a:t>
            </a:r>
            <a:r>
              <a:rPr lang="en-US" dirty="0"/>
              <a:t>=12ahUKEwiCmtz1hPX6AhVKNuwKHaGWBhYQMygAegUIARC0AQ..i&amp;docid=O3B8oBihx1mZKM&amp;w=512&amp;h=512&amp;q=traffic%20control%20system%20icon&amp;hl=</a:t>
            </a:r>
            <a:r>
              <a:rPr lang="en-US" dirty="0" err="1"/>
              <a:t>de&amp;ved</a:t>
            </a:r>
            <a:r>
              <a:rPr lang="en-US" dirty="0"/>
              <a:t>=2ahUKEwiCmtz1hPX6AhVKNuwKHaGWBhYQMygAegUIARC0AQ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upload.wikimedia.org%2Fwikipedia%2Fcommons%2F7%2F7f%2FRobot.svg&amp;imgrefurl=https%3A%2F%2Fcommons.wikimedia.org%2Fwiki%2FFile%3ARobot.svg&amp;tbnid=dbBTTrF9mcgPSM&amp;vet=12ahUKEwje5cDihPX6AhUBdRoKHaw3BIAQMygHegQIARBg..i&amp;docid=qJ5a_6n1SxgRjM&amp;w=800&amp;h=800&amp;q=robot%20icon&amp;hl=</a:t>
            </a:r>
            <a:r>
              <a:rPr lang="en-US" dirty="0" err="1"/>
              <a:t>de&amp;ved</a:t>
            </a:r>
            <a:r>
              <a:rPr lang="en-US" dirty="0"/>
              <a:t>=2ahUKEwje5cDihPX6AhUBdRoKHaw3BIAQMygHegQIARBg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-icons-png.flaticon.com%2F512%2F5984%2F5984464.png&amp;imgrefurl=https%3A%2F%2Fwww.flaticon.com%2Ffree-icon%2Fconfiguration_5984464&amp;tbnid=08bHQ8Rhf_KuFM&amp;vet=12ahUKEwiijPyihPX6AhUE_hoKHUgHCm8QMygBegUIARDKAQ..i&amp;docid=Un8LhqABQa-5VM&amp;w=512&amp;h=512&amp;q=configurator%20icon&amp;hl=</a:t>
            </a:r>
            <a:r>
              <a:rPr lang="en-US" dirty="0" err="1"/>
              <a:t>de&amp;ved</a:t>
            </a:r>
            <a:r>
              <a:rPr lang="en-US" dirty="0"/>
              <a:t>=2ahUKEwiijPyihPX6AhUE_hoKHUgHCm8QMygBegUIARDKAQ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upload.wikimedia.org%2Fwikipedia%2Fcommons%2F9%2F93%2FLogic_circuit_example.png&amp;imgrefurl=https%3A%2F%2Fcommons.wikimedia.org%2Fwiki%2FFile%3ALogic_circuit_example.png&amp;tbnid=LnH9KJ47j07DLM&amp;vet=12ahUKEwj-67-tg_X6AhVOnRoKHbgQBHMQMygBegQIARBI..i&amp;docid=ah7NxsoEIN5MAM&amp;w=385&amp;h=231&amp;q=circuit%20logical&amp;hl=</a:t>
            </a:r>
            <a:r>
              <a:rPr lang="en-US" dirty="0" err="1"/>
              <a:t>de&amp;ved</a:t>
            </a:r>
            <a:r>
              <a:rPr lang="en-US" dirty="0"/>
              <a:t>=2ahUKEwj-67-tg_X6AhVOnRoKHbgQBHMQMygBegQIARBI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=https%3A%2F%2Ffreesvg.org%2Fimg%2Fdrone.png&amp;imgrefurl=https%3A%2F%2Ffreesvg.org%2Fdrone&amp;tbnid=zxzgfsvM3pY7OM&amp;vet=12ahUKEwiixo6JgPX6AhUcwAIHHWzVBFwQMygqegUIARDyAQ..i&amp;docid=Kv_gbB_Et0djEM&amp;w=600&amp;h=600&amp;q=</a:t>
            </a:r>
            <a:r>
              <a:rPr lang="en-US" dirty="0" err="1"/>
              <a:t>drone&amp;hl</a:t>
            </a:r>
            <a:r>
              <a:rPr lang="en-US" dirty="0"/>
              <a:t>=</a:t>
            </a:r>
            <a:r>
              <a:rPr lang="en-US" dirty="0" err="1"/>
              <a:t>de&amp;ved</a:t>
            </a:r>
            <a:r>
              <a:rPr lang="en-US" dirty="0"/>
              <a:t>=2ahUKEwiixo6JgPX6AhUcwAIHHWzVBFwQMygqegUIARDyAQ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.iconscout.com%2Ficon%2Ffree%2Fpng-256%2Faeroplane-airplane-plane-air-transportation-vehicle-pessanger-people-emoj-symbol-30708.png&amp;imgrefurl=https%3A%2F%2Ficonscout.com%2Ficon%2Faeroplane-airplane-plane-air-transportation-vehicle-pessanger-people-emoj-symbol&amp;tbnid=J3G73YT6uAyhWM&amp;vet=12ahUKEwjyhauvgPX6AhXEyKQKHW_QD1QQMygRegUIARCMAg..i&amp;docid=Qh31LOWhxZuWCM&amp;w=256&amp;h=256&amp;q=aircraft%20symbol&amp;hl=</a:t>
            </a:r>
            <a:r>
              <a:rPr lang="en-US" dirty="0" err="1"/>
              <a:t>de&amp;ved</a:t>
            </a:r>
            <a:r>
              <a:rPr lang="en-US" dirty="0"/>
              <a:t>=2ahUKEwjyhauvgPX6AhXEyKQKHW_QD1QQMygRegUIARCMAg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cdn-icons-png.flaticon.com%2F512%2F744%2F744465.png&amp;imgrefurl=https%3A%2F%2Fwww.flaticon.com%2Ffree-icon%2Fcar_744465&amp;tbnid=RWYSLuwfEqeo8M&amp;vet=12ahUKEwiokarqgPX6AhUPXRoKHV0GAEIQMygMegUIARDjAQ..i&amp;docid=mb6wBtLXN9TNuM&amp;w=512&amp;h=512&amp;q=car%20icon&amp;hl=</a:t>
            </a:r>
            <a:r>
              <a:rPr lang="en-US" dirty="0" err="1"/>
              <a:t>de&amp;ved</a:t>
            </a:r>
            <a:r>
              <a:rPr lang="en-US" dirty="0"/>
              <a:t>=2ahUKEwiokarqgPX6AhUPXRoKHV0GAEIQMygMegUIARDjAQ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upload.wikimedia.org%2Fwikipedia%2Fcommons%2Fd%2Fd9%2FComplete_binary2.svg&amp;imgrefurl=https%3A%2F%2Fcommons.wikimedia.org%2Fwiki%2FFile%3AComplete_binary2.svg&amp;tbnid=PE8uwGhB_IOHTM&amp;vet=12ahUKEwizpIi9gfX6AhUC-hoKHe2oAxcQMygIegQIARBW..i&amp;docid=xyOXQyn1HExk2M&amp;w=900&amp;h=470&amp;q=ontology%20symbol&amp;hl=</a:t>
            </a:r>
            <a:r>
              <a:rPr lang="en-US" dirty="0" err="1"/>
              <a:t>de&amp;ved</a:t>
            </a:r>
            <a:r>
              <a:rPr lang="en-US" dirty="0"/>
              <a:t>=2ahUKEwizpIi9gfX6AhUC-hoKHe2oAxcQMygIegQIARBW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https://www.google.com/</a:t>
            </a:r>
            <a:r>
              <a:rPr lang="en-US" dirty="0" err="1"/>
              <a:t>imgres?imgurl</a:t>
            </a:r>
            <a:r>
              <a:rPr lang="en-US" dirty="0"/>
              <a:t>=https%3A%2F%2Fdeveloper-blogs.nvidia.com%2Fwp-content%2Fuploads%2F2021%2F04%2FWhats-recommendation-sys_pic1.png&amp;imgrefurl=https%3A%2F%2Fdeveloper.nvidia.com%2Fblog%2Fhow-to-build-a-winning-recommendation-system-part-1%2F&amp;tbnid=</a:t>
            </a:r>
            <a:r>
              <a:rPr lang="en-US" dirty="0" err="1"/>
              <a:t>FxytPegaPmRtXM&amp;vet</a:t>
            </a:r>
            <a:r>
              <a:rPr lang="en-US" dirty="0"/>
              <a:t>=12ahUKEwiR_aqSgvX6AhUGhxoKHZL3BW4QMygEegUIARDAAQ..i&amp;docid=E9wz9W7OdWQ6gM&amp;w=432&amp;h=430&amp;q=recommender%20system&amp;hl=</a:t>
            </a:r>
            <a:r>
              <a:rPr lang="en-US" dirty="0" err="1"/>
              <a:t>de&amp;ved</a:t>
            </a:r>
            <a:r>
              <a:rPr lang="en-US" dirty="0"/>
              <a:t>=2ahUKEwiR_aqSgvX6AhUGhxoKHZL3BW4QMygEegUIARDAAQ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074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absolute </a:t>
            </a:r>
            <a:r>
              <a:rPr lang="de-AT" dirty="0" err="1"/>
              <a:t>runtimes</a:t>
            </a:r>
            <a:r>
              <a:rPr lang="de-AT" dirty="0"/>
              <a:t>: 	min/</a:t>
            </a:r>
            <a:r>
              <a:rPr lang="de-AT" dirty="0" err="1"/>
              <a:t>avg</a:t>
            </a:r>
            <a:r>
              <a:rPr lang="de-AT" dirty="0"/>
              <a:t>/</a:t>
            </a:r>
            <a:r>
              <a:rPr lang="de-AT" dirty="0" err="1"/>
              <a:t>max</a:t>
            </a:r>
            <a:r>
              <a:rPr lang="de-AT" dirty="0"/>
              <a:t> = 0.04/24/744 sec</a:t>
            </a:r>
          </a:p>
          <a:p>
            <a:r>
              <a:rPr lang="de-AT" dirty="0"/>
              <a:t>absolute </a:t>
            </a:r>
            <a:r>
              <a:rPr lang="de-AT" dirty="0" err="1"/>
              <a:t>space</a:t>
            </a:r>
            <a:r>
              <a:rPr lang="de-AT" dirty="0"/>
              <a:t>:	min/</a:t>
            </a:r>
            <a:r>
              <a:rPr lang="de-AT" dirty="0" err="1"/>
              <a:t>avg</a:t>
            </a:r>
            <a:r>
              <a:rPr lang="de-AT" dirty="0"/>
              <a:t>/</a:t>
            </a:r>
            <a:r>
              <a:rPr lang="de-AT" dirty="0" err="1"/>
              <a:t>max</a:t>
            </a:r>
            <a:r>
              <a:rPr lang="de-AT" dirty="0"/>
              <a:t> = 9/17.5K/1.3M </a:t>
            </a:r>
            <a:r>
              <a:rPr lang="de-AT" dirty="0" err="1"/>
              <a:t>tree</a:t>
            </a:r>
            <a:r>
              <a:rPr lang="de-AT" dirty="0"/>
              <a:t> </a:t>
            </a:r>
            <a:r>
              <a:rPr lang="de-AT" dirty="0" err="1"/>
              <a:t>nodes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7342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/>
                  <a:t>Given</a:t>
                </a:r>
              </a:p>
              <a:p>
                <a:pPr marL="0" indent="0">
                  <a:buNone/>
                </a:pPr>
                <a:r>
                  <a:rPr lang="de-AT" dirty="0"/>
                  <a:t>ontology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/>
                  <a:t>that</a:t>
                </a:r>
                <a:endParaRPr lang="de-AT" dirty="0"/>
              </a:p>
              <a:p>
                <a:pPr lvl="1"/>
                <a:r>
                  <a:rPr lang="de-AT" dirty="0" err="1"/>
                  <a:t>does</a:t>
                </a:r>
                <a:r>
                  <a:rPr lang="de-AT" dirty="0"/>
                  <a:t> not </a:t>
                </a:r>
                <a:r>
                  <a:rPr lang="de-AT" dirty="0" err="1"/>
                  <a:t>satisfy</a:t>
                </a:r>
                <a:r>
                  <a:rPr lang="de-AT" dirty="0"/>
                  <a:t> </a:t>
                </a:r>
                <a:r>
                  <a:rPr lang="de-AT" dirty="0" err="1"/>
                  <a:t>logical</a:t>
                </a:r>
                <a:r>
                  <a:rPr lang="de-AT" dirty="0"/>
                  <a:t> </a:t>
                </a:r>
                <a:r>
                  <a:rPr lang="de-AT" dirty="0" err="1"/>
                  <a:t>requirements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𝑅𝑒𝑞</m:t>
                    </m:r>
                  </m:oMath>
                </a14:m>
                <a:r>
                  <a:rPr lang="de-AT" dirty="0"/>
                  <a:t> (e.g. </a:t>
                </a:r>
                <a:r>
                  <a:rPr lang="de-AT" dirty="0" err="1"/>
                  <a:t>consistency</a:t>
                </a:r>
                <a:r>
                  <a:rPr lang="de-AT" dirty="0"/>
                  <a:t>, </a:t>
                </a:r>
                <a:r>
                  <a:rPr lang="de-AT" dirty="0" err="1"/>
                  <a:t>coherency</a:t>
                </a:r>
                <a:r>
                  <a:rPr lang="de-AT" dirty="0"/>
                  <a:t>)</a:t>
                </a:r>
              </a:p>
              <a:p>
                <a:pPr lvl="1"/>
                <a:r>
                  <a:rPr lang="de-AT" dirty="0" err="1"/>
                  <a:t>does</a:t>
                </a:r>
                <a:r>
                  <a:rPr lang="de-AT" dirty="0"/>
                  <a:t> not </a:t>
                </a:r>
                <a:r>
                  <a:rPr lang="de-AT" dirty="0" err="1"/>
                  <a:t>imply</a:t>
                </a:r>
                <a:r>
                  <a:rPr lang="de-AT" dirty="0"/>
                  <a:t> </a:t>
                </a:r>
                <a:r>
                  <a:rPr lang="de-AT" dirty="0" err="1"/>
                  <a:t>desired</a:t>
                </a:r>
                <a:r>
                  <a:rPr lang="de-AT" dirty="0"/>
                  <a:t> </a:t>
                </a:r>
                <a:r>
                  <a:rPr lang="de-AT" dirty="0" err="1"/>
                  <a:t>logical</a:t>
                </a:r>
                <a:r>
                  <a:rPr lang="de-AT" dirty="0"/>
                  <a:t> </a:t>
                </a:r>
                <a:r>
                  <a:rPr lang="de-AT" dirty="0" err="1"/>
                  <a:t>consequences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AT" dirty="0"/>
                  <a:t> (e.g. “a </a:t>
                </a:r>
                <a:r>
                  <a:rPr lang="de-AT" dirty="0" err="1"/>
                  <a:t>melanoma</a:t>
                </a:r>
                <a:r>
                  <a:rPr lang="de-AT" dirty="0"/>
                  <a:t> must </a:t>
                </a:r>
                <a:r>
                  <a:rPr lang="de-AT" dirty="0" err="1"/>
                  <a:t>be</a:t>
                </a:r>
                <a:r>
                  <a:rPr lang="de-AT" dirty="0"/>
                  <a:t> </a:t>
                </a:r>
                <a:r>
                  <a:rPr lang="de-AT" dirty="0" err="1"/>
                  <a:t>therapied</a:t>
                </a:r>
                <a:r>
                  <a:rPr lang="de-AT" dirty="0"/>
                  <a:t>“)</a:t>
                </a:r>
              </a:p>
              <a:p>
                <a:pPr lvl="1"/>
                <a:r>
                  <a:rPr lang="de-AT" dirty="0" err="1"/>
                  <a:t>implies</a:t>
                </a:r>
                <a:r>
                  <a:rPr lang="de-AT" dirty="0"/>
                  <a:t> </a:t>
                </a:r>
                <a:r>
                  <a:rPr lang="de-AT" dirty="0" err="1"/>
                  <a:t>wrong</a:t>
                </a:r>
                <a:r>
                  <a:rPr lang="de-AT" dirty="0"/>
                  <a:t> </a:t>
                </a:r>
                <a:r>
                  <a:rPr lang="de-AT" dirty="0" err="1"/>
                  <a:t>logical</a:t>
                </a:r>
                <a:r>
                  <a:rPr lang="de-AT" dirty="0"/>
                  <a:t> </a:t>
                </a:r>
                <a:r>
                  <a:rPr lang="de-AT" dirty="0" err="1"/>
                  <a:t>consequences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AT" dirty="0"/>
                  <a:t> (e.g. “</a:t>
                </a:r>
                <a:r>
                  <a:rPr lang="de-AT" dirty="0" err="1"/>
                  <a:t>each</a:t>
                </a:r>
                <a:r>
                  <a:rPr lang="de-AT" dirty="0"/>
                  <a:t> </a:t>
                </a:r>
                <a:r>
                  <a:rPr lang="de-AT" dirty="0" err="1"/>
                  <a:t>tumour</a:t>
                </a:r>
                <a:r>
                  <a:rPr lang="de-AT" dirty="0"/>
                  <a:t> </a:t>
                </a:r>
                <a:r>
                  <a:rPr lang="de-AT" dirty="0" err="1"/>
                  <a:t>causes</a:t>
                </a:r>
                <a:r>
                  <a:rPr lang="de-AT" dirty="0"/>
                  <a:t> </a:t>
                </a:r>
                <a:r>
                  <a:rPr lang="de-AT" dirty="0" err="1"/>
                  <a:t>pain</a:t>
                </a:r>
                <a:r>
                  <a:rPr lang="de-AT" dirty="0"/>
                  <a:t>“)</a:t>
                </a:r>
              </a:p>
              <a:p>
                <a:pPr marL="0" indent="0">
                  <a:buNone/>
                </a:pPr>
                <a:r>
                  <a:rPr lang="de-AT" dirty="0" err="1"/>
                  <a:t>correct</a:t>
                </a:r>
                <a:r>
                  <a:rPr lang="de-AT" dirty="0"/>
                  <a:t> </a:t>
                </a:r>
                <a:r>
                  <a:rPr lang="de-AT" dirty="0" err="1"/>
                  <a:t>background</a:t>
                </a:r>
                <a:r>
                  <a:rPr lang="de-AT" dirty="0"/>
                  <a:t> </a:t>
                </a:r>
                <a:r>
                  <a:rPr lang="de-AT" dirty="0" err="1"/>
                  <a:t>knowledge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AT" dirty="0"/>
                  <a:t> </a:t>
                </a:r>
              </a:p>
              <a:p>
                <a:pPr lvl="1"/>
                <a:r>
                  <a:rPr lang="de-AT" dirty="0"/>
                  <a:t>optional (e.g. </a:t>
                </a:r>
                <a:r>
                  <a:rPr lang="de-AT" dirty="0" err="1"/>
                  <a:t>to</a:t>
                </a:r>
                <a:r>
                  <a:rPr lang="de-AT" dirty="0"/>
                  <a:t> </a:t>
                </a:r>
                <a:r>
                  <a:rPr lang="de-AT" dirty="0" err="1"/>
                  <a:t>shift</a:t>
                </a:r>
                <a:r>
                  <a:rPr lang="de-AT" dirty="0"/>
                  <a:t> )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r>
                  <a:rPr lang="de-AT" dirty="0" err="1"/>
                  <a:t>OntoDebug</a:t>
                </a:r>
                <a:r>
                  <a:rPr lang="de-AT" dirty="0"/>
                  <a:t> </a:t>
                </a:r>
                <a:r>
                  <a:rPr lang="de-AT" dirty="0" err="1"/>
                  <a:t>supports</a:t>
                </a:r>
                <a:r>
                  <a:rPr lang="de-AT" dirty="0"/>
                  <a:t> an </a:t>
                </a:r>
                <a:r>
                  <a:rPr lang="de-AT" dirty="0" err="1"/>
                  <a:t>interacting</a:t>
                </a:r>
                <a:r>
                  <a:rPr lang="de-AT" dirty="0"/>
                  <a:t> </a:t>
                </a:r>
                <a:r>
                  <a:rPr lang="de-AT" dirty="0" err="1"/>
                  <a:t>user</a:t>
                </a:r>
                <a:r>
                  <a:rPr lang="de-AT" dirty="0"/>
                  <a:t> (e.g. a </a:t>
                </a:r>
                <a:r>
                  <a:rPr lang="de-AT" dirty="0" err="1"/>
                  <a:t>medical</a:t>
                </a:r>
                <a:r>
                  <a:rPr lang="de-AT" dirty="0"/>
                  <a:t> expert) </a:t>
                </a:r>
              </a:p>
              <a:p>
                <a:pPr lvl="1"/>
                <a:r>
                  <a:rPr lang="de-AT" dirty="0" err="1"/>
                  <a:t>to</a:t>
                </a:r>
                <a:r>
                  <a:rPr lang="de-AT" dirty="0"/>
                  <a:t> </a:t>
                </a:r>
                <a:r>
                  <a:rPr lang="de-AT" dirty="0" err="1"/>
                  <a:t>locate</a:t>
                </a:r>
                <a:r>
                  <a:rPr lang="de-AT" dirty="0"/>
                  <a:t> </a:t>
                </a:r>
                <a:r>
                  <a:rPr lang="de-AT" dirty="0" err="1"/>
                  <a:t>and</a:t>
                </a:r>
                <a:r>
                  <a:rPr lang="de-AT" dirty="0"/>
                  <a:t> </a:t>
                </a:r>
                <a:r>
                  <a:rPr lang="de-AT" dirty="0" err="1"/>
                  <a:t>repair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faulty</a:t>
                </a:r>
                <a:r>
                  <a:rPr lang="de-AT" dirty="0"/>
                  <a:t> </a:t>
                </a:r>
                <a:r>
                  <a:rPr lang="de-AT" dirty="0" err="1"/>
                  <a:t>axioms</a:t>
                </a:r>
                <a:r>
                  <a:rPr lang="de-AT" dirty="0"/>
                  <a:t> </a:t>
                </a:r>
                <a:r>
                  <a:rPr lang="de-AT" dirty="0" err="1"/>
                  <a:t>responsible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ontology‘s</a:t>
                </a:r>
                <a:r>
                  <a:rPr lang="de-AT" dirty="0"/>
                  <a:t> </a:t>
                </a:r>
                <a:r>
                  <a:rPr lang="de-AT" dirty="0" err="1"/>
                  <a:t>defectiveness</a:t>
                </a:r>
                <a:endParaRPr lang="de-AT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 smtClean="0"/>
                  <a:t>Given</a:t>
                </a:r>
                <a:endParaRPr lang="de-AT" dirty="0"/>
              </a:p>
              <a:p>
                <a:pPr marL="0" indent="0">
                  <a:buNone/>
                </a:pPr>
                <a:r>
                  <a:rPr lang="de-AT" dirty="0"/>
                  <a:t>ontology </a:t>
                </a:r>
                <a:r>
                  <a:rPr lang="de-AT" i="0">
                    <a:latin typeface="Cambria Math" panose="02040503050406030204" pitchFamily="18" charset="0"/>
                  </a:rPr>
                  <a:t>𝑂</a:t>
                </a:r>
                <a:r>
                  <a:rPr lang="de-AT" dirty="0"/>
                  <a:t> </a:t>
                </a:r>
                <a:r>
                  <a:rPr lang="de-AT" dirty="0" err="1"/>
                  <a:t>that</a:t>
                </a:r>
                <a:endParaRPr lang="de-AT" dirty="0"/>
              </a:p>
              <a:p>
                <a:pPr lvl="1"/>
                <a:r>
                  <a:rPr lang="de-AT" dirty="0" err="1"/>
                  <a:t>does</a:t>
                </a:r>
                <a:r>
                  <a:rPr lang="de-AT" dirty="0"/>
                  <a:t> not </a:t>
                </a:r>
                <a:r>
                  <a:rPr lang="de-AT" dirty="0" err="1"/>
                  <a:t>satisfy</a:t>
                </a:r>
                <a:r>
                  <a:rPr lang="de-AT" dirty="0"/>
                  <a:t> </a:t>
                </a:r>
                <a:r>
                  <a:rPr lang="de-AT" dirty="0" err="1"/>
                  <a:t>logical</a:t>
                </a:r>
                <a:r>
                  <a:rPr lang="de-AT" dirty="0"/>
                  <a:t> </a:t>
                </a:r>
                <a:r>
                  <a:rPr lang="de-AT" dirty="0" err="1"/>
                  <a:t>requirements</a:t>
                </a:r>
                <a:r>
                  <a:rPr lang="de-AT" dirty="0"/>
                  <a:t> </a:t>
                </a:r>
                <a:r>
                  <a:rPr lang="de-AT" i="0">
                    <a:latin typeface="Cambria Math" panose="02040503050406030204" pitchFamily="18" charset="0"/>
                  </a:rPr>
                  <a:t>𝑅𝑒𝑞</a:t>
                </a:r>
                <a:r>
                  <a:rPr lang="de-AT" dirty="0"/>
                  <a:t> (e.g. </a:t>
                </a:r>
                <a:r>
                  <a:rPr lang="de-AT" dirty="0" err="1"/>
                  <a:t>consistency</a:t>
                </a:r>
                <a:r>
                  <a:rPr lang="de-AT" dirty="0"/>
                  <a:t>, </a:t>
                </a:r>
                <a:r>
                  <a:rPr lang="de-AT" dirty="0" err="1"/>
                  <a:t>coherency</a:t>
                </a:r>
                <a:r>
                  <a:rPr lang="de-AT" dirty="0"/>
                  <a:t>)</a:t>
                </a:r>
              </a:p>
              <a:p>
                <a:pPr lvl="1"/>
                <a:r>
                  <a:rPr lang="de-AT" dirty="0" err="1"/>
                  <a:t>does</a:t>
                </a:r>
                <a:r>
                  <a:rPr lang="de-AT" dirty="0"/>
                  <a:t> not </a:t>
                </a:r>
                <a:r>
                  <a:rPr lang="de-AT" dirty="0" err="1"/>
                  <a:t>imply</a:t>
                </a:r>
                <a:r>
                  <a:rPr lang="de-AT" dirty="0"/>
                  <a:t> </a:t>
                </a:r>
                <a:r>
                  <a:rPr lang="de-AT" dirty="0" err="1"/>
                  <a:t>desired</a:t>
                </a:r>
                <a:r>
                  <a:rPr lang="de-AT" dirty="0"/>
                  <a:t> </a:t>
                </a:r>
                <a:r>
                  <a:rPr lang="de-AT" dirty="0" err="1"/>
                  <a:t>logical</a:t>
                </a:r>
                <a:r>
                  <a:rPr lang="de-AT" dirty="0"/>
                  <a:t> </a:t>
                </a:r>
                <a:r>
                  <a:rPr lang="de-AT" dirty="0" err="1"/>
                  <a:t>consequences</a:t>
                </a:r>
                <a:r>
                  <a:rPr lang="de-AT" dirty="0"/>
                  <a:t> </a:t>
                </a:r>
                <a:r>
                  <a:rPr lang="de-AT" i="0">
                    <a:latin typeface="Cambria Math" panose="02040503050406030204" pitchFamily="18" charset="0"/>
                  </a:rPr>
                  <a:t>𝑃</a:t>
                </a:r>
                <a:r>
                  <a:rPr lang="de-AT" dirty="0"/>
                  <a:t> (e.g. “a </a:t>
                </a:r>
                <a:r>
                  <a:rPr lang="de-AT" dirty="0" err="1"/>
                  <a:t>melanoma</a:t>
                </a:r>
                <a:r>
                  <a:rPr lang="de-AT" dirty="0"/>
                  <a:t> must </a:t>
                </a:r>
                <a:r>
                  <a:rPr lang="de-AT" dirty="0" err="1"/>
                  <a:t>be</a:t>
                </a:r>
                <a:r>
                  <a:rPr lang="de-AT" dirty="0"/>
                  <a:t> </a:t>
                </a:r>
                <a:r>
                  <a:rPr lang="de-AT" dirty="0" err="1"/>
                  <a:t>therapied</a:t>
                </a:r>
                <a:r>
                  <a:rPr lang="de-AT" dirty="0"/>
                  <a:t>“)</a:t>
                </a:r>
              </a:p>
              <a:p>
                <a:pPr lvl="1"/>
                <a:r>
                  <a:rPr lang="de-AT" dirty="0" err="1"/>
                  <a:t>implies</a:t>
                </a:r>
                <a:r>
                  <a:rPr lang="de-AT" dirty="0"/>
                  <a:t> </a:t>
                </a:r>
                <a:r>
                  <a:rPr lang="de-AT" dirty="0" err="1"/>
                  <a:t>wrong</a:t>
                </a:r>
                <a:r>
                  <a:rPr lang="de-AT" dirty="0"/>
                  <a:t> </a:t>
                </a:r>
                <a:r>
                  <a:rPr lang="de-AT" dirty="0" err="1"/>
                  <a:t>logical</a:t>
                </a:r>
                <a:r>
                  <a:rPr lang="de-AT" dirty="0"/>
                  <a:t> </a:t>
                </a:r>
                <a:r>
                  <a:rPr lang="de-AT" dirty="0" err="1"/>
                  <a:t>consequences</a:t>
                </a:r>
                <a:r>
                  <a:rPr lang="de-AT" dirty="0"/>
                  <a:t> </a:t>
                </a:r>
                <a:r>
                  <a:rPr lang="de-AT" i="0">
                    <a:latin typeface="Cambria Math" panose="02040503050406030204" pitchFamily="18" charset="0"/>
                  </a:rPr>
                  <a:t>𝑁</a:t>
                </a:r>
                <a:r>
                  <a:rPr lang="de-AT" dirty="0"/>
                  <a:t> (e.g. “</a:t>
                </a:r>
                <a:r>
                  <a:rPr lang="de-AT" dirty="0" err="1"/>
                  <a:t>each</a:t>
                </a:r>
                <a:r>
                  <a:rPr lang="de-AT" dirty="0"/>
                  <a:t> </a:t>
                </a:r>
                <a:r>
                  <a:rPr lang="de-AT" dirty="0" err="1"/>
                  <a:t>tumour</a:t>
                </a:r>
                <a:r>
                  <a:rPr lang="de-AT" dirty="0"/>
                  <a:t> </a:t>
                </a:r>
                <a:r>
                  <a:rPr lang="de-AT" dirty="0" err="1"/>
                  <a:t>causes</a:t>
                </a:r>
                <a:r>
                  <a:rPr lang="de-AT" dirty="0"/>
                  <a:t> </a:t>
                </a:r>
                <a:r>
                  <a:rPr lang="de-AT" dirty="0" err="1"/>
                  <a:t>pain</a:t>
                </a:r>
                <a:r>
                  <a:rPr lang="de-AT" dirty="0"/>
                  <a:t>“)</a:t>
                </a:r>
              </a:p>
              <a:p>
                <a:pPr marL="0" indent="0">
                  <a:buNone/>
                </a:pPr>
                <a:r>
                  <a:rPr lang="de-AT" dirty="0" err="1"/>
                  <a:t>correct</a:t>
                </a:r>
                <a:r>
                  <a:rPr lang="de-AT" dirty="0"/>
                  <a:t> </a:t>
                </a:r>
                <a:r>
                  <a:rPr lang="de-AT" dirty="0" err="1"/>
                  <a:t>background</a:t>
                </a:r>
                <a:r>
                  <a:rPr lang="de-AT" dirty="0"/>
                  <a:t> </a:t>
                </a:r>
                <a:r>
                  <a:rPr lang="de-AT" dirty="0" err="1"/>
                  <a:t>knowledge</a:t>
                </a:r>
                <a:r>
                  <a:rPr lang="de-AT" dirty="0"/>
                  <a:t> </a:t>
                </a:r>
                <a:r>
                  <a:rPr lang="de-AT" i="0">
                    <a:latin typeface="Cambria Math" panose="02040503050406030204" pitchFamily="18" charset="0"/>
                  </a:rPr>
                  <a:t>𝐵</a:t>
                </a:r>
                <a:r>
                  <a:rPr lang="de-AT" dirty="0"/>
                  <a:t> </a:t>
                </a:r>
              </a:p>
              <a:p>
                <a:pPr lvl="1"/>
                <a:r>
                  <a:rPr lang="de-AT" dirty="0"/>
                  <a:t>optional (e.g. </a:t>
                </a:r>
                <a:r>
                  <a:rPr lang="de-AT" dirty="0" err="1"/>
                  <a:t>to</a:t>
                </a:r>
                <a:r>
                  <a:rPr lang="de-AT" dirty="0"/>
                  <a:t> </a:t>
                </a:r>
                <a:r>
                  <a:rPr lang="de-AT" dirty="0" err="1"/>
                  <a:t>shift</a:t>
                </a:r>
                <a:r>
                  <a:rPr lang="de-AT" dirty="0"/>
                  <a:t> </a:t>
                </a:r>
                <a:r>
                  <a:rPr lang="de-AT" dirty="0" smtClean="0"/>
                  <a:t>)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r>
                  <a:rPr lang="de-AT" dirty="0" err="1"/>
                  <a:t>OntoDebug</a:t>
                </a:r>
                <a:r>
                  <a:rPr lang="de-AT" dirty="0"/>
                  <a:t> </a:t>
                </a:r>
                <a:r>
                  <a:rPr lang="de-AT" dirty="0" err="1"/>
                  <a:t>supports</a:t>
                </a:r>
                <a:r>
                  <a:rPr lang="de-AT" dirty="0"/>
                  <a:t> an </a:t>
                </a:r>
                <a:r>
                  <a:rPr lang="de-AT" dirty="0" err="1"/>
                  <a:t>interacting</a:t>
                </a:r>
                <a:r>
                  <a:rPr lang="de-AT" dirty="0"/>
                  <a:t> </a:t>
                </a:r>
                <a:r>
                  <a:rPr lang="de-AT" dirty="0" err="1"/>
                  <a:t>user</a:t>
                </a:r>
                <a:r>
                  <a:rPr lang="de-AT" dirty="0"/>
                  <a:t> (e.g. a </a:t>
                </a:r>
                <a:r>
                  <a:rPr lang="de-AT" dirty="0" err="1"/>
                  <a:t>medical</a:t>
                </a:r>
                <a:r>
                  <a:rPr lang="de-AT" dirty="0"/>
                  <a:t> expert) </a:t>
                </a:r>
              </a:p>
              <a:p>
                <a:pPr lvl="1"/>
                <a:r>
                  <a:rPr lang="de-AT" dirty="0" err="1"/>
                  <a:t>to</a:t>
                </a:r>
                <a:r>
                  <a:rPr lang="de-AT" dirty="0"/>
                  <a:t> </a:t>
                </a:r>
                <a:r>
                  <a:rPr lang="de-AT" dirty="0" err="1"/>
                  <a:t>locate</a:t>
                </a:r>
                <a:r>
                  <a:rPr lang="de-AT" dirty="0"/>
                  <a:t> </a:t>
                </a:r>
                <a:r>
                  <a:rPr lang="de-AT" dirty="0" err="1"/>
                  <a:t>and</a:t>
                </a:r>
                <a:r>
                  <a:rPr lang="de-AT" dirty="0"/>
                  <a:t> </a:t>
                </a:r>
                <a:r>
                  <a:rPr lang="de-AT" dirty="0" err="1"/>
                  <a:t>repair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faulty</a:t>
                </a:r>
                <a:r>
                  <a:rPr lang="de-AT" dirty="0"/>
                  <a:t> </a:t>
                </a:r>
                <a:r>
                  <a:rPr lang="de-AT" dirty="0" err="1"/>
                  <a:t>axioms</a:t>
                </a:r>
                <a:r>
                  <a:rPr lang="de-AT" dirty="0"/>
                  <a:t> </a:t>
                </a:r>
                <a:r>
                  <a:rPr lang="de-AT" dirty="0" err="1"/>
                  <a:t>responsible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ontology‘s</a:t>
                </a:r>
                <a:r>
                  <a:rPr lang="de-AT" dirty="0"/>
                  <a:t> </a:t>
                </a:r>
                <a:r>
                  <a:rPr lang="de-AT" dirty="0" err="1"/>
                  <a:t>defectiveness</a:t>
                </a:r>
                <a:endParaRPr lang="de-AT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75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Test-</a:t>
            </a:r>
            <a:r>
              <a:rPr lang="de-AT" dirty="0" err="1"/>
              <a:t>driven</a:t>
            </a:r>
            <a:r>
              <a:rPr lang="de-AT" dirty="0"/>
              <a:t> </a:t>
            </a:r>
            <a:r>
              <a:rPr lang="de-AT" dirty="0" err="1"/>
              <a:t>ontology</a:t>
            </a:r>
            <a:r>
              <a:rPr lang="de-AT" dirty="0"/>
              <a:t> </a:t>
            </a:r>
            <a:r>
              <a:rPr lang="de-AT" dirty="0" err="1"/>
              <a:t>development</a:t>
            </a:r>
            <a:endParaRPr lang="de-AT" dirty="0"/>
          </a:p>
          <a:p>
            <a:r>
              <a:rPr lang="de-AT" dirty="0"/>
              <a:t>(Interactive) Debugging</a:t>
            </a:r>
          </a:p>
          <a:p>
            <a:r>
              <a:rPr lang="de-AT" dirty="0" err="1"/>
              <a:t>Repair</a:t>
            </a:r>
            <a:r>
              <a:rPr lang="de-AT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1565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AT" b="0" i="0" smtClean="0">
                    <a:latin typeface="Cambria Math" panose="02040503050406030204" pitchFamily="18" charset="0"/>
                  </a:rPr>
                  <a:t>≥</a:t>
                </a:r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65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048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8"/>
          <p:cNvGrpSpPr/>
          <p:nvPr/>
        </p:nvGrpSpPr>
        <p:grpSpPr>
          <a:xfrm>
            <a:off x="395537" y="362741"/>
            <a:ext cx="1827053" cy="5010477"/>
            <a:chOff x="251520" y="186062"/>
            <a:chExt cx="2161032" cy="6150063"/>
          </a:xfrm>
        </p:grpSpPr>
        <p:pic>
          <p:nvPicPr>
            <p:cNvPr id="3" name="Grafik 2" descr="Brüc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3284984"/>
              <a:ext cx="2161032" cy="1438656"/>
            </a:xfrm>
            <a:prstGeom prst="rect">
              <a:avLst/>
            </a:prstGeom>
          </p:spPr>
        </p:pic>
        <p:pic>
          <p:nvPicPr>
            <p:cNvPr id="4" name="Grafik 3" descr="DSC_033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679512"/>
              <a:ext cx="2160000" cy="1445669"/>
            </a:xfrm>
            <a:prstGeom prst="rect">
              <a:avLst/>
            </a:prstGeom>
          </p:spPr>
        </p:pic>
        <p:pic>
          <p:nvPicPr>
            <p:cNvPr id="6" name="Grafik 5" descr="DSC_033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890456"/>
              <a:ext cx="2160000" cy="1445669"/>
            </a:xfrm>
            <a:prstGeom prst="rect">
              <a:avLst/>
            </a:prstGeom>
          </p:spPr>
        </p:pic>
        <p:pic>
          <p:nvPicPr>
            <p:cNvPr id="5" name="Grafik 4" descr="seufzerbrücke_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0" y="186062"/>
              <a:ext cx="2161032" cy="1438655"/>
            </a:xfrm>
            <a:prstGeom prst="rect">
              <a:avLst/>
            </a:prstGeom>
          </p:spPr>
        </p:pic>
      </p:grpSp>
      <p:pic>
        <p:nvPicPr>
          <p:cNvPr id="10" name="Grafik 6" descr="AAU_www_Logo_link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2076" y="6093296"/>
            <a:ext cx="14859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5" descr="UNI_KLU_Logo_rg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052" y="548682"/>
            <a:ext cx="18129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 bwMode="auto">
          <a:xfrm>
            <a:off x="0" y="0"/>
            <a:ext cx="179512" cy="68580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832048" y="2535041"/>
            <a:ext cx="7772400" cy="1470025"/>
          </a:xfrm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de-AT" sz="1800" kern="1200" dirty="0" smtClean="0">
                <a:solidFill>
                  <a:srgbClr val="336B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 bwMode="auto">
          <a:xfrm rot="5400000">
            <a:off x="5940943" y="1027239"/>
            <a:ext cx="45719" cy="6145389"/>
          </a:xfrm>
          <a:prstGeom prst="rect">
            <a:avLst/>
          </a:prstGeom>
          <a:solidFill>
            <a:srgbClr val="4699C2"/>
          </a:solidFill>
          <a:ln w="9525" cap="flat" cmpd="sng" algn="ctr">
            <a:solidFill>
              <a:srgbClr val="469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37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418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4800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4800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888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76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278688" cy="504056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961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06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3810000" cy="3352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3352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854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181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023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0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694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03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179512" cy="68580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hteck 5"/>
          <p:cNvSpPr/>
          <p:nvPr/>
        </p:nvSpPr>
        <p:spPr bwMode="auto">
          <a:xfrm rot="5400000">
            <a:off x="4441676" y="2155676"/>
            <a:ext cx="260648" cy="9144000"/>
          </a:xfrm>
          <a:prstGeom prst="rect">
            <a:avLst/>
          </a:prstGeom>
          <a:solidFill>
            <a:srgbClr val="4699C2"/>
          </a:solidFill>
          <a:ln w="9525" cap="flat" cmpd="sng" algn="ctr">
            <a:solidFill>
              <a:srgbClr val="469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9" y="188640"/>
            <a:ext cx="7632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556792"/>
            <a:ext cx="82786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 descr="UNI_KLU_KeyVisual_cmy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88425" y="404664"/>
            <a:ext cx="473092" cy="432048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67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240.png"/><Relationship Id="rId3" Type="http://schemas.openxmlformats.org/officeDocument/2006/relationships/image" Target="../media/image142.png"/><Relationship Id="rId7" Type="http://schemas.openxmlformats.org/officeDocument/2006/relationships/image" Target="../media/image184.png"/><Relationship Id="rId12" Type="http://schemas.openxmlformats.org/officeDocument/2006/relationships/image" Target="../media/image231.png"/><Relationship Id="rId17" Type="http://schemas.openxmlformats.org/officeDocument/2006/relationships/image" Target="../media/image281.png"/><Relationship Id="rId2" Type="http://schemas.openxmlformats.org/officeDocument/2006/relationships/image" Target="../media/image130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1.png"/><Relationship Id="rId5" Type="http://schemas.openxmlformats.org/officeDocument/2006/relationships/image" Target="../media/image160.png"/><Relationship Id="rId15" Type="http://schemas.openxmlformats.org/officeDocument/2006/relationships/image" Target="../media/image260.png"/><Relationship Id="rId10" Type="http://schemas.openxmlformats.org/officeDocument/2006/relationships/image" Target="../media/image211.png"/><Relationship Id="rId4" Type="http://schemas.openxmlformats.org/officeDocument/2006/relationships/image" Target="../media/image155.png"/><Relationship Id="rId9" Type="http://schemas.openxmlformats.org/officeDocument/2006/relationships/image" Target="../media/image202.png"/><Relationship Id="rId14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sbi.aau.at/ontodebug" TargetMode="External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0.png"/><Relationship Id="rId3" Type="http://schemas.openxmlformats.org/officeDocument/2006/relationships/image" Target="../media/image910.png"/><Relationship Id="rId12" Type="http://schemas.openxmlformats.org/officeDocument/2006/relationships/image" Target="../media/image11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15" Type="http://schemas.openxmlformats.org/officeDocument/2006/relationships/image" Target="../media/image115.png"/><Relationship Id="rId4" Type="http://schemas.openxmlformats.org/officeDocument/2006/relationships/image" Target="../media/image8.png"/><Relationship Id="rId14" Type="http://schemas.openxmlformats.org/officeDocument/2006/relationships/image" Target="../media/image11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310.png"/><Relationship Id="rId7" Type="http://schemas.openxmlformats.org/officeDocument/2006/relationships/image" Target="../media/image176.png"/><Relationship Id="rId12" Type="http://schemas.openxmlformats.org/officeDocument/2006/relationships/image" Target="../media/image22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215.png"/><Relationship Id="rId5" Type="http://schemas.openxmlformats.org/officeDocument/2006/relationships/image" Target="../media/image1510.png"/><Relationship Id="rId10" Type="http://schemas.openxmlformats.org/officeDocument/2006/relationships/image" Target="../media/image206.png"/><Relationship Id="rId4" Type="http://schemas.openxmlformats.org/officeDocument/2006/relationships/image" Target="../media/image14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84.png"/><Relationship Id="rId3" Type="http://schemas.openxmlformats.org/officeDocument/2006/relationships/image" Target="../media/image1310.png"/><Relationship Id="rId7" Type="http://schemas.openxmlformats.org/officeDocument/2006/relationships/image" Target="../media/image254.png"/><Relationship Id="rId12" Type="http://schemas.openxmlformats.org/officeDocument/2006/relationships/image" Target="../media/image275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11" Type="http://schemas.openxmlformats.org/officeDocument/2006/relationships/image" Target="../media/image185.png"/><Relationship Id="rId5" Type="http://schemas.openxmlformats.org/officeDocument/2006/relationships/image" Target="../media/image1510.png"/><Relationship Id="rId10" Type="http://schemas.openxmlformats.org/officeDocument/2006/relationships/image" Target="../media/image176.png"/><Relationship Id="rId4" Type="http://schemas.openxmlformats.org/officeDocument/2006/relationships/image" Target="../media/image1413.png"/><Relationship Id="rId9" Type="http://schemas.openxmlformats.org/officeDocument/2006/relationships/image" Target="../media/image16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sv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413.png"/><Relationship Id="rId3" Type="http://schemas.openxmlformats.org/officeDocument/2006/relationships/image" Target="../media/image315.png"/><Relationship Id="rId7" Type="http://schemas.openxmlformats.org/officeDocument/2006/relationships/image" Target="../media/image55.png"/><Relationship Id="rId12" Type="http://schemas.openxmlformats.org/officeDocument/2006/relationships/image" Target="../media/image71.sv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svg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5" Type="http://schemas.openxmlformats.org/officeDocument/2006/relationships/image" Target="../media/image73.svg"/><Relationship Id="rId10" Type="http://schemas.openxmlformats.org/officeDocument/2006/relationships/image" Target="../media/image380.png"/><Relationship Id="rId4" Type="http://schemas.openxmlformats.org/officeDocument/2006/relationships/image" Target="../media/image323.png"/><Relationship Id="rId9" Type="http://schemas.openxmlformats.org/officeDocument/2006/relationships/image" Target="../media/image37.png"/><Relationship Id="rId1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3.png"/><Relationship Id="rId3" Type="http://schemas.openxmlformats.org/officeDocument/2006/relationships/image" Target="../media/image76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8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emf"/><Relationship Id="rId3" Type="http://schemas.openxmlformats.org/officeDocument/2006/relationships/image" Target="../media/image76.emf"/><Relationship Id="rId7" Type="http://schemas.openxmlformats.org/officeDocument/2006/relationships/image" Target="../media/image8.png"/><Relationship Id="rId12" Type="http://schemas.openxmlformats.org/officeDocument/2006/relationships/image" Target="../media/image98.emf"/><Relationship Id="rId17" Type="http://schemas.openxmlformats.org/officeDocument/2006/relationships/image" Target="../media/image4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97.emf"/><Relationship Id="rId5" Type="http://schemas.openxmlformats.org/officeDocument/2006/relationships/image" Target="../media/image301.png"/><Relationship Id="rId15" Type="http://schemas.openxmlformats.org/officeDocument/2006/relationships/image" Target="../media/image392.png"/><Relationship Id="rId10" Type="http://schemas.openxmlformats.org/officeDocument/2006/relationships/image" Target="../media/image96.png"/><Relationship Id="rId4" Type="http://schemas.openxmlformats.org/officeDocument/2006/relationships/image" Target="../media/image77.emf"/><Relationship Id="rId9" Type="http://schemas.openxmlformats.org/officeDocument/2006/relationships/image" Target="../media/image95.png"/><Relationship Id="rId14" Type="http://schemas.openxmlformats.org/officeDocument/2006/relationships/image" Target="../media/image10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30.png"/><Relationship Id="rId3" Type="http://schemas.openxmlformats.org/officeDocument/2006/relationships/image" Target="../media/image103.emf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7" Type="http://schemas.openxmlformats.org/officeDocument/2006/relationships/image" Target="../media/image67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5" Type="http://schemas.openxmlformats.org/officeDocument/2006/relationships/image" Target="../media/image650.png"/><Relationship Id="rId10" Type="http://schemas.openxmlformats.org/officeDocument/2006/relationships/image" Target="../media/image601.png"/><Relationship Id="rId4" Type="http://schemas.openxmlformats.org/officeDocument/2006/relationships/image" Target="../media/image540.png"/><Relationship Id="rId9" Type="http://schemas.openxmlformats.org/officeDocument/2006/relationships/image" Target="../media/image591.pn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680.png"/><Relationship Id="rId5" Type="http://schemas.openxmlformats.org/officeDocument/2006/relationships/image" Target="../media/image560.png"/><Relationship Id="rId10" Type="http://schemas.openxmlformats.org/officeDocument/2006/relationships/image" Target="../media/image66.png"/><Relationship Id="rId4" Type="http://schemas.openxmlformats.org/officeDocument/2006/relationships/image" Target="../media/image550.png"/><Relationship Id="rId9" Type="http://schemas.openxmlformats.org/officeDocument/2006/relationships/image" Target="../media/image60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10" Type="http://schemas.openxmlformats.org/officeDocument/2006/relationships/image" Target="../media/image66.png"/><Relationship Id="rId4" Type="http://schemas.openxmlformats.org/officeDocument/2006/relationships/image" Target="../media/image550.png"/><Relationship Id="rId9" Type="http://schemas.openxmlformats.org/officeDocument/2006/relationships/image" Target="../media/image60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580.png"/><Relationship Id="rId3" Type="http://schemas.openxmlformats.org/officeDocument/2006/relationships/image" Target="../media/image591.png"/><Relationship Id="rId7" Type="http://schemas.openxmlformats.org/officeDocument/2006/relationships/image" Target="../media/image540.png"/><Relationship Id="rId12" Type="http://schemas.openxmlformats.org/officeDocument/2006/relationships/image" Target="../media/image5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11" Type="http://schemas.openxmlformats.org/officeDocument/2006/relationships/image" Target="../media/image560.png"/><Relationship Id="rId5" Type="http://schemas.openxmlformats.org/officeDocument/2006/relationships/image" Target="../media/image69.png"/><Relationship Id="rId10" Type="http://schemas.openxmlformats.org/officeDocument/2006/relationships/image" Target="../media/image550.png"/><Relationship Id="rId4" Type="http://schemas.openxmlformats.org/officeDocument/2006/relationships/image" Target="../media/image66.png"/><Relationship Id="rId9" Type="http://schemas.openxmlformats.org/officeDocument/2006/relationships/image" Target="../media/image720.png"/><Relationship Id="rId14" Type="http://schemas.openxmlformats.org/officeDocument/2006/relationships/image" Target="../media/image60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740.png"/><Relationship Id="rId7" Type="http://schemas.openxmlformats.org/officeDocument/2006/relationships/image" Target="../media/image770.png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890.png"/><Relationship Id="rId3" Type="http://schemas.openxmlformats.org/officeDocument/2006/relationships/image" Target="../media/image800.png"/><Relationship Id="rId7" Type="http://schemas.openxmlformats.org/officeDocument/2006/relationships/image" Target="../media/image830.png"/><Relationship Id="rId12" Type="http://schemas.openxmlformats.org/officeDocument/2006/relationships/image" Target="../media/image88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11" Type="http://schemas.openxmlformats.org/officeDocument/2006/relationships/image" Target="../media/image870.png"/><Relationship Id="rId5" Type="http://schemas.openxmlformats.org/officeDocument/2006/relationships/image" Target="../media/image810.png"/><Relationship Id="rId10" Type="http://schemas.openxmlformats.org/officeDocument/2006/relationships/image" Target="../media/image860.png"/><Relationship Id="rId4" Type="http://schemas.openxmlformats.org/officeDocument/2006/relationships/image" Target="../media/image550.png"/><Relationship Id="rId9" Type="http://schemas.openxmlformats.org/officeDocument/2006/relationships/image" Target="../media/image85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10.png"/><Relationship Id="rId3" Type="http://schemas.openxmlformats.org/officeDocument/2006/relationships/image" Target="../media/image105.png"/><Relationship Id="rId7" Type="http://schemas.openxmlformats.org/officeDocument/2006/relationships/image" Target="../media/image112.png"/><Relationship Id="rId12" Type="http://schemas.openxmlformats.org/officeDocument/2006/relationships/image" Target="../media/image1000.png"/><Relationship Id="rId2" Type="http://schemas.openxmlformats.org/officeDocument/2006/relationships/image" Target="../media/image109.png"/><Relationship Id="rId16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99.png"/><Relationship Id="rId5" Type="http://schemas.openxmlformats.org/officeDocument/2006/relationships/image" Target="../media/image110.png"/><Relationship Id="rId15" Type="http://schemas.openxmlformats.org/officeDocument/2006/relationships/image" Target="../media/image1030.png"/><Relationship Id="rId10" Type="http://schemas.openxmlformats.org/officeDocument/2006/relationships/image" Target="../media/image117.png"/><Relationship Id="rId4" Type="http://schemas.openxmlformats.org/officeDocument/2006/relationships/image" Target="../media/image107.png"/><Relationship Id="rId9" Type="http://schemas.openxmlformats.org/officeDocument/2006/relationships/image" Target="../media/image114.png"/><Relationship Id="rId14" Type="http://schemas.openxmlformats.org/officeDocument/2006/relationships/image" Target="../media/image10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0.png"/><Relationship Id="rId4" Type="http://schemas.openxmlformats.org/officeDocument/2006/relationships/image" Target="../media/image106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4.png"/><Relationship Id="rId18" Type="http://schemas.openxmlformats.org/officeDocument/2006/relationships/image" Target="../media/image37.jpeg"/><Relationship Id="rId3" Type="http://schemas.openxmlformats.org/officeDocument/2006/relationships/image" Target="../media/image28.png"/><Relationship Id="rId21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17" Type="http://schemas.openxmlformats.org/officeDocument/2006/relationships/image" Target="../media/image2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0.png"/><Relationship Id="rId24" Type="http://schemas.openxmlformats.org/officeDocument/2006/relationships/image" Target="../media/image48.sv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23" Type="http://schemas.openxmlformats.org/officeDocument/2006/relationships/image" Target="../media/image47.png"/><Relationship Id="rId10" Type="http://schemas.openxmlformats.org/officeDocument/2006/relationships/image" Target="../media/image33.png"/><Relationship Id="rId19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Relationship Id="rId22" Type="http://schemas.openxmlformats.org/officeDocument/2006/relationships/image" Target="../media/image46.sv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7316" y="1842081"/>
            <a:ext cx="7772400" cy="2308544"/>
          </a:xfrm>
        </p:spPr>
        <p:txBody>
          <a:bodyPr/>
          <a:lstStyle/>
          <a:p>
            <a:br>
              <a:rPr lang="de-AT" sz="2400" dirty="0"/>
            </a:br>
            <a:r>
              <a:rPr lang="de-AT" sz="2600" b="1" dirty="0" err="1"/>
              <a:t>Don't</a:t>
            </a:r>
            <a:r>
              <a:rPr lang="de-AT" sz="2600" b="1" dirty="0"/>
              <a:t> </a:t>
            </a:r>
            <a:r>
              <a:rPr lang="de-AT" sz="2600" b="1" dirty="0" err="1"/>
              <a:t>Treat</a:t>
            </a:r>
            <a:r>
              <a:rPr lang="de-AT" sz="2600" b="1" dirty="0"/>
              <a:t> </a:t>
            </a:r>
            <a:r>
              <a:rPr lang="de-AT" sz="2600" b="1" dirty="0" err="1"/>
              <a:t>the</a:t>
            </a:r>
            <a:r>
              <a:rPr lang="de-AT" sz="2600" b="1" dirty="0"/>
              <a:t> Symptom, </a:t>
            </a:r>
            <a:br>
              <a:rPr lang="de-AT" sz="2600" b="1" dirty="0"/>
            </a:br>
            <a:r>
              <a:rPr lang="de-AT" sz="2600" b="1" dirty="0"/>
              <a:t>Find </a:t>
            </a:r>
            <a:r>
              <a:rPr lang="de-AT" sz="2600" b="1" dirty="0" err="1"/>
              <a:t>the</a:t>
            </a:r>
            <a:r>
              <a:rPr lang="de-AT" sz="2600" b="1" dirty="0"/>
              <a:t> </a:t>
            </a:r>
            <a:r>
              <a:rPr lang="de-AT" sz="2600" b="1" dirty="0" err="1"/>
              <a:t>Cause</a:t>
            </a:r>
            <a:r>
              <a:rPr lang="de-AT" sz="2600" b="1" dirty="0"/>
              <a:t>! </a:t>
            </a:r>
            <a:br>
              <a:rPr lang="de-AT" sz="2400" dirty="0"/>
            </a:br>
            <a:r>
              <a:rPr lang="en-US" sz="2600" dirty="0"/>
              <a:t>Efficient AI Methods for </a:t>
            </a:r>
            <a:br>
              <a:rPr lang="en-US" sz="2600" dirty="0"/>
            </a:br>
            <a:r>
              <a:rPr lang="en-US" sz="2600" dirty="0"/>
              <a:t>(Interactive) Debugging  </a:t>
            </a:r>
            <a:endParaRPr lang="de-AT" sz="2600" dirty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-707371" y="3993911"/>
            <a:ext cx="9423957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de-AT" sz="2400" kern="1200" dirty="0" smtClean="0">
                <a:solidFill>
                  <a:srgbClr val="336B8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r>
              <a:rPr lang="en-US" sz="1600" b="1" dirty="0" err="1"/>
              <a:t>TeWi</a:t>
            </a:r>
            <a:r>
              <a:rPr lang="en-US" sz="1600" b="1" dirty="0"/>
              <a:t> </a:t>
            </a:r>
            <a:r>
              <a:rPr lang="en-US" sz="1600" b="1" dirty="0" err="1"/>
              <a:t>Kolloquium</a:t>
            </a:r>
            <a:r>
              <a:rPr lang="en-US" sz="1600" b="1" dirty="0"/>
              <a:t>, October 2022</a:t>
            </a:r>
          </a:p>
          <a:p>
            <a:br>
              <a:rPr lang="en-US" sz="1600" dirty="0"/>
            </a:br>
            <a:r>
              <a:rPr lang="en-US" sz="1600" dirty="0"/>
              <a:t>Patrick Rodler</a:t>
            </a:r>
          </a:p>
        </p:txBody>
      </p:sp>
    </p:spTree>
    <p:extLst>
      <p:ext uri="{BB962C8B-B14F-4D97-AF65-F5344CB8AC3E}">
        <p14:creationId xmlns:p14="http://schemas.microsoft.com/office/powerpoint/2010/main" val="26108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4BC44-0C67-443A-A8A8-4542C6BD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Model-</a:t>
            </a:r>
            <a:r>
              <a:rPr lang="de-AT" dirty="0" err="1"/>
              <a:t>based</a:t>
            </a:r>
            <a:r>
              <a:rPr lang="de-AT" dirty="0"/>
              <a:t> Diagnosis – </a:t>
            </a:r>
            <a:r>
              <a:rPr lang="de-AT" dirty="0" err="1"/>
              <a:t>Related</a:t>
            </a:r>
            <a:r>
              <a:rPr lang="de-AT" dirty="0"/>
              <a:t> Areas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D389B6-D9CC-4D4F-8481-9696CC2C3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C499B3-CD93-46E0-9F95-18B0D0DB9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TeWi</a:t>
            </a:r>
            <a:r>
              <a:rPr lang="en-US" dirty="0"/>
              <a:t> </a:t>
            </a:r>
            <a:r>
              <a:rPr lang="en-US" dirty="0" err="1"/>
              <a:t>Kolloquium</a:t>
            </a:r>
            <a:r>
              <a:rPr lang="en-US" dirty="0"/>
              <a:t> Oct'22                                                              Efficient AI Methods for (Interactive) Debugging </a:t>
            </a:r>
            <a:endParaRPr lang="de-AT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665515E-58DD-495F-B9BC-51AFF6A95D8A}"/>
              </a:ext>
            </a:extLst>
          </p:cNvPr>
          <p:cNvSpPr/>
          <p:nvPr/>
        </p:nvSpPr>
        <p:spPr bwMode="auto">
          <a:xfrm>
            <a:off x="3223961" y="3329946"/>
            <a:ext cx="2794000" cy="1117600"/>
          </a:xfrm>
          <a:prstGeom prst="ellipse">
            <a:avLst/>
          </a:prstGeom>
          <a:solidFill>
            <a:srgbClr val="336B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M</a:t>
            </a: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odel-</a:t>
            </a:r>
            <a:r>
              <a:rPr lang="de-AT" sz="2000" dirty="0" err="1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b</a:t>
            </a:r>
            <a:r>
              <a:rPr kumimoji="0" lang="de-AT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ased</a:t>
            </a: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D</a:t>
            </a: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iagnosis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581B22-D961-41ED-8630-8EEEA5DA4E96}"/>
              </a:ext>
            </a:extLst>
          </p:cNvPr>
          <p:cNvSpPr/>
          <p:nvPr/>
        </p:nvSpPr>
        <p:spPr bwMode="auto">
          <a:xfrm>
            <a:off x="577651" y="1782732"/>
            <a:ext cx="2294467" cy="989044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minimal </a:t>
            </a:r>
            <a:r>
              <a:rPr kumimoji="0" lang="de-A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subset</a:t>
            </a:r>
            <a:r>
              <a:rPr kumimoji="0" lang="de-A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subject</a:t>
            </a:r>
            <a:r>
              <a:rPr kumimoji="0" lang="de-A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to</a:t>
            </a:r>
            <a:r>
              <a:rPr kumimoji="0" lang="de-A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monotone </a:t>
            </a:r>
            <a:r>
              <a:rPr kumimoji="0" lang="de-A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predicate</a:t>
            </a:r>
            <a:r>
              <a:rPr kumimoji="0" lang="de-A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(MSMP) </a:t>
            </a:r>
            <a:r>
              <a:rPr kumimoji="0" lang="de-A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problem</a:t>
            </a:r>
            <a:r>
              <a:rPr kumimoji="0" lang="de-A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[Marques-Silva et al, 2013]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1067A8B-0B64-4FCD-9492-5BF7DF760244}"/>
              </a:ext>
            </a:extLst>
          </p:cNvPr>
          <p:cNvSpPr/>
          <p:nvPr/>
        </p:nvSpPr>
        <p:spPr bwMode="auto">
          <a:xfrm>
            <a:off x="3426240" y="1626789"/>
            <a:ext cx="1648419" cy="103619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hitting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set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/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set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cover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problem</a:t>
            </a:r>
            <a:endParaRPr lang="de-AT" sz="1400" dirty="0">
              <a:latin typeface="Arial" charset="0"/>
              <a:ea typeface="ＭＳ Ｐゴシック" pitchFamily="-112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(NP-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complete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problem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solving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)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87DF239-0275-4C2F-BF75-33399B125140}"/>
              </a:ext>
            </a:extLst>
          </p:cNvPr>
          <p:cNvSpPr/>
          <p:nvPr/>
        </p:nvSpPr>
        <p:spPr bwMode="auto">
          <a:xfrm>
            <a:off x="662441" y="2996106"/>
            <a:ext cx="1593970" cy="796969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Semantic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Web,</a:t>
            </a:r>
            <a:br>
              <a:rPr lang="de-AT" sz="1400" dirty="0">
                <a:latin typeface="Arial" charset="0"/>
                <a:ea typeface="ＭＳ Ｐゴシック" pitchFamily="-112" charset="-128"/>
              </a:rPr>
            </a:br>
            <a:r>
              <a:rPr lang="de-AT" sz="1400" dirty="0" err="1">
                <a:latin typeface="Arial" charset="0"/>
                <a:ea typeface="ＭＳ Ｐゴシック" pitchFamily="-112" charset="-128"/>
              </a:rPr>
              <a:t>ontology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quality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assurance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939A441-710F-4A21-9E00-47A757FE79D5}"/>
              </a:ext>
            </a:extLst>
          </p:cNvPr>
          <p:cNvSpPr/>
          <p:nvPr/>
        </p:nvSpPr>
        <p:spPr bwMode="auto">
          <a:xfrm>
            <a:off x="6369804" y="2234063"/>
            <a:ext cx="2101023" cy="728212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duality-based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problem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solving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+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optimization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200" dirty="0">
                <a:latin typeface="Arial" charset="0"/>
                <a:ea typeface="ＭＳ Ｐゴシック" pitchFamily="-112" charset="-128"/>
              </a:rPr>
              <a:t>[</a:t>
            </a:r>
            <a:r>
              <a:rPr lang="de-AT" sz="1200" dirty="0" err="1">
                <a:latin typeface="Arial" charset="0"/>
                <a:ea typeface="ＭＳ Ｐゴシック" pitchFamily="-112" charset="-128"/>
              </a:rPr>
              <a:t>Slaney</a:t>
            </a:r>
            <a:r>
              <a:rPr lang="de-AT" sz="1200" dirty="0">
                <a:latin typeface="Arial" charset="0"/>
                <a:ea typeface="ＭＳ Ｐゴシック" pitchFamily="-112" charset="-128"/>
              </a:rPr>
              <a:t>, 14]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462DC66-A7F9-4ABC-9661-F24A069F0458}"/>
              </a:ext>
            </a:extLst>
          </p:cNvPr>
          <p:cNvSpPr/>
          <p:nvPr/>
        </p:nvSpPr>
        <p:spPr bwMode="auto">
          <a:xfrm>
            <a:off x="7135188" y="4332869"/>
            <a:ext cx="1716857" cy="957135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sequential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decision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making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/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reasoning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under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uncertainty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54142CB-0362-4A66-87BE-A4CB821EC393}"/>
              </a:ext>
            </a:extLst>
          </p:cNvPr>
          <p:cNvSpPr/>
          <p:nvPr/>
        </p:nvSpPr>
        <p:spPr bwMode="auto">
          <a:xfrm>
            <a:off x="6968619" y="3307579"/>
            <a:ext cx="1965406" cy="581167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machine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learning</a:t>
            </a:r>
            <a:br>
              <a:rPr lang="de-AT" sz="1400" dirty="0">
                <a:latin typeface="Arial" charset="0"/>
                <a:ea typeface="ＭＳ Ｐゴシック" pitchFamily="-112" charset="-128"/>
              </a:rPr>
            </a:br>
            <a:r>
              <a:rPr lang="de-AT" sz="1400" dirty="0">
                <a:latin typeface="Arial" charset="0"/>
                <a:ea typeface="ＭＳ Ｐゴシック" pitchFamily="-112" charset="-128"/>
              </a:rPr>
              <a:t>(e.g.,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explainable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AI)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D32AC5E-1CA7-4222-B206-D3FF110896AE}"/>
              </a:ext>
            </a:extLst>
          </p:cNvPr>
          <p:cNvSpPr/>
          <p:nvPr/>
        </p:nvSpPr>
        <p:spPr bwMode="auto">
          <a:xfrm>
            <a:off x="896333" y="4022124"/>
            <a:ext cx="1360077" cy="62149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(Max)SAT,</a:t>
            </a:r>
            <a:br>
              <a:rPr lang="de-AT" sz="1400" dirty="0">
                <a:latin typeface="Arial" charset="0"/>
                <a:ea typeface="ＭＳ Ｐゴシック" pitchFamily="-112" charset="-128"/>
              </a:rPr>
            </a:br>
            <a:r>
              <a:rPr lang="de-AT" sz="1400" dirty="0">
                <a:latin typeface="Arial" charset="0"/>
                <a:ea typeface="ＭＳ Ｐゴシック" pitchFamily="-112" charset="-128"/>
              </a:rPr>
              <a:t>(Max)CSP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867DAD51-704C-482E-BE9A-536F4C78A604}"/>
              </a:ext>
            </a:extLst>
          </p:cNvPr>
          <p:cNvSpPr/>
          <p:nvPr/>
        </p:nvSpPr>
        <p:spPr bwMode="auto">
          <a:xfrm>
            <a:off x="744449" y="5075126"/>
            <a:ext cx="1640652" cy="62149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(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re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)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scheduling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,</a:t>
            </a:r>
            <a:br>
              <a:rPr lang="de-AT" sz="1400" dirty="0">
                <a:latin typeface="Arial" charset="0"/>
                <a:ea typeface="ＭＳ Ｐゴシック" pitchFamily="-112" charset="-128"/>
              </a:rPr>
            </a:br>
            <a:r>
              <a:rPr lang="de-AT" sz="1400" dirty="0">
                <a:latin typeface="Arial" charset="0"/>
                <a:ea typeface="ＭＳ Ｐゴシック" pitchFamily="-112" charset="-128"/>
              </a:rPr>
              <a:t>(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re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)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configuration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DE818609-FAC0-4B00-9ACD-0F8C0AF3327F}"/>
              </a:ext>
            </a:extLst>
          </p:cNvPr>
          <p:cNvSpPr/>
          <p:nvPr/>
        </p:nvSpPr>
        <p:spPr bwMode="auto">
          <a:xfrm>
            <a:off x="2732147" y="5700497"/>
            <a:ext cx="1388186" cy="561476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recommender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systems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7B6688F8-FD8F-4F1A-9DCD-56777DE7A78B}"/>
              </a:ext>
            </a:extLst>
          </p:cNvPr>
          <p:cNvSpPr/>
          <p:nvPr/>
        </p:nvSpPr>
        <p:spPr bwMode="auto">
          <a:xfrm>
            <a:off x="4644091" y="5825239"/>
            <a:ext cx="861135" cy="38100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robotics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F5ED15A-5E77-4E8F-B8F4-3C0B13709647}"/>
              </a:ext>
            </a:extLst>
          </p:cNvPr>
          <p:cNvCxnSpPr>
            <a:cxnSpLocks/>
            <a:stCxn id="21" idx="0"/>
            <a:endCxn id="6" idx="4"/>
          </p:cNvCxnSpPr>
          <p:nvPr/>
        </p:nvCxnSpPr>
        <p:spPr bwMode="auto">
          <a:xfrm flipH="1" flipV="1">
            <a:off x="4620961" y="4447546"/>
            <a:ext cx="453698" cy="13776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57A66B9-6975-480A-8552-414EC2984B68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V="1">
            <a:off x="3426240" y="4406289"/>
            <a:ext cx="624138" cy="12942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0594B91E-EE90-4C59-83AF-ED6866387E14}"/>
              </a:ext>
            </a:extLst>
          </p:cNvPr>
          <p:cNvCxnSpPr>
            <a:cxnSpLocks/>
            <a:stCxn id="15" idx="3"/>
            <a:endCxn id="6" idx="3"/>
          </p:cNvCxnSpPr>
          <p:nvPr/>
        </p:nvCxnSpPr>
        <p:spPr bwMode="auto">
          <a:xfrm flipV="1">
            <a:off x="2385101" y="4283877"/>
            <a:ext cx="1248032" cy="11019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497BEDF8-242B-4939-9522-F51BF20141EE}"/>
              </a:ext>
            </a:extLst>
          </p:cNvPr>
          <p:cNvCxnSpPr>
            <a:cxnSpLocks/>
            <a:stCxn id="14" idx="3"/>
            <a:endCxn id="6" idx="2"/>
          </p:cNvCxnSpPr>
          <p:nvPr/>
        </p:nvCxnSpPr>
        <p:spPr bwMode="auto">
          <a:xfrm flipV="1">
            <a:off x="2256410" y="3888746"/>
            <a:ext cx="967551" cy="4441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F87E9DC6-B5E3-4EF7-92A2-F9756C7635E2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 bwMode="auto">
          <a:xfrm>
            <a:off x="2256411" y="3394591"/>
            <a:ext cx="1376722" cy="99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186A4C6E-BECA-4F23-821D-C2E459DDD80C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2872118" y="2277254"/>
            <a:ext cx="1115682" cy="11263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7D65550D-BAD5-4ACD-A4F7-EF9D646D4FE9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 bwMode="auto">
          <a:xfrm>
            <a:off x="4250450" y="2662979"/>
            <a:ext cx="370511" cy="6669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B4C4FF4-70E9-43D9-95F8-E7E3E5E95F99}"/>
              </a:ext>
            </a:extLst>
          </p:cNvPr>
          <p:cNvCxnSpPr>
            <a:cxnSpLocks/>
            <a:stCxn id="10" idx="1"/>
            <a:endCxn id="6" idx="7"/>
          </p:cNvCxnSpPr>
          <p:nvPr/>
        </p:nvCxnSpPr>
        <p:spPr bwMode="auto">
          <a:xfrm flipH="1">
            <a:off x="5608789" y="2598169"/>
            <a:ext cx="761015" cy="8954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2F5ED57E-EF9C-4432-B212-6B543DE29AF1}"/>
              </a:ext>
            </a:extLst>
          </p:cNvPr>
          <p:cNvCxnSpPr>
            <a:cxnSpLocks/>
            <a:stCxn id="13" idx="1"/>
            <a:endCxn id="6" idx="6"/>
          </p:cNvCxnSpPr>
          <p:nvPr/>
        </p:nvCxnSpPr>
        <p:spPr bwMode="auto">
          <a:xfrm flipH="1">
            <a:off x="6017961" y="3598163"/>
            <a:ext cx="950658" cy="2905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28487B67-84BB-4E5D-A362-FD11D4D09004}"/>
              </a:ext>
            </a:extLst>
          </p:cNvPr>
          <p:cNvCxnSpPr>
            <a:cxnSpLocks/>
            <a:stCxn id="12" idx="1"/>
            <a:endCxn id="6" idx="5"/>
          </p:cNvCxnSpPr>
          <p:nvPr/>
        </p:nvCxnSpPr>
        <p:spPr bwMode="auto">
          <a:xfrm flipH="1" flipV="1">
            <a:off x="5608789" y="4283877"/>
            <a:ext cx="1526399" cy="5275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1B7139E2-1519-4ED5-BE14-7875CC53318B}"/>
              </a:ext>
            </a:extLst>
          </p:cNvPr>
          <p:cNvSpPr txBox="1"/>
          <p:nvPr/>
        </p:nvSpPr>
        <p:spPr>
          <a:xfrm>
            <a:off x="325759" y="999297"/>
            <a:ext cx="409347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e.g., minimal </a:t>
            </a:r>
            <a:r>
              <a:rPr lang="de-AT" sz="1200" dirty="0" err="1"/>
              <a:t>unsatisfiable</a:t>
            </a:r>
            <a:r>
              <a:rPr lang="de-AT" sz="1200" dirty="0"/>
              <a:t> </a:t>
            </a:r>
            <a:r>
              <a:rPr lang="de-AT" sz="1200" dirty="0" err="1"/>
              <a:t>subsets</a:t>
            </a:r>
            <a:r>
              <a:rPr lang="de-AT" sz="1200" dirty="0"/>
              <a:t>, minimal </a:t>
            </a:r>
            <a:r>
              <a:rPr lang="de-AT" sz="1200" dirty="0" err="1"/>
              <a:t>correction</a:t>
            </a:r>
            <a:r>
              <a:rPr lang="de-AT" sz="1200" dirty="0"/>
              <a:t> </a:t>
            </a:r>
            <a:r>
              <a:rPr lang="de-AT" sz="1200" dirty="0" err="1"/>
              <a:t>subsets</a:t>
            </a:r>
            <a:r>
              <a:rPr lang="de-AT" sz="1200" dirty="0"/>
              <a:t>, </a:t>
            </a:r>
            <a:r>
              <a:rPr lang="de-AT" sz="1200" dirty="0" err="1"/>
              <a:t>preferred</a:t>
            </a:r>
            <a:r>
              <a:rPr lang="de-AT" sz="1200" dirty="0"/>
              <a:t> </a:t>
            </a:r>
            <a:r>
              <a:rPr lang="de-AT" sz="1200" dirty="0" err="1"/>
              <a:t>explanations</a:t>
            </a:r>
            <a:r>
              <a:rPr lang="de-AT" sz="1200" dirty="0"/>
              <a:t>, prime </a:t>
            </a:r>
            <a:r>
              <a:rPr lang="de-AT" sz="1200" dirty="0" err="1"/>
              <a:t>implicants</a:t>
            </a:r>
            <a:r>
              <a:rPr lang="de-AT" sz="1200" dirty="0"/>
              <a:t> </a:t>
            </a:r>
            <a:endParaRPr lang="de-AT" sz="1200" dirty="0">
              <a:solidFill>
                <a:srgbClr val="C00000"/>
              </a:solidFill>
            </a:endParaRP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CDB0286C-3579-4C2B-8BBD-C382ABB5F45B}"/>
              </a:ext>
            </a:extLst>
          </p:cNvPr>
          <p:cNvCxnSpPr>
            <a:cxnSpLocks/>
            <a:stCxn id="7" idx="0"/>
            <a:endCxn id="50" idx="2"/>
          </p:cNvCxnSpPr>
          <p:nvPr/>
        </p:nvCxnSpPr>
        <p:spPr bwMode="auto">
          <a:xfrm flipV="1">
            <a:off x="1724885" y="1460962"/>
            <a:ext cx="647612" cy="3217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DD25AF90-F9B5-47F8-BB7A-90272FC7BA30}"/>
              </a:ext>
            </a:extLst>
          </p:cNvPr>
          <p:cNvSpPr/>
          <p:nvPr/>
        </p:nvSpPr>
        <p:spPr bwMode="auto">
          <a:xfrm>
            <a:off x="6075915" y="5593224"/>
            <a:ext cx="1186236" cy="586546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software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engineering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FD1A2CB4-92CE-4D34-A699-9B96956BDA4A}"/>
              </a:ext>
            </a:extLst>
          </p:cNvPr>
          <p:cNvCxnSpPr>
            <a:cxnSpLocks/>
            <a:stCxn id="63" idx="0"/>
          </p:cNvCxnSpPr>
          <p:nvPr/>
        </p:nvCxnSpPr>
        <p:spPr bwMode="auto">
          <a:xfrm flipH="1" flipV="1">
            <a:off x="5156200" y="4402667"/>
            <a:ext cx="1512833" cy="11905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86" name="Textfeld 85">
            <a:extLst>
              <a:ext uri="{FF2B5EF4-FFF2-40B4-BE49-F238E27FC236}">
                <a16:creationId xmlns:a16="http://schemas.microsoft.com/office/drawing/2014/main" id="{BCB3908C-5164-457B-8A96-5BC2A3DA66C0}"/>
              </a:ext>
            </a:extLst>
          </p:cNvPr>
          <p:cNvSpPr txBox="1"/>
          <p:nvPr/>
        </p:nvSpPr>
        <p:spPr>
          <a:xfrm>
            <a:off x="6817696" y="211621"/>
            <a:ext cx="219239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b="1" dirty="0" err="1"/>
              <a:t>problem</a:t>
            </a:r>
            <a:r>
              <a:rPr lang="de-AT" sz="1200" b="1" dirty="0"/>
              <a:t>:</a:t>
            </a:r>
            <a:r>
              <a:rPr lang="de-AT" sz="1200" dirty="0"/>
              <a:t> find </a:t>
            </a:r>
            <a:r>
              <a:rPr lang="de-AT" sz="1200" dirty="0">
                <a:solidFill>
                  <a:srgbClr val="4699C2"/>
                </a:solidFill>
              </a:rPr>
              <a:t>(</a:t>
            </a:r>
            <a:r>
              <a:rPr lang="de-AT" sz="1200" dirty="0" err="1">
                <a:solidFill>
                  <a:srgbClr val="4699C2"/>
                </a:solidFill>
              </a:rPr>
              <a:t>cost</a:t>
            </a:r>
            <a:r>
              <a:rPr lang="de-AT" sz="1200" dirty="0">
                <a:solidFill>
                  <a:srgbClr val="4699C2"/>
                </a:solidFill>
              </a:rPr>
              <a:t>-)optimal </a:t>
            </a:r>
            <a:r>
              <a:rPr lang="de-AT" sz="1200" dirty="0" err="1">
                <a:solidFill>
                  <a:srgbClr val="4699C2"/>
                </a:solidFill>
              </a:rPr>
              <a:t>set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from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collection</a:t>
            </a:r>
            <a:r>
              <a:rPr lang="de-AT" sz="1200" dirty="0">
                <a:solidFill>
                  <a:srgbClr val="4699C2"/>
                </a:solidFill>
              </a:rPr>
              <a:t> X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subsets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a </a:t>
            </a:r>
            <a:r>
              <a:rPr lang="de-AT" sz="1200" dirty="0" err="1"/>
              <a:t>universe</a:t>
            </a:r>
            <a:br>
              <a:rPr lang="de-AT" sz="1200" dirty="0"/>
            </a:br>
            <a:r>
              <a:rPr lang="de-AT" sz="1200" b="1" dirty="0" err="1"/>
              <a:t>approach</a:t>
            </a:r>
            <a:r>
              <a:rPr lang="de-AT" sz="1200" b="1" dirty="0"/>
              <a:t>:</a:t>
            </a:r>
            <a:r>
              <a:rPr lang="de-AT" sz="1200" dirty="0"/>
              <a:t> </a:t>
            </a:r>
            <a:r>
              <a:rPr lang="de-AT" sz="1200" dirty="0" err="1"/>
              <a:t>use</a:t>
            </a:r>
            <a:r>
              <a:rPr lang="de-AT" sz="1200" dirty="0"/>
              <a:t> best-first </a:t>
            </a:r>
            <a:r>
              <a:rPr lang="de-AT" sz="1200" dirty="0" err="1">
                <a:solidFill>
                  <a:srgbClr val="4699C2"/>
                </a:solidFill>
              </a:rPr>
              <a:t>hitting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set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computation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over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the</a:t>
            </a:r>
            <a:r>
              <a:rPr lang="de-AT" sz="1200" dirty="0">
                <a:solidFill>
                  <a:srgbClr val="4699C2"/>
                </a:solidFill>
              </a:rPr>
              <a:t> dual </a:t>
            </a:r>
            <a:r>
              <a:rPr lang="de-AT" sz="1200" dirty="0" err="1">
                <a:solidFill>
                  <a:srgbClr val="4699C2"/>
                </a:solidFill>
              </a:rPr>
              <a:t>collection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of</a:t>
            </a:r>
            <a:r>
              <a:rPr lang="de-AT" sz="1200" dirty="0">
                <a:solidFill>
                  <a:srgbClr val="4699C2"/>
                </a:solidFill>
              </a:rPr>
              <a:t> X </a:t>
            </a:r>
          </a:p>
          <a:p>
            <a:r>
              <a:rPr lang="de-AT" sz="1200" dirty="0"/>
              <a:t>(</a:t>
            </a:r>
            <a:r>
              <a:rPr lang="de-AT" sz="1200" dirty="0">
                <a:solidFill>
                  <a:srgbClr val="C00000"/>
                </a:solidFill>
              </a:rPr>
              <a:t>dual </a:t>
            </a:r>
            <a:r>
              <a:rPr lang="de-AT" sz="1200" dirty="0" err="1">
                <a:solidFill>
                  <a:srgbClr val="C00000"/>
                </a:solidFill>
              </a:rPr>
              <a:t>collection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of</a:t>
            </a:r>
            <a:r>
              <a:rPr lang="de-AT" sz="1200" dirty="0">
                <a:solidFill>
                  <a:srgbClr val="C00000"/>
                </a:solidFill>
              </a:rPr>
              <a:t> X </a:t>
            </a:r>
            <a:r>
              <a:rPr lang="de-AT" sz="1200" dirty="0" err="1"/>
              <a:t>includes</a:t>
            </a:r>
            <a:r>
              <a:rPr lang="de-AT" sz="1200" dirty="0"/>
              <a:t> all </a:t>
            </a:r>
            <a:r>
              <a:rPr lang="de-AT" sz="1200" dirty="0" err="1"/>
              <a:t>subsets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universe</a:t>
            </a:r>
            <a:r>
              <a:rPr lang="de-AT" sz="1200" dirty="0"/>
              <a:t> </a:t>
            </a:r>
            <a:r>
              <a:rPr lang="de-AT" sz="1200" dirty="0" err="1"/>
              <a:t>whose</a:t>
            </a:r>
            <a:r>
              <a:rPr lang="de-AT" sz="1200" dirty="0"/>
              <a:t> </a:t>
            </a:r>
            <a:r>
              <a:rPr lang="de-AT" sz="1200" dirty="0" err="1">
                <a:solidFill>
                  <a:srgbClr val="C00000"/>
                </a:solidFill>
              </a:rPr>
              <a:t>complement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is</a:t>
            </a:r>
            <a:r>
              <a:rPr lang="de-AT" sz="1200" dirty="0">
                <a:solidFill>
                  <a:srgbClr val="C00000"/>
                </a:solidFill>
              </a:rPr>
              <a:t> not in X</a:t>
            </a:r>
            <a:r>
              <a:rPr lang="de-AT" sz="1200" dirty="0"/>
              <a:t>)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89BE96B6-F9DC-4F9C-8EA0-ABDE07CA4A56}"/>
              </a:ext>
            </a:extLst>
          </p:cNvPr>
          <p:cNvSpPr txBox="1"/>
          <p:nvPr/>
        </p:nvSpPr>
        <p:spPr>
          <a:xfrm>
            <a:off x="5246137" y="951977"/>
            <a:ext cx="1395697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b="1" dirty="0" err="1"/>
              <a:t>example</a:t>
            </a:r>
            <a:r>
              <a:rPr lang="de-AT" sz="1200" b="1" dirty="0"/>
              <a:t>:</a:t>
            </a:r>
            <a:r>
              <a:rPr lang="de-AT" sz="1200" dirty="0"/>
              <a:t> </a:t>
            </a:r>
            <a:r>
              <a:rPr lang="de-AT" sz="1200" dirty="0" err="1">
                <a:solidFill>
                  <a:srgbClr val="4699C2"/>
                </a:solidFill>
              </a:rPr>
              <a:t>conflicts</a:t>
            </a:r>
            <a:r>
              <a:rPr lang="de-AT" sz="1200" dirty="0"/>
              <a:t> </a:t>
            </a:r>
            <a:r>
              <a:rPr lang="de-AT" sz="1200" dirty="0" err="1"/>
              <a:t>are</a:t>
            </a:r>
            <a:r>
              <a:rPr lang="de-AT" sz="1200" dirty="0"/>
              <a:t> dual </a:t>
            </a: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 err="1">
                <a:solidFill>
                  <a:srgbClr val="4699C2"/>
                </a:solidFill>
              </a:rPr>
              <a:t>diagnoses</a:t>
            </a:r>
            <a:endParaRPr lang="de-AT" sz="1200" dirty="0">
              <a:solidFill>
                <a:srgbClr val="4699C2"/>
              </a:solidFill>
            </a:endParaRPr>
          </a:p>
          <a:p>
            <a:r>
              <a:rPr lang="de-AT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de-AT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many</a:t>
            </a:r>
            <a:r>
              <a:rPr lang="de-AT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other</a:t>
            </a:r>
            <a:r>
              <a:rPr lang="de-AT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applications</a:t>
            </a:r>
            <a:r>
              <a:rPr lang="de-AT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C67B481D-D01B-4C6D-999D-C532EA355807}"/>
              </a:ext>
            </a:extLst>
          </p:cNvPr>
          <p:cNvCxnSpPr>
            <a:cxnSpLocks/>
            <a:stCxn id="10" idx="0"/>
            <a:endCxn id="86" idx="2"/>
          </p:cNvCxnSpPr>
          <p:nvPr/>
        </p:nvCxnSpPr>
        <p:spPr bwMode="auto">
          <a:xfrm flipV="1">
            <a:off x="7420316" y="1965947"/>
            <a:ext cx="493576" cy="268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EF8B48D8-3B20-423A-A92C-404CB554D924}"/>
              </a:ext>
            </a:extLst>
          </p:cNvPr>
          <p:cNvCxnSpPr>
            <a:cxnSpLocks/>
            <a:stCxn id="86" idx="1"/>
            <a:endCxn id="98" idx="3"/>
          </p:cNvCxnSpPr>
          <p:nvPr/>
        </p:nvCxnSpPr>
        <p:spPr bwMode="auto">
          <a:xfrm flipH="1">
            <a:off x="6641834" y="1088784"/>
            <a:ext cx="175862" cy="3710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567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50" grpId="0" animBg="1"/>
      <p:bldP spid="63" grpId="0" animBg="1"/>
      <p:bldP spid="86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0F3272F-F47A-4BFB-BF04-2E425D008B54}"/>
              </a:ext>
            </a:extLst>
          </p:cNvPr>
          <p:cNvSpPr/>
          <p:nvPr/>
        </p:nvSpPr>
        <p:spPr bwMode="auto">
          <a:xfrm>
            <a:off x="1874520" y="2181612"/>
            <a:ext cx="4943176" cy="3015228"/>
          </a:xfrm>
          <a:prstGeom prst="roundRect">
            <a:avLst>
              <a:gd name="adj" fmla="val 2111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AD8EC1-7951-4E74-BC5D-F7ABC397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Generic</a:t>
            </a:r>
            <a:r>
              <a:rPr lang="de-AT" dirty="0"/>
              <a:t> (</a:t>
            </a:r>
            <a:r>
              <a:rPr lang="de-AT" dirty="0" err="1"/>
              <a:t>Sequential</a:t>
            </a:r>
            <a:r>
              <a:rPr lang="de-AT" dirty="0"/>
              <a:t>) Diagnosis System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4F3911-B13C-40EF-856E-EFAF10A24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11</a:t>
            </a:fld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D89D57-7162-4DFA-BB44-9D1D8A8B29A0}"/>
              </a:ext>
            </a:extLst>
          </p:cNvPr>
          <p:cNvSpPr/>
          <p:nvPr/>
        </p:nvSpPr>
        <p:spPr bwMode="auto">
          <a:xfrm>
            <a:off x="2969704" y="2238884"/>
            <a:ext cx="2667698" cy="2768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1" i="0" u="sng" strike="noStrike" cap="small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112" charset="-128"/>
              </a:rPr>
              <a:t>(</a:t>
            </a:r>
            <a:r>
              <a:rPr kumimoji="0" lang="de-AT" sz="1600" b="1" i="0" u="sng" strike="noStrike" cap="small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112" charset="-128"/>
              </a:rPr>
              <a:t>Sequential</a:t>
            </a:r>
            <a:r>
              <a:rPr kumimoji="0" lang="de-AT" sz="1600" b="1" i="0" u="sng" strike="noStrike" cap="small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112" charset="-128"/>
              </a:rPr>
              <a:t>) Diagnosis System</a:t>
            </a:r>
            <a:endParaRPr kumimoji="0" lang="en-US" sz="1600" b="1" i="0" u="sng" strike="noStrike" cap="small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pitchFamily="-112" charset="-128"/>
            </a:endParaRP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7B8A1CBE-7DA1-41BF-BB9C-6BED9CE96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7330DD6C-0645-4540-B6F0-488FE21D3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62" y="2650953"/>
            <a:ext cx="743767" cy="757352"/>
          </a:xfr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0EEE884-888E-4BF3-B81B-6DF8D34AA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1" y="4140733"/>
            <a:ext cx="660351" cy="87461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FB0ABB6-D067-45E0-9F3B-14AB4F86C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5" y="4003574"/>
            <a:ext cx="812739" cy="8746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21E6834-E64E-4AA3-A572-E9B71F2B5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9" y="2598492"/>
            <a:ext cx="805483" cy="874611"/>
          </a:xfrm>
          <a:prstGeom prst="rect">
            <a:avLst/>
          </a:prstGeom>
        </p:spPr>
      </p:pic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05DFC819-4E51-4067-8313-650440689307}"/>
              </a:ext>
            </a:extLst>
          </p:cNvPr>
          <p:cNvSpPr/>
          <p:nvPr/>
        </p:nvSpPr>
        <p:spPr bwMode="auto">
          <a:xfrm>
            <a:off x="3222170" y="4186452"/>
            <a:ext cx="1255897" cy="874611"/>
          </a:xfrm>
          <a:prstGeom prst="roundRect">
            <a:avLst>
              <a:gd name="adj" fmla="val 7706"/>
            </a:avLst>
          </a:prstGeom>
          <a:solidFill>
            <a:srgbClr val="469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Diagnosis Engine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7AF55808-0271-4483-A657-10603840310B}"/>
              </a:ext>
            </a:extLst>
          </p:cNvPr>
          <p:cNvSpPr/>
          <p:nvPr/>
        </p:nvSpPr>
        <p:spPr bwMode="auto">
          <a:xfrm>
            <a:off x="3222169" y="2598492"/>
            <a:ext cx="1255897" cy="874611"/>
          </a:xfrm>
          <a:prstGeom prst="roundRect">
            <a:avLst>
              <a:gd name="adj" fmla="val 7706"/>
            </a:avLst>
          </a:prstGeom>
          <a:solidFill>
            <a:srgbClr val="4699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Query Generation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7F64085-B5A8-460F-A389-E186E92BF416}"/>
              </a:ext>
            </a:extLst>
          </p:cNvPr>
          <p:cNvCxnSpPr>
            <a:cxnSpLocks/>
          </p:cNvCxnSpPr>
          <p:nvPr/>
        </p:nvCxnSpPr>
        <p:spPr bwMode="auto">
          <a:xfrm>
            <a:off x="2812702" y="2869890"/>
            <a:ext cx="33980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D93489B-A2E6-4AC7-A01D-F4E1BF9FF2A4}"/>
              </a:ext>
            </a:extLst>
          </p:cNvPr>
          <p:cNvCxnSpPr>
            <a:cxnSpLocks/>
          </p:cNvCxnSpPr>
          <p:nvPr/>
        </p:nvCxnSpPr>
        <p:spPr bwMode="auto">
          <a:xfrm>
            <a:off x="4572000" y="2869890"/>
            <a:ext cx="121566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ACF30966-42B0-4E8A-A0BF-5308DC42816C}"/>
              </a:ext>
            </a:extLst>
          </p:cNvPr>
          <p:cNvCxnSpPr/>
          <p:nvPr/>
        </p:nvCxnSpPr>
        <p:spPr bwMode="auto">
          <a:xfrm flipH="1">
            <a:off x="4572000" y="3230880"/>
            <a:ext cx="121566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E89E132-0786-4349-A424-A80283DD4D08}"/>
              </a:ext>
            </a:extLst>
          </p:cNvPr>
          <p:cNvCxnSpPr/>
          <p:nvPr/>
        </p:nvCxnSpPr>
        <p:spPr bwMode="auto">
          <a:xfrm>
            <a:off x="6565914" y="2869890"/>
            <a:ext cx="111504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343BBF36-6E15-4CF3-BA30-800540953140}"/>
              </a:ext>
            </a:extLst>
          </p:cNvPr>
          <p:cNvCxnSpPr/>
          <p:nvPr/>
        </p:nvCxnSpPr>
        <p:spPr bwMode="auto">
          <a:xfrm flipH="1">
            <a:off x="6531429" y="3230880"/>
            <a:ext cx="11582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D96EF6E9-4440-43B3-89E0-C18DEF15AAD7}"/>
              </a:ext>
            </a:extLst>
          </p:cNvPr>
          <p:cNvCxnSpPr/>
          <p:nvPr/>
        </p:nvCxnSpPr>
        <p:spPr bwMode="auto">
          <a:xfrm flipV="1">
            <a:off x="6217920" y="3473103"/>
            <a:ext cx="0" cy="4544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E3E4FF71-E47D-4DEE-8413-B048028EFEC4}"/>
              </a:ext>
            </a:extLst>
          </p:cNvPr>
          <p:cNvCxnSpPr/>
          <p:nvPr/>
        </p:nvCxnSpPr>
        <p:spPr bwMode="auto">
          <a:xfrm flipH="1">
            <a:off x="4572000" y="4667794"/>
            <a:ext cx="106540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EFAAF093-98ED-4B8E-8CA5-BF0B61CA0D4A}"/>
              </a:ext>
            </a:extLst>
          </p:cNvPr>
          <p:cNvCxnSpPr/>
          <p:nvPr/>
        </p:nvCxnSpPr>
        <p:spPr bwMode="auto">
          <a:xfrm flipV="1">
            <a:off x="3535680" y="3544389"/>
            <a:ext cx="0" cy="5963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34DBF6EA-DD7F-43D1-9112-04C53D9D1EF7}"/>
              </a:ext>
            </a:extLst>
          </p:cNvPr>
          <p:cNvCxnSpPr/>
          <p:nvPr/>
        </p:nvCxnSpPr>
        <p:spPr bwMode="auto">
          <a:xfrm>
            <a:off x="4197531" y="3553097"/>
            <a:ext cx="0" cy="5876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99BDD361-BC61-4CCD-8A9A-A5B3E43C8ECE}"/>
              </a:ext>
            </a:extLst>
          </p:cNvPr>
          <p:cNvCxnSpPr/>
          <p:nvPr/>
        </p:nvCxnSpPr>
        <p:spPr bwMode="auto">
          <a:xfrm flipH="1">
            <a:off x="1645920" y="4667794"/>
            <a:ext cx="150658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C6CC29BB-A3AE-43F4-AC9F-11935A19C6A8}"/>
              </a:ext>
            </a:extLst>
          </p:cNvPr>
          <p:cNvCxnSpPr/>
          <p:nvPr/>
        </p:nvCxnSpPr>
        <p:spPr bwMode="auto">
          <a:xfrm flipH="1">
            <a:off x="1645920" y="3473103"/>
            <a:ext cx="1506583" cy="8115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5CE10C26-BA9F-43F9-A169-4257972D3ECE}"/>
              </a:ext>
            </a:extLst>
          </p:cNvPr>
          <p:cNvCxnSpPr>
            <a:cxnSpLocks/>
            <a:stCxn id="107" idx="0"/>
            <a:endCxn id="136" idx="0"/>
          </p:cNvCxnSpPr>
          <p:nvPr/>
        </p:nvCxnSpPr>
        <p:spPr bwMode="auto">
          <a:xfrm rot="16200000" flipH="1" flipV="1">
            <a:off x="5154024" y="-473746"/>
            <a:ext cx="288639" cy="5749911"/>
          </a:xfrm>
          <a:prstGeom prst="bentConnector3">
            <a:avLst>
              <a:gd name="adj1" fmla="val -79199"/>
            </a:avLst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feld 85">
            <a:extLst>
              <a:ext uri="{FF2B5EF4-FFF2-40B4-BE49-F238E27FC236}">
                <a16:creationId xmlns:a16="http://schemas.microsoft.com/office/drawing/2014/main" id="{998391D4-2714-4233-996F-E96418AA576D}"/>
              </a:ext>
            </a:extLst>
          </p:cNvPr>
          <p:cNvSpPr txBox="1"/>
          <p:nvPr/>
        </p:nvSpPr>
        <p:spPr>
          <a:xfrm>
            <a:off x="7881244" y="3344123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Oracle</a:t>
            </a:r>
            <a:endParaRPr lang="en-US" sz="1200" dirty="0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2F50345E-AC6C-4641-919D-A315272C9C29}"/>
              </a:ext>
            </a:extLst>
          </p:cNvPr>
          <p:cNvSpPr txBox="1"/>
          <p:nvPr/>
        </p:nvSpPr>
        <p:spPr>
          <a:xfrm>
            <a:off x="6760908" y="2603092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Best Query</a:t>
            </a:r>
            <a:endParaRPr lang="en-US" sz="1200" dirty="0"/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D04E705F-2E3B-4124-9359-B4EA71CD213C}"/>
              </a:ext>
            </a:extLst>
          </p:cNvPr>
          <p:cNvSpPr txBox="1"/>
          <p:nvPr/>
        </p:nvSpPr>
        <p:spPr>
          <a:xfrm>
            <a:off x="7009107" y="3195796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Answer</a:t>
            </a:r>
            <a:endParaRPr lang="en-US" sz="12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F4BDA650-A1D2-46D6-A9F3-CB787141C24F}"/>
              </a:ext>
            </a:extLst>
          </p:cNvPr>
          <p:cNvSpPr txBox="1"/>
          <p:nvPr/>
        </p:nvSpPr>
        <p:spPr>
          <a:xfrm>
            <a:off x="5466886" y="4841756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Meta</a:t>
            </a:r>
            <a:r>
              <a:rPr lang="de-AT" sz="1200" dirty="0"/>
              <a:t> Information</a:t>
            </a:r>
            <a:endParaRPr lang="en-US" sz="1200" dirty="0"/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76F8A587-3621-4B9C-82E6-257563C41369}"/>
              </a:ext>
            </a:extLst>
          </p:cNvPr>
          <p:cNvSpPr txBox="1"/>
          <p:nvPr/>
        </p:nvSpPr>
        <p:spPr>
          <a:xfrm>
            <a:off x="426009" y="4974085"/>
            <a:ext cx="1334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Logical </a:t>
            </a:r>
            <a:r>
              <a:rPr lang="de-AT" sz="1200" dirty="0" err="1"/>
              <a:t>Reasoner</a:t>
            </a:r>
            <a:endParaRPr lang="en-US" sz="1200" dirty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6823D14-EFD0-4970-A957-0B42192129DE}"/>
              </a:ext>
            </a:extLst>
          </p:cNvPr>
          <p:cNvSpPr txBox="1"/>
          <p:nvPr/>
        </p:nvSpPr>
        <p:spPr>
          <a:xfrm>
            <a:off x="2205417" y="3439659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DPI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4848CEC6-DFAD-4028-BA42-FD7BBB6FB656}"/>
                  </a:ext>
                </a:extLst>
              </p:cNvPr>
              <p:cNvSpPr txBox="1"/>
              <p:nvPr/>
            </p:nvSpPr>
            <p:spPr>
              <a:xfrm>
                <a:off x="6275961" y="5335060"/>
                <a:ext cx="10323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/>
                  <a:t>Diagnosis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4848CEC6-DFAD-4028-BA42-FD7BBB6FB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961" y="5335060"/>
                <a:ext cx="1032334" cy="276999"/>
              </a:xfrm>
              <a:prstGeom prst="rect">
                <a:avLst/>
              </a:prstGeom>
              <a:blipFill>
                <a:blip r:embed="rId6"/>
                <a:stretch>
                  <a:fillRect l="-59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Verbinder: gewinkelt 97">
            <a:extLst>
              <a:ext uri="{FF2B5EF4-FFF2-40B4-BE49-F238E27FC236}">
                <a16:creationId xmlns:a16="http://schemas.microsoft.com/office/drawing/2014/main" id="{EFE26ADE-58DC-47FE-B82A-B81832CE437E}"/>
              </a:ext>
            </a:extLst>
          </p:cNvPr>
          <p:cNvCxnSpPr>
            <a:cxnSpLocks/>
            <a:stCxn id="60" idx="2"/>
            <a:endCxn id="86" idx="2"/>
          </p:cNvCxnSpPr>
          <p:nvPr/>
        </p:nvCxnSpPr>
        <p:spPr bwMode="auto">
          <a:xfrm rot="5400000" flipH="1" flipV="1">
            <a:off x="5266896" y="2204342"/>
            <a:ext cx="1514322" cy="4347881"/>
          </a:xfrm>
          <a:prstGeom prst="bentConnector3">
            <a:avLst>
              <a:gd name="adj1" fmla="val -15096"/>
            </a:avLst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CD960268-7618-4294-88D7-4FE41BB850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20" y="2320548"/>
            <a:ext cx="827253" cy="1098685"/>
          </a:xfrm>
          <a:prstGeom prst="rect">
            <a:avLst/>
          </a:prstGeom>
        </p:spPr>
      </p:pic>
      <p:sp>
        <p:nvSpPr>
          <p:cNvPr id="107" name="Rechteck 106">
            <a:extLst>
              <a:ext uri="{FF2B5EF4-FFF2-40B4-BE49-F238E27FC236}">
                <a16:creationId xmlns:a16="http://schemas.microsoft.com/office/drawing/2014/main" id="{6952B3E1-0134-4B64-B2FC-E352DEABE376}"/>
              </a:ext>
            </a:extLst>
          </p:cNvPr>
          <p:cNvSpPr/>
          <p:nvPr/>
        </p:nvSpPr>
        <p:spPr bwMode="auto">
          <a:xfrm>
            <a:off x="8098744" y="2256891"/>
            <a:ext cx="14911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4B2240AF-4C2B-420A-B217-4FD1EA45C57D}"/>
              </a:ext>
            </a:extLst>
          </p:cNvPr>
          <p:cNvSpPr txBox="1"/>
          <p:nvPr/>
        </p:nvSpPr>
        <p:spPr>
          <a:xfrm>
            <a:off x="4041671" y="1766411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SD, COMPS, OBS, MEAS</a:t>
            </a:r>
            <a:endParaRPr lang="en-US" sz="1200" dirty="0"/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73F0C6DB-FB46-4D71-BD16-249196163F2E}"/>
              </a:ext>
            </a:extLst>
          </p:cNvPr>
          <p:cNvSpPr txBox="1"/>
          <p:nvPr/>
        </p:nvSpPr>
        <p:spPr>
          <a:xfrm>
            <a:off x="3566991" y="1766764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00B050"/>
                </a:solidFill>
              </a:rPr>
              <a:t>Input: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81E10D16-77B7-46BE-8890-77E3ACE3BF47}"/>
              </a:ext>
            </a:extLst>
          </p:cNvPr>
          <p:cNvSpPr txBox="1"/>
          <p:nvPr/>
        </p:nvSpPr>
        <p:spPr>
          <a:xfrm>
            <a:off x="5680043" y="5330476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5"/>
                </a:solidFill>
              </a:rPr>
              <a:t>Output:</a:t>
            </a:r>
            <a:endParaRPr lang="en-US" sz="1200" dirty="0">
              <a:solidFill>
                <a:schemeClr val="accent5"/>
              </a:solidFill>
            </a:endParaRPr>
          </a:p>
        </p:txBody>
      </p:sp>
      <p:cxnSp>
        <p:nvCxnSpPr>
          <p:cNvPr id="118" name="Verbinder: gewinkelt 117">
            <a:extLst>
              <a:ext uri="{FF2B5EF4-FFF2-40B4-BE49-F238E27FC236}">
                <a16:creationId xmlns:a16="http://schemas.microsoft.com/office/drawing/2014/main" id="{5EC6CF2D-C1B8-4421-999B-1FD4DFCDF95B}"/>
              </a:ext>
            </a:extLst>
          </p:cNvPr>
          <p:cNvCxnSpPr>
            <a:cxnSpLocks/>
            <a:stCxn id="86" idx="1"/>
          </p:cNvCxnSpPr>
          <p:nvPr/>
        </p:nvCxnSpPr>
        <p:spPr bwMode="auto">
          <a:xfrm rot="10800000" flipV="1">
            <a:off x="6575734" y="3482623"/>
            <a:ext cx="1305511" cy="1176840"/>
          </a:xfrm>
          <a:prstGeom prst="bentConnector3">
            <a:avLst>
              <a:gd name="adj1" fmla="val 666"/>
            </a:avLst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0" name="Textfeld 119">
            <a:extLst>
              <a:ext uri="{FF2B5EF4-FFF2-40B4-BE49-F238E27FC236}">
                <a16:creationId xmlns:a16="http://schemas.microsoft.com/office/drawing/2014/main" id="{F30DAFDB-B877-4846-9221-8930CF4A6D55}"/>
              </a:ext>
            </a:extLst>
          </p:cNvPr>
          <p:cNvSpPr txBox="1"/>
          <p:nvPr/>
        </p:nvSpPr>
        <p:spPr>
          <a:xfrm>
            <a:off x="7026523" y="4395754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00B050"/>
                </a:solidFill>
              </a:rPr>
              <a:t>Input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1F70897B-D166-4786-9E6D-2D37158104AF}"/>
              </a:ext>
            </a:extLst>
          </p:cNvPr>
          <p:cNvSpPr txBox="1"/>
          <p:nvPr/>
        </p:nvSpPr>
        <p:spPr>
          <a:xfrm>
            <a:off x="2734851" y="3808455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Diagnoses</a:t>
            </a:r>
            <a:endParaRPr lang="en-US" sz="12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5305D25C-3978-47D4-98C3-F6235FAD2C32}"/>
              </a:ext>
            </a:extLst>
          </p:cNvPr>
          <p:cNvSpPr txBox="1"/>
          <p:nvPr/>
        </p:nvSpPr>
        <p:spPr>
          <a:xfrm>
            <a:off x="4163629" y="3627670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New  </a:t>
            </a:r>
          </a:p>
          <a:p>
            <a:r>
              <a:rPr lang="de-AT" sz="1200" dirty="0"/>
              <a:t>Measurement</a:t>
            </a:r>
            <a:endParaRPr lang="en-US" sz="1200" dirty="0"/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E0C06E12-1E7A-4861-9D33-CBFDB248485A}"/>
              </a:ext>
            </a:extLst>
          </p:cNvPr>
          <p:cNvSpPr txBox="1"/>
          <p:nvPr/>
        </p:nvSpPr>
        <p:spPr>
          <a:xfrm>
            <a:off x="4724114" y="2600435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Queries</a:t>
            </a:r>
            <a:endParaRPr lang="en-US" sz="1200" dirty="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D63437DA-E342-47DD-B0B3-168953280CB8}"/>
              </a:ext>
            </a:extLst>
          </p:cNvPr>
          <p:cNvSpPr txBox="1"/>
          <p:nvPr/>
        </p:nvSpPr>
        <p:spPr>
          <a:xfrm>
            <a:off x="4724114" y="3195797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Query+Answer</a:t>
            </a:r>
            <a:endParaRPr lang="en-US" sz="1200" dirty="0"/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C18C01A4-62EF-4D51-B83A-AC33727ACCFB}"/>
              </a:ext>
            </a:extLst>
          </p:cNvPr>
          <p:cNvSpPr/>
          <p:nvPr/>
        </p:nvSpPr>
        <p:spPr bwMode="auto">
          <a:xfrm>
            <a:off x="2348833" y="2545530"/>
            <a:ext cx="14911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7F59D7C4-01A0-4717-88E7-A8FAAFE4F508}"/>
              </a:ext>
            </a:extLst>
          </p:cNvPr>
          <p:cNvSpPr txBox="1"/>
          <p:nvPr/>
        </p:nvSpPr>
        <p:spPr>
          <a:xfrm>
            <a:off x="5619078" y="2440862"/>
            <a:ext cx="1095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Query </a:t>
            </a:r>
            <a:r>
              <a:rPr lang="de-AT" sz="1000" dirty="0" err="1"/>
              <a:t>Selection</a:t>
            </a:r>
            <a:endParaRPr lang="en-US" sz="1000" dirty="0"/>
          </a:p>
        </p:txBody>
      </p:sp>
      <p:cxnSp>
        <p:nvCxnSpPr>
          <p:cNvPr id="141" name="Verbinder: gewinkelt 140">
            <a:extLst>
              <a:ext uri="{FF2B5EF4-FFF2-40B4-BE49-F238E27FC236}">
                <a16:creationId xmlns:a16="http://schemas.microsoft.com/office/drawing/2014/main" id="{655D2EA2-05A1-4311-A751-6A05EDF2A4D7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419121" y="3699876"/>
            <a:ext cx="724221" cy="74254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336B8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8A9DC7A3-B6BA-4BA4-AFC6-19B99FF5E2F5}"/>
              </a:ext>
            </a:extLst>
          </p:cNvPr>
          <p:cNvSpPr/>
          <p:nvPr/>
        </p:nvSpPr>
        <p:spPr bwMode="auto">
          <a:xfrm>
            <a:off x="442194" y="4101897"/>
            <a:ext cx="1334211" cy="1162830"/>
          </a:xfrm>
          <a:prstGeom prst="rect">
            <a:avLst/>
          </a:prstGeom>
          <a:solidFill>
            <a:schemeClr val="tx1">
              <a:alpha val="2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Pfeil: gebogen 13">
            <a:extLst>
              <a:ext uri="{FF2B5EF4-FFF2-40B4-BE49-F238E27FC236}">
                <a16:creationId xmlns:a16="http://schemas.microsoft.com/office/drawing/2014/main" id="{F6FD447C-869B-4D53-8C04-07EDF7244906}"/>
              </a:ext>
            </a:extLst>
          </p:cNvPr>
          <p:cNvSpPr/>
          <p:nvPr/>
        </p:nvSpPr>
        <p:spPr>
          <a:xfrm rot="20497598">
            <a:off x="3287921" y="2428819"/>
            <a:ext cx="5032071" cy="1592843"/>
          </a:xfrm>
          <a:prstGeom prst="circularArrow">
            <a:avLst>
              <a:gd name="adj1" fmla="val 11864"/>
              <a:gd name="adj2" fmla="val 882920"/>
              <a:gd name="adj3" fmla="val 5111386"/>
              <a:gd name="adj4" fmla="val 16200000"/>
              <a:gd name="adj5" fmla="val 10555"/>
            </a:avLst>
          </a:prstGeom>
          <a:solidFill>
            <a:srgbClr val="C00000">
              <a:alpha val="3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Pfeil: gebogen 14">
            <a:extLst>
              <a:ext uri="{FF2B5EF4-FFF2-40B4-BE49-F238E27FC236}">
                <a16:creationId xmlns:a16="http://schemas.microsoft.com/office/drawing/2014/main" id="{C15F6579-E3EF-406E-BF15-67AF4BB4B275}"/>
              </a:ext>
            </a:extLst>
          </p:cNvPr>
          <p:cNvSpPr/>
          <p:nvPr/>
        </p:nvSpPr>
        <p:spPr>
          <a:xfrm rot="20497598">
            <a:off x="3125361" y="2476525"/>
            <a:ext cx="5032071" cy="1592843"/>
          </a:xfrm>
          <a:prstGeom prst="circularArrow">
            <a:avLst>
              <a:gd name="adj1" fmla="val 11864"/>
              <a:gd name="adj2" fmla="val 720142"/>
              <a:gd name="adj3" fmla="val 15911779"/>
              <a:gd name="adj4" fmla="val 5400000"/>
              <a:gd name="adj5" fmla="val 11098"/>
            </a:avLst>
          </a:prstGeom>
          <a:solidFill>
            <a:srgbClr val="C00000">
              <a:alpha val="3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4A392F91-6104-4093-820A-CACD6F8A8F81}"/>
              </a:ext>
            </a:extLst>
          </p:cNvPr>
          <p:cNvSpPr/>
          <p:nvPr/>
        </p:nvSpPr>
        <p:spPr bwMode="auto">
          <a:xfrm>
            <a:off x="3775562" y="5061064"/>
            <a:ext cx="149110" cy="743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520049C-4D14-48A1-A677-665F4474D869}"/>
              </a:ext>
            </a:extLst>
          </p:cNvPr>
          <p:cNvGrpSpPr/>
          <p:nvPr/>
        </p:nvGrpSpPr>
        <p:grpSpPr>
          <a:xfrm>
            <a:off x="4191538" y="4209291"/>
            <a:ext cx="266553" cy="246827"/>
            <a:chOff x="462845" y="6186180"/>
            <a:chExt cx="292489" cy="278581"/>
          </a:xfrm>
          <a:solidFill>
            <a:srgbClr val="C00000"/>
          </a:solidFill>
        </p:grpSpPr>
        <p:sp>
          <p:nvSpPr>
            <p:cNvPr id="63" name="Pfeil: gebogen 62">
              <a:extLst>
                <a:ext uri="{FF2B5EF4-FFF2-40B4-BE49-F238E27FC236}">
                  <a16:creationId xmlns:a16="http://schemas.microsoft.com/office/drawing/2014/main" id="{667FCC31-EECC-478B-8218-76AEE729EB9B}"/>
                </a:ext>
              </a:extLst>
            </p:cNvPr>
            <p:cNvSpPr/>
            <p:nvPr/>
          </p:nvSpPr>
          <p:spPr>
            <a:xfrm rot="21302405">
              <a:off x="525267" y="6186180"/>
              <a:ext cx="230067" cy="276999"/>
            </a:xfrm>
            <a:prstGeom prst="circularArrow">
              <a:avLst>
                <a:gd name="adj1" fmla="val 11299"/>
                <a:gd name="adj2" fmla="val 1879522"/>
                <a:gd name="adj3" fmla="val 5084939"/>
                <a:gd name="adj4" fmla="val 16200000"/>
                <a:gd name="adj5" fmla="val 17124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Pfeil: gebogen 63">
              <a:extLst>
                <a:ext uri="{FF2B5EF4-FFF2-40B4-BE49-F238E27FC236}">
                  <a16:creationId xmlns:a16="http://schemas.microsoft.com/office/drawing/2014/main" id="{46F879DE-5029-4B51-9D39-6E522D23A30F}"/>
                </a:ext>
              </a:extLst>
            </p:cNvPr>
            <p:cNvSpPr/>
            <p:nvPr/>
          </p:nvSpPr>
          <p:spPr>
            <a:xfrm rot="21302405">
              <a:off x="462845" y="6187762"/>
              <a:ext cx="230067" cy="276999"/>
            </a:xfrm>
            <a:prstGeom prst="circularArrow">
              <a:avLst>
                <a:gd name="adj1" fmla="val 11002"/>
                <a:gd name="adj2" fmla="val 1597731"/>
                <a:gd name="adj3" fmla="val 15903557"/>
                <a:gd name="adj4" fmla="val 5400000"/>
                <a:gd name="adj5" fmla="val 16696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B2EC2B5F-65D3-444F-9E9C-2012EE2EABF9}"/>
              </a:ext>
            </a:extLst>
          </p:cNvPr>
          <p:cNvGrpSpPr/>
          <p:nvPr/>
        </p:nvGrpSpPr>
        <p:grpSpPr>
          <a:xfrm>
            <a:off x="4181356" y="2630960"/>
            <a:ext cx="266553" cy="246827"/>
            <a:chOff x="462845" y="6186180"/>
            <a:chExt cx="292489" cy="278581"/>
          </a:xfrm>
          <a:solidFill>
            <a:srgbClr val="C00000"/>
          </a:solidFill>
        </p:grpSpPr>
        <p:sp>
          <p:nvSpPr>
            <p:cNvPr id="67" name="Pfeil: gebogen 66">
              <a:extLst>
                <a:ext uri="{FF2B5EF4-FFF2-40B4-BE49-F238E27FC236}">
                  <a16:creationId xmlns:a16="http://schemas.microsoft.com/office/drawing/2014/main" id="{F0954512-1925-4D01-8908-CDD78615792A}"/>
                </a:ext>
              </a:extLst>
            </p:cNvPr>
            <p:cNvSpPr/>
            <p:nvPr/>
          </p:nvSpPr>
          <p:spPr>
            <a:xfrm rot="21302405">
              <a:off x="525267" y="6186180"/>
              <a:ext cx="230067" cy="276999"/>
            </a:xfrm>
            <a:prstGeom prst="circularArrow">
              <a:avLst>
                <a:gd name="adj1" fmla="val 11299"/>
                <a:gd name="adj2" fmla="val 1879522"/>
                <a:gd name="adj3" fmla="val 5084939"/>
                <a:gd name="adj4" fmla="val 16200000"/>
                <a:gd name="adj5" fmla="val 17124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Pfeil: gebogen 67">
              <a:extLst>
                <a:ext uri="{FF2B5EF4-FFF2-40B4-BE49-F238E27FC236}">
                  <a16:creationId xmlns:a16="http://schemas.microsoft.com/office/drawing/2014/main" id="{3B77B813-567A-41F4-B02D-825CD509BEF3}"/>
                </a:ext>
              </a:extLst>
            </p:cNvPr>
            <p:cNvSpPr/>
            <p:nvPr/>
          </p:nvSpPr>
          <p:spPr>
            <a:xfrm rot="21302405">
              <a:off x="462845" y="6187762"/>
              <a:ext cx="230067" cy="276999"/>
            </a:xfrm>
            <a:prstGeom prst="circularArrow">
              <a:avLst>
                <a:gd name="adj1" fmla="val 11002"/>
                <a:gd name="adj2" fmla="val 1597731"/>
                <a:gd name="adj3" fmla="val 15903557"/>
                <a:gd name="adj4" fmla="val 5400000"/>
                <a:gd name="adj5" fmla="val 16696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8A6BF83-5731-4924-B988-B5CDE64A96EF}"/>
              </a:ext>
            </a:extLst>
          </p:cNvPr>
          <p:cNvGrpSpPr/>
          <p:nvPr/>
        </p:nvGrpSpPr>
        <p:grpSpPr>
          <a:xfrm>
            <a:off x="6030723" y="2806247"/>
            <a:ext cx="266553" cy="246827"/>
            <a:chOff x="462845" y="6186180"/>
            <a:chExt cx="292489" cy="278581"/>
          </a:xfrm>
          <a:solidFill>
            <a:srgbClr val="C00000"/>
          </a:solidFill>
        </p:grpSpPr>
        <p:sp>
          <p:nvSpPr>
            <p:cNvPr id="70" name="Pfeil: gebogen 69">
              <a:extLst>
                <a:ext uri="{FF2B5EF4-FFF2-40B4-BE49-F238E27FC236}">
                  <a16:creationId xmlns:a16="http://schemas.microsoft.com/office/drawing/2014/main" id="{D106928B-465F-451E-B46B-997D8757B4C8}"/>
                </a:ext>
              </a:extLst>
            </p:cNvPr>
            <p:cNvSpPr/>
            <p:nvPr/>
          </p:nvSpPr>
          <p:spPr>
            <a:xfrm rot="21302405">
              <a:off x="525267" y="6186180"/>
              <a:ext cx="230067" cy="276999"/>
            </a:xfrm>
            <a:prstGeom prst="circularArrow">
              <a:avLst>
                <a:gd name="adj1" fmla="val 11299"/>
                <a:gd name="adj2" fmla="val 1879522"/>
                <a:gd name="adj3" fmla="val 5084939"/>
                <a:gd name="adj4" fmla="val 16200000"/>
                <a:gd name="adj5" fmla="val 17124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Pfeil: gebogen 70">
              <a:extLst>
                <a:ext uri="{FF2B5EF4-FFF2-40B4-BE49-F238E27FC236}">
                  <a16:creationId xmlns:a16="http://schemas.microsoft.com/office/drawing/2014/main" id="{A58E4F36-36DB-46F6-B8FE-7F41B2FB692E}"/>
                </a:ext>
              </a:extLst>
            </p:cNvPr>
            <p:cNvSpPr/>
            <p:nvPr/>
          </p:nvSpPr>
          <p:spPr>
            <a:xfrm rot="21302405">
              <a:off x="462845" y="6187762"/>
              <a:ext cx="230067" cy="276999"/>
            </a:xfrm>
            <a:prstGeom prst="circularArrow">
              <a:avLst>
                <a:gd name="adj1" fmla="val 11002"/>
                <a:gd name="adj2" fmla="val 1597731"/>
                <a:gd name="adj3" fmla="val 15903557"/>
                <a:gd name="adj4" fmla="val 5400000"/>
                <a:gd name="adj5" fmla="val 16696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4752128E-B618-49AF-8134-F049828E629F}"/>
              </a:ext>
            </a:extLst>
          </p:cNvPr>
          <p:cNvGrpSpPr/>
          <p:nvPr/>
        </p:nvGrpSpPr>
        <p:grpSpPr>
          <a:xfrm>
            <a:off x="8325879" y="2239437"/>
            <a:ext cx="266553" cy="246827"/>
            <a:chOff x="462845" y="6186180"/>
            <a:chExt cx="292489" cy="278581"/>
          </a:xfrm>
          <a:solidFill>
            <a:srgbClr val="C00000"/>
          </a:solidFill>
        </p:grpSpPr>
        <p:sp>
          <p:nvSpPr>
            <p:cNvPr id="73" name="Pfeil: gebogen 72">
              <a:extLst>
                <a:ext uri="{FF2B5EF4-FFF2-40B4-BE49-F238E27FC236}">
                  <a16:creationId xmlns:a16="http://schemas.microsoft.com/office/drawing/2014/main" id="{508E4345-772C-405E-AD7C-83363DF1BB7B}"/>
                </a:ext>
              </a:extLst>
            </p:cNvPr>
            <p:cNvSpPr/>
            <p:nvPr/>
          </p:nvSpPr>
          <p:spPr>
            <a:xfrm rot="21302405">
              <a:off x="525267" y="6186180"/>
              <a:ext cx="230067" cy="276999"/>
            </a:xfrm>
            <a:prstGeom prst="circularArrow">
              <a:avLst>
                <a:gd name="adj1" fmla="val 11299"/>
                <a:gd name="adj2" fmla="val 1879522"/>
                <a:gd name="adj3" fmla="val 5084939"/>
                <a:gd name="adj4" fmla="val 16200000"/>
                <a:gd name="adj5" fmla="val 17124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Pfeil: gebogen 73">
              <a:extLst>
                <a:ext uri="{FF2B5EF4-FFF2-40B4-BE49-F238E27FC236}">
                  <a16:creationId xmlns:a16="http://schemas.microsoft.com/office/drawing/2014/main" id="{2FD209E5-20FA-46FA-8A83-05F4B2D6459D}"/>
                </a:ext>
              </a:extLst>
            </p:cNvPr>
            <p:cNvSpPr/>
            <p:nvPr/>
          </p:nvSpPr>
          <p:spPr>
            <a:xfrm rot="21302405">
              <a:off x="462845" y="6187762"/>
              <a:ext cx="230067" cy="276999"/>
            </a:xfrm>
            <a:prstGeom prst="circularArrow">
              <a:avLst>
                <a:gd name="adj1" fmla="val 11002"/>
                <a:gd name="adj2" fmla="val 1597731"/>
                <a:gd name="adj3" fmla="val 15903557"/>
                <a:gd name="adj4" fmla="val 5400000"/>
                <a:gd name="adj5" fmla="val 16696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BB396E9-6BB9-4C0E-A8DF-06E9090CFE36}"/>
              </a:ext>
            </a:extLst>
          </p:cNvPr>
          <p:cNvGrpSpPr/>
          <p:nvPr/>
        </p:nvGrpSpPr>
        <p:grpSpPr>
          <a:xfrm>
            <a:off x="1170540" y="4505938"/>
            <a:ext cx="266553" cy="246827"/>
            <a:chOff x="462845" y="6186180"/>
            <a:chExt cx="292489" cy="278581"/>
          </a:xfrm>
          <a:solidFill>
            <a:srgbClr val="C00000"/>
          </a:solidFill>
        </p:grpSpPr>
        <p:sp>
          <p:nvSpPr>
            <p:cNvPr id="76" name="Pfeil: gebogen 75">
              <a:extLst>
                <a:ext uri="{FF2B5EF4-FFF2-40B4-BE49-F238E27FC236}">
                  <a16:creationId xmlns:a16="http://schemas.microsoft.com/office/drawing/2014/main" id="{DB62CEE3-098D-48D8-8CCD-744960354DB0}"/>
                </a:ext>
              </a:extLst>
            </p:cNvPr>
            <p:cNvSpPr/>
            <p:nvPr/>
          </p:nvSpPr>
          <p:spPr>
            <a:xfrm rot="21302405">
              <a:off x="525267" y="6186180"/>
              <a:ext cx="230067" cy="276999"/>
            </a:xfrm>
            <a:prstGeom prst="circularArrow">
              <a:avLst>
                <a:gd name="adj1" fmla="val 11299"/>
                <a:gd name="adj2" fmla="val 1879522"/>
                <a:gd name="adj3" fmla="val 5084939"/>
                <a:gd name="adj4" fmla="val 16200000"/>
                <a:gd name="adj5" fmla="val 17124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Pfeil: gebogen 76">
              <a:extLst>
                <a:ext uri="{FF2B5EF4-FFF2-40B4-BE49-F238E27FC236}">
                  <a16:creationId xmlns:a16="http://schemas.microsoft.com/office/drawing/2014/main" id="{034597A2-FFFA-4FBD-A505-BD95C238C6E5}"/>
                </a:ext>
              </a:extLst>
            </p:cNvPr>
            <p:cNvSpPr/>
            <p:nvPr/>
          </p:nvSpPr>
          <p:spPr>
            <a:xfrm rot="21302405">
              <a:off x="462845" y="6187762"/>
              <a:ext cx="230067" cy="276999"/>
            </a:xfrm>
            <a:prstGeom prst="circularArrow">
              <a:avLst>
                <a:gd name="adj1" fmla="val 11002"/>
                <a:gd name="adj2" fmla="val 1597731"/>
                <a:gd name="adj3" fmla="val 15903557"/>
                <a:gd name="adj4" fmla="val 5400000"/>
                <a:gd name="adj5" fmla="val 16696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29240AAF-51C2-4BF7-BF98-D4BE59BB2FF7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419883" y="3699876"/>
            <a:ext cx="724221" cy="742543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1D024DA7-06C5-4E6C-AB94-3E2C2BC4D9DB}"/>
              </a:ext>
            </a:extLst>
          </p:cNvPr>
          <p:cNvSpPr txBox="1"/>
          <p:nvPr/>
        </p:nvSpPr>
        <p:spPr>
          <a:xfrm>
            <a:off x="617058" y="918646"/>
            <a:ext cx="114316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b="1" dirty="0" err="1"/>
              <a:t>Functionality</a:t>
            </a:r>
            <a:endParaRPr lang="de-AT" sz="1200" dirty="0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FFD0CC51-CD92-46E3-B136-E1BF46450263}"/>
              </a:ext>
            </a:extLst>
          </p:cNvPr>
          <p:cNvSpPr txBox="1"/>
          <p:nvPr/>
        </p:nvSpPr>
        <p:spPr>
          <a:xfrm>
            <a:off x="617058" y="918646"/>
            <a:ext cx="114316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Goals</a:t>
            </a:r>
            <a:endParaRPr lang="de-AT" sz="1200" dirty="0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C8B41279-F830-4788-8977-E612B77B65C0}"/>
              </a:ext>
            </a:extLst>
          </p:cNvPr>
          <p:cNvSpPr txBox="1"/>
          <p:nvPr/>
        </p:nvSpPr>
        <p:spPr>
          <a:xfrm>
            <a:off x="7646545" y="1025749"/>
            <a:ext cx="1324274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dirty="0"/>
              <a:t>E.g.: </a:t>
            </a:r>
            <a:br>
              <a:rPr lang="de-AT" sz="1000" dirty="0"/>
            </a:br>
            <a:r>
              <a:rPr lang="de-AT" sz="1000" dirty="0" err="1">
                <a:solidFill>
                  <a:srgbClr val="4699C2"/>
                </a:solidFill>
              </a:rPr>
              <a:t>electrical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engineer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/>
              <a:t>(</a:t>
            </a:r>
            <a:r>
              <a:rPr lang="de-AT" sz="1000" dirty="0" err="1"/>
              <a:t>circuit</a:t>
            </a:r>
            <a:r>
              <a:rPr lang="de-AT" sz="1000" dirty="0"/>
              <a:t> </a:t>
            </a:r>
            <a:r>
              <a:rPr lang="de-AT" sz="1000" dirty="0" err="1"/>
              <a:t>debugging</a:t>
            </a:r>
            <a:r>
              <a:rPr lang="de-AT" sz="1000" dirty="0"/>
              <a:t>), </a:t>
            </a:r>
            <a:r>
              <a:rPr lang="de-AT" sz="1000" dirty="0" err="1">
                <a:solidFill>
                  <a:srgbClr val="4699C2"/>
                </a:solidFill>
              </a:rPr>
              <a:t>domain</a:t>
            </a:r>
            <a:r>
              <a:rPr lang="de-AT" sz="1000" dirty="0">
                <a:solidFill>
                  <a:srgbClr val="4699C2"/>
                </a:solidFill>
              </a:rPr>
              <a:t> expert </a:t>
            </a:r>
            <a:br>
              <a:rPr lang="de-AT" sz="1000" dirty="0"/>
            </a:br>
            <a:r>
              <a:rPr lang="de-AT" sz="1000" dirty="0"/>
              <a:t>(KB </a:t>
            </a:r>
            <a:r>
              <a:rPr lang="de-AT" sz="1000" dirty="0" err="1"/>
              <a:t>debugging</a:t>
            </a:r>
            <a:r>
              <a:rPr lang="de-AT" sz="1000" dirty="0"/>
              <a:t>)</a:t>
            </a:r>
            <a:r>
              <a:rPr lang="de-AT" sz="1000" b="1" dirty="0"/>
              <a:t> </a:t>
            </a:r>
            <a:endParaRPr lang="de-AT" sz="1000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69077C9-2DD0-4284-9947-AD27D432EBDF}"/>
              </a:ext>
            </a:extLst>
          </p:cNvPr>
          <p:cNvCxnSpPr>
            <a:stCxn id="107" idx="3"/>
            <a:endCxn id="80" idx="2"/>
          </p:cNvCxnSpPr>
          <p:nvPr/>
        </p:nvCxnSpPr>
        <p:spPr bwMode="auto">
          <a:xfrm flipV="1">
            <a:off x="8247854" y="1887523"/>
            <a:ext cx="60828" cy="392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81" name="Textfeld 80">
            <a:extLst>
              <a:ext uri="{FF2B5EF4-FFF2-40B4-BE49-F238E27FC236}">
                <a16:creationId xmlns:a16="http://schemas.microsoft.com/office/drawing/2014/main" id="{04B69748-DE44-43AA-8417-C62F150F94DC}"/>
              </a:ext>
            </a:extLst>
          </p:cNvPr>
          <p:cNvSpPr txBox="1"/>
          <p:nvPr/>
        </p:nvSpPr>
        <p:spPr>
          <a:xfrm>
            <a:off x="6234425" y="559122"/>
            <a:ext cx="132427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dirty="0"/>
              <a:t>E.g.: </a:t>
            </a:r>
            <a:br>
              <a:rPr lang="de-AT" sz="1000" dirty="0"/>
            </a:br>
            <a:r>
              <a:rPr lang="de-AT" sz="1000" dirty="0" err="1"/>
              <a:t>most</a:t>
            </a:r>
            <a:r>
              <a:rPr lang="de-AT" sz="1000" dirty="0"/>
              <a:t> informative </a:t>
            </a:r>
            <a:r>
              <a:rPr lang="de-AT" sz="1000" dirty="0" err="1">
                <a:solidFill>
                  <a:srgbClr val="4699C2"/>
                </a:solidFill>
              </a:rPr>
              <a:t>measurement</a:t>
            </a:r>
            <a:r>
              <a:rPr lang="de-AT" sz="1000" dirty="0"/>
              <a:t> (</a:t>
            </a:r>
            <a:r>
              <a:rPr lang="de-AT" sz="1000" dirty="0" err="1"/>
              <a:t>circuit</a:t>
            </a:r>
            <a:r>
              <a:rPr lang="de-AT" sz="1000" dirty="0"/>
              <a:t> </a:t>
            </a:r>
            <a:r>
              <a:rPr lang="de-AT" sz="1000" dirty="0" err="1"/>
              <a:t>debugging</a:t>
            </a:r>
            <a:r>
              <a:rPr lang="de-AT" sz="1000" dirty="0"/>
              <a:t>), </a:t>
            </a:r>
            <a:r>
              <a:rPr lang="de-AT" sz="1000" dirty="0" err="1"/>
              <a:t>most</a:t>
            </a:r>
            <a:r>
              <a:rPr lang="de-AT" sz="1000" dirty="0"/>
              <a:t> informative </a:t>
            </a:r>
            <a:r>
              <a:rPr lang="de-AT" sz="1000" dirty="0" err="1">
                <a:solidFill>
                  <a:srgbClr val="4699C2"/>
                </a:solidFill>
              </a:rPr>
              <a:t>question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about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intended</a:t>
            </a:r>
            <a:r>
              <a:rPr lang="de-AT" sz="1000" dirty="0">
                <a:solidFill>
                  <a:srgbClr val="4699C2"/>
                </a:solidFill>
              </a:rPr>
              <a:t> KB </a:t>
            </a:r>
            <a:br>
              <a:rPr lang="de-AT" sz="1000" dirty="0"/>
            </a:br>
            <a:r>
              <a:rPr lang="de-AT" sz="1000" dirty="0"/>
              <a:t>(KB </a:t>
            </a:r>
            <a:r>
              <a:rPr lang="de-AT" sz="1000" dirty="0" err="1"/>
              <a:t>debugging</a:t>
            </a:r>
            <a:r>
              <a:rPr lang="de-AT" sz="1000" dirty="0"/>
              <a:t>)</a:t>
            </a:r>
            <a:r>
              <a:rPr lang="de-AT" sz="1000" b="1" dirty="0"/>
              <a:t> </a:t>
            </a:r>
            <a:endParaRPr lang="de-AT" sz="1000" dirty="0"/>
          </a:p>
        </p:txBody>
      </p: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9E19A44B-1578-4947-A207-8E5024B8E5E7}"/>
              </a:ext>
            </a:extLst>
          </p:cNvPr>
          <p:cNvCxnSpPr>
            <a:cxnSpLocks/>
            <a:stCxn id="87" idx="0"/>
            <a:endCxn id="81" idx="2"/>
          </p:cNvCxnSpPr>
          <p:nvPr/>
        </p:nvCxnSpPr>
        <p:spPr bwMode="auto">
          <a:xfrm flipH="1" flipV="1">
            <a:off x="6896562" y="1882561"/>
            <a:ext cx="329378" cy="720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84" name="Textfeld 83">
            <a:extLst>
              <a:ext uri="{FF2B5EF4-FFF2-40B4-BE49-F238E27FC236}">
                <a16:creationId xmlns:a16="http://schemas.microsoft.com/office/drawing/2014/main" id="{6C220EC0-1E3F-4DF8-8E92-C86BE8E9F03A}"/>
              </a:ext>
            </a:extLst>
          </p:cNvPr>
          <p:cNvSpPr txBox="1"/>
          <p:nvPr/>
        </p:nvSpPr>
        <p:spPr>
          <a:xfrm>
            <a:off x="7474732" y="5626394"/>
            <a:ext cx="1496087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dirty="0"/>
              <a:t>E.g.: </a:t>
            </a:r>
            <a:br>
              <a:rPr lang="de-AT" sz="1000" dirty="0"/>
            </a:br>
            <a:r>
              <a:rPr lang="de-AT" sz="1000" dirty="0" err="1">
                <a:solidFill>
                  <a:srgbClr val="4699C2"/>
                </a:solidFill>
              </a:rPr>
              <a:t>actually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faulty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gates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/>
              <a:t>(</a:t>
            </a:r>
            <a:r>
              <a:rPr lang="de-AT" sz="1000" dirty="0" err="1"/>
              <a:t>circuit</a:t>
            </a:r>
            <a:r>
              <a:rPr lang="de-AT" sz="1000" dirty="0"/>
              <a:t> </a:t>
            </a:r>
            <a:r>
              <a:rPr lang="de-AT" sz="1000" dirty="0" err="1"/>
              <a:t>debugging</a:t>
            </a:r>
            <a:r>
              <a:rPr lang="de-AT" sz="1000" dirty="0"/>
              <a:t>), </a:t>
            </a:r>
            <a:r>
              <a:rPr lang="de-AT" sz="1000" dirty="0" err="1">
                <a:solidFill>
                  <a:srgbClr val="4699C2"/>
                </a:solidFill>
              </a:rPr>
              <a:t>actually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faulty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axioms</a:t>
            </a:r>
            <a:br>
              <a:rPr lang="de-AT" sz="1000" dirty="0"/>
            </a:br>
            <a:r>
              <a:rPr lang="de-AT" sz="1000" dirty="0"/>
              <a:t>(KB </a:t>
            </a:r>
            <a:r>
              <a:rPr lang="de-AT" sz="1000" dirty="0" err="1"/>
              <a:t>debugging</a:t>
            </a:r>
            <a:r>
              <a:rPr lang="de-AT" sz="1000" dirty="0"/>
              <a:t>)</a:t>
            </a:r>
            <a:r>
              <a:rPr lang="de-AT" sz="1000" b="1" dirty="0"/>
              <a:t> </a:t>
            </a:r>
            <a:endParaRPr lang="de-AT" sz="1000" dirty="0"/>
          </a:p>
        </p:txBody>
      </p: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59738D6F-4DF7-4363-8B70-4881C351A052}"/>
              </a:ext>
            </a:extLst>
          </p:cNvPr>
          <p:cNvCxnSpPr>
            <a:cxnSpLocks/>
            <a:stCxn id="84" idx="1"/>
          </p:cNvCxnSpPr>
          <p:nvPr/>
        </p:nvCxnSpPr>
        <p:spPr bwMode="auto">
          <a:xfrm flipH="1" flipV="1">
            <a:off x="7107382" y="5589467"/>
            <a:ext cx="367350" cy="467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5C75986E-341E-4060-BA93-1AE502CFDF3B}"/>
              </a:ext>
            </a:extLst>
          </p:cNvPr>
          <p:cNvSpPr txBox="1"/>
          <p:nvPr/>
        </p:nvSpPr>
        <p:spPr>
          <a:xfrm>
            <a:off x="3823316" y="5785025"/>
            <a:ext cx="262640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dirty="0"/>
              <a:t>E.g.: </a:t>
            </a:r>
            <a:br>
              <a:rPr lang="de-AT" sz="1000" dirty="0"/>
            </a:br>
            <a:r>
              <a:rPr lang="de-AT" sz="1000" dirty="0">
                <a:solidFill>
                  <a:srgbClr val="4699C2"/>
                </a:solidFill>
              </a:rPr>
              <a:t>fault </a:t>
            </a:r>
            <a:r>
              <a:rPr lang="de-AT" sz="1000" dirty="0" err="1">
                <a:solidFill>
                  <a:srgbClr val="4699C2"/>
                </a:solidFill>
              </a:rPr>
              <a:t>information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/>
              <a:t>(e.g., </a:t>
            </a:r>
            <a:r>
              <a:rPr lang="de-AT" sz="1000" dirty="0" err="1"/>
              <a:t>probabilities</a:t>
            </a:r>
            <a:r>
              <a:rPr lang="de-AT" sz="1000" dirty="0"/>
              <a:t>), </a:t>
            </a:r>
            <a:br>
              <a:rPr lang="de-AT" sz="1000" dirty="0"/>
            </a:br>
            <a:r>
              <a:rPr lang="de-AT" sz="1000" dirty="0" err="1">
                <a:solidFill>
                  <a:srgbClr val="4699C2"/>
                </a:solidFill>
              </a:rPr>
              <a:t>algorithm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parameters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/>
              <a:t>(e.g., </a:t>
            </a:r>
            <a:r>
              <a:rPr lang="de-AT" sz="1000" dirty="0" err="1"/>
              <a:t>stop</a:t>
            </a:r>
            <a:r>
              <a:rPr lang="de-AT" sz="1000" dirty="0"/>
              <a:t> </a:t>
            </a:r>
            <a:r>
              <a:rPr lang="de-AT" sz="1000" dirty="0" err="1"/>
              <a:t>criteria</a:t>
            </a:r>
            <a:r>
              <a:rPr lang="de-AT" sz="1000" dirty="0"/>
              <a:t>), </a:t>
            </a:r>
            <a:br>
              <a:rPr lang="de-AT" sz="1000" dirty="0"/>
            </a:br>
            <a:r>
              <a:rPr lang="de-AT" sz="1000" dirty="0" err="1">
                <a:solidFill>
                  <a:srgbClr val="4699C2"/>
                </a:solidFill>
              </a:rPr>
              <a:t>heuristics</a:t>
            </a:r>
            <a:r>
              <a:rPr lang="de-AT" sz="1000" dirty="0"/>
              <a:t> (e.g., </a:t>
            </a:r>
            <a:r>
              <a:rPr lang="de-AT" sz="1000" dirty="0" err="1"/>
              <a:t>for</a:t>
            </a:r>
            <a:r>
              <a:rPr lang="de-AT" sz="1000" dirty="0"/>
              <a:t> </a:t>
            </a:r>
            <a:r>
              <a:rPr lang="de-AT" sz="1000" dirty="0" err="1"/>
              <a:t>query</a:t>
            </a:r>
            <a:r>
              <a:rPr lang="de-AT" sz="1000" dirty="0"/>
              <a:t> </a:t>
            </a:r>
            <a:r>
              <a:rPr lang="de-AT" sz="1000" dirty="0" err="1"/>
              <a:t>selection</a:t>
            </a:r>
            <a:r>
              <a:rPr lang="de-AT" sz="1000" dirty="0"/>
              <a:t>)</a:t>
            </a:r>
            <a:r>
              <a:rPr lang="de-AT" sz="1000" b="1" dirty="0"/>
              <a:t> </a:t>
            </a:r>
            <a:endParaRPr lang="de-AT" sz="1000" dirty="0"/>
          </a:p>
        </p:txBody>
      </p: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AFE3BFC8-9CD7-4DF8-AAE4-594320DE5F5B}"/>
              </a:ext>
            </a:extLst>
          </p:cNvPr>
          <p:cNvCxnSpPr>
            <a:cxnSpLocks/>
            <a:stCxn id="89" idx="0"/>
          </p:cNvCxnSpPr>
          <p:nvPr/>
        </p:nvCxnSpPr>
        <p:spPr bwMode="auto">
          <a:xfrm flipV="1">
            <a:off x="5136518" y="5082418"/>
            <a:ext cx="751697" cy="7026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DAD7E727-0862-41DC-99C8-AD792AD42725}"/>
              </a:ext>
            </a:extLst>
          </p:cNvPr>
          <p:cNvSpPr txBox="1"/>
          <p:nvPr/>
        </p:nvSpPr>
        <p:spPr>
          <a:xfrm>
            <a:off x="410035" y="3839233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C00000"/>
                </a:solidFill>
              </a:rPr>
              <a:t>expensive!</a:t>
            </a:r>
            <a:endParaRPr lang="en-US" sz="1000" dirty="0">
              <a:solidFill>
                <a:srgbClr val="C00000"/>
              </a:solidFill>
            </a:endParaRPr>
          </a:p>
        </p:txBody>
      </p: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B46534F2-898F-4ED3-9EF9-EA6D94C5AB1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097463" y="4101898"/>
            <a:ext cx="208773" cy="12505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DFF9BA41-18A6-4B6A-A3DC-14DB9FA13EEE}"/>
              </a:ext>
            </a:extLst>
          </p:cNvPr>
          <p:cNvCxnSpPr>
            <a:cxnSpLocks/>
          </p:cNvCxnSpPr>
          <p:nvPr/>
        </p:nvCxnSpPr>
        <p:spPr bwMode="auto">
          <a:xfrm flipV="1">
            <a:off x="2306236" y="4726784"/>
            <a:ext cx="111646" cy="60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09" name="Textfeld 108">
            <a:extLst>
              <a:ext uri="{FF2B5EF4-FFF2-40B4-BE49-F238E27FC236}">
                <a16:creationId xmlns:a16="http://schemas.microsoft.com/office/drawing/2014/main" id="{F793EAD1-BDD0-4F6C-834C-978FCA6C0755}"/>
              </a:ext>
            </a:extLst>
          </p:cNvPr>
          <p:cNvSpPr txBox="1"/>
          <p:nvPr/>
        </p:nvSpPr>
        <p:spPr>
          <a:xfrm>
            <a:off x="1928568" y="5314537"/>
            <a:ext cx="755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!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230174F3-DEB2-44F9-A07F-37DF60429B14}"/>
              </a:ext>
            </a:extLst>
          </p:cNvPr>
          <p:cNvSpPr/>
          <p:nvPr/>
        </p:nvSpPr>
        <p:spPr bwMode="auto">
          <a:xfrm>
            <a:off x="7554227" y="2204227"/>
            <a:ext cx="1334211" cy="1386976"/>
          </a:xfrm>
          <a:prstGeom prst="rect">
            <a:avLst/>
          </a:prstGeom>
          <a:solidFill>
            <a:schemeClr val="tx1">
              <a:alpha val="2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8BBEE063-3959-4399-9751-C70C2DA4BB7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50395" y="2910009"/>
            <a:ext cx="263970" cy="10049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FED2EF29-870C-4E35-9D7C-EB62752B79B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85195" y="3270331"/>
            <a:ext cx="334309" cy="6407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5" name="Textfeld 114">
            <a:extLst>
              <a:ext uri="{FF2B5EF4-FFF2-40B4-BE49-F238E27FC236}">
                <a16:creationId xmlns:a16="http://schemas.microsoft.com/office/drawing/2014/main" id="{D6B96446-786C-43D1-8094-61417B9D602E}"/>
              </a:ext>
            </a:extLst>
          </p:cNvPr>
          <p:cNvSpPr txBox="1"/>
          <p:nvPr/>
        </p:nvSpPr>
        <p:spPr>
          <a:xfrm>
            <a:off x="6803554" y="3868848"/>
            <a:ext cx="1151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effort</a:t>
            </a:r>
            <a:r>
              <a:rPr lang="de-AT" sz="1000" dirty="0">
                <a:solidFill>
                  <a:srgbClr val="C00000"/>
                </a:solidFill>
              </a:rPr>
              <a:t>!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/>
              <a:t>(</a:t>
            </a:r>
            <a:r>
              <a:rPr lang="de-AT" sz="1000" dirty="0" err="1"/>
              <a:t>few</a:t>
            </a:r>
            <a:r>
              <a:rPr lang="de-AT" sz="1000" dirty="0"/>
              <a:t> + </a:t>
            </a:r>
            <a:r>
              <a:rPr lang="de-AT" sz="1000" dirty="0" err="1"/>
              <a:t>inexpen</a:t>
            </a:r>
            <a:r>
              <a:rPr lang="de-AT" sz="1000" dirty="0"/>
              <a:t>-          </a:t>
            </a:r>
          </a:p>
          <a:p>
            <a:r>
              <a:rPr lang="de-AT" sz="1000" dirty="0"/>
              <a:t> </a:t>
            </a:r>
            <a:r>
              <a:rPr lang="de-AT" sz="1000" dirty="0" err="1"/>
              <a:t>sive</a:t>
            </a:r>
            <a:r>
              <a:rPr lang="de-AT" sz="1000" dirty="0"/>
              <a:t> </a:t>
            </a:r>
            <a:r>
              <a:rPr lang="de-AT" sz="1000" dirty="0" err="1"/>
              <a:t>queries</a:t>
            </a:r>
            <a:r>
              <a:rPr lang="de-AT" sz="1000" dirty="0"/>
              <a:t>)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B8260B05-DC5F-45B7-930D-323B6D206318}"/>
              </a:ext>
            </a:extLst>
          </p:cNvPr>
          <p:cNvSpPr txBox="1"/>
          <p:nvPr/>
        </p:nvSpPr>
        <p:spPr>
          <a:xfrm>
            <a:off x="8306979" y="3577223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C00000"/>
                </a:solidFill>
              </a:rPr>
              <a:t>expensive!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D8A87EC9-3B83-4284-9AD8-C9944777013F}"/>
              </a:ext>
            </a:extLst>
          </p:cNvPr>
          <p:cNvSpPr/>
          <p:nvPr/>
        </p:nvSpPr>
        <p:spPr bwMode="auto">
          <a:xfrm>
            <a:off x="3114229" y="4105492"/>
            <a:ext cx="1457771" cy="1042973"/>
          </a:xfrm>
          <a:prstGeom prst="rect">
            <a:avLst/>
          </a:prstGeom>
          <a:solidFill>
            <a:srgbClr val="C00000">
              <a:alpha val="2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55C9D310-E15C-4AC5-8BAF-826B64BF552D}"/>
              </a:ext>
            </a:extLst>
          </p:cNvPr>
          <p:cNvCxnSpPr>
            <a:cxnSpLocks/>
          </p:cNvCxnSpPr>
          <p:nvPr/>
        </p:nvCxnSpPr>
        <p:spPr bwMode="auto">
          <a:xfrm flipV="1">
            <a:off x="3102855" y="5135444"/>
            <a:ext cx="124573" cy="444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29" name="Textfeld 128">
            <a:extLst>
              <a:ext uri="{FF2B5EF4-FFF2-40B4-BE49-F238E27FC236}">
                <a16:creationId xmlns:a16="http://schemas.microsoft.com/office/drawing/2014/main" id="{38562E95-EF5D-43DF-A94E-850EC47291E7}"/>
              </a:ext>
            </a:extLst>
          </p:cNvPr>
          <p:cNvSpPr txBox="1"/>
          <p:nvPr/>
        </p:nvSpPr>
        <p:spPr>
          <a:xfrm>
            <a:off x="2614331" y="5560758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maximize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performance</a:t>
            </a:r>
            <a:r>
              <a:rPr lang="de-AT" sz="1000" dirty="0">
                <a:solidFill>
                  <a:srgbClr val="C00000"/>
                </a:solidFill>
              </a:rPr>
              <a:t>!</a:t>
            </a:r>
          </a:p>
          <a:p>
            <a:r>
              <a:rPr lang="de-AT" sz="1000" dirty="0"/>
              <a:t>(time, </a:t>
            </a:r>
            <a:r>
              <a:rPr lang="de-AT" sz="1000" dirty="0" err="1"/>
              <a:t>memory</a:t>
            </a:r>
            <a:r>
              <a:rPr lang="de-AT" sz="1000" dirty="0"/>
              <a:t>, </a:t>
            </a:r>
            <a:br>
              <a:rPr lang="de-AT" sz="1000" dirty="0"/>
            </a:br>
            <a:r>
              <a:rPr lang="de-AT" sz="1000" dirty="0" err="1"/>
              <a:t>quality</a:t>
            </a:r>
            <a:r>
              <a:rPr lang="de-AT" sz="1000" dirty="0"/>
              <a:t> </a:t>
            </a: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output</a:t>
            </a:r>
            <a:r>
              <a:rPr lang="de-AT" sz="1000" dirty="0"/>
              <a:t>)</a:t>
            </a:r>
            <a:endParaRPr lang="en-US" sz="1000" dirty="0"/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1BE14E3D-E5B9-4568-ACBA-C2D3033C9B99}"/>
              </a:ext>
            </a:extLst>
          </p:cNvPr>
          <p:cNvSpPr/>
          <p:nvPr/>
        </p:nvSpPr>
        <p:spPr bwMode="auto">
          <a:xfrm>
            <a:off x="3113769" y="2540748"/>
            <a:ext cx="1457771" cy="1042973"/>
          </a:xfrm>
          <a:prstGeom prst="rect">
            <a:avLst/>
          </a:prstGeom>
          <a:solidFill>
            <a:srgbClr val="C00000">
              <a:alpha val="2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31" name="Gerader Verbinder 130">
            <a:extLst>
              <a:ext uri="{FF2B5EF4-FFF2-40B4-BE49-F238E27FC236}">
                <a16:creationId xmlns:a16="http://schemas.microsoft.com/office/drawing/2014/main" id="{219727C0-1D57-4D15-80CB-E3B43F240332}"/>
              </a:ext>
            </a:extLst>
          </p:cNvPr>
          <p:cNvCxnSpPr>
            <a:cxnSpLocks/>
          </p:cNvCxnSpPr>
          <p:nvPr/>
        </p:nvCxnSpPr>
        <p:spPr bwMode="auto">
          <a:xfrm>
            <a:off x="1513322" y="2128649"/>
            <a:ext cx="1600447" cy="428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32" name="Textfeld 131">
            <a:extLst>
              <a:ext uri="{FF2B5EF4-FFF2-40B4-BE49-F238E27FC236}">
                <a16:creationId xmlns:a16="http://schemas.microsoft.com/office/drawing/2014/main" id="{BF1AD13D-3CEB-4F10-9A2A-21C1334B5ADB}"/>
              </a:ext>
            </a:extLst>
          </p:cNvPr>
          <p:cNvSpPr txBox="1"/>
          <p:nvPr/>
        </p:nvSpPr>
        <p:spPr>
          <a:xfrm>
            <a:off x="612109" y="1953125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maximize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performance</a:t>
            </a:r>
            <a:r>
              <a:rPr lang="de-AT" sz="1000" dirty="0">
                <a:solidFill>
                  <a:srgbClr val="C00000"/>
                </a:solidFill>
              </a:rPr>
              <a:t>!</a:t>
            </a:r>
          </a:p>
          <a:p>
            <a:r>
              <a:rPr lang="de-AT" sz="1000" dirty="0"/>
              <a:t>(time, </a:t>
            </a:r>
            <a:r>
              <a:rPr lang="de-AT" sz="1000" dirty="0" err="1"/>
              <a:t>memory</a:t>
            </a:r>
            <a:r>
              <a:rPr lang="de-AT" sz="1000" dirty="0"/>
              <a:t>, </a:t>
            </a:r>
            <a:br>
              <a:rPr lang="de-AT" sz="1000" dirty="0"/>
            </a:br>
            <a:r>
              <a:rPr lang="de-AT" sz="1000" dirty="0" err="1"/>
              <a:t>quality</a:t>
            </a:r>
            <a:r>
              <a:rPr lang="de-AT" sz="1000" dirty="0"/>
              <a:t> </a:t>
            </a: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output</a:t>
            </a:r>
            <a:r>
              <a:rPr lang="de-AT" sz="1000" dirty="0"/>
              <a:t>)</a:t>
            </a:r>
            <a:endParaRPr lang="en-US" sz="1000" dirty="0"/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84BEE283-5DCE-47D8-BD98-0AD9FCF641A6}"/>
              </a:ext>
            </a:extLst>
          </p:cNvPr>
          <p:cNvSpPr/>
          <p:nvPr/>
        </p:nvSpPr>
        <p:spPr bwMode="auto">
          <a:xfrm>
            <a:off x="1980037" y="2540748"/>
            <a:ext cx="907627" cy="1150010"/>
          </a:xfrm>
          <a:prstGeom prst="rect">
            <a:avLst/>
          </a:prstGeom>
          <a:solidFill>
            <a:srgbClr val="C00000">
              <a:alpha val="2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64C59F4C-5AC9-4BFB-AAA6-F28DE023192B}"/>
              </a:ext>
            </a:extLst>
          </p:cNvPr>
          <p:cNvCxnSpPr>
            <a:cxnSpLocks/>
            <a:endCxn id="137" idx="1"/>
          </p:cNvCxnSpPr>
          <p:nvPr/>
        </p:nvCxnSpPr>
        <p:spPr bwMode="auto">
          <a:xfrm flipV="1">
            <a:off x="1749153" y="3115753"/>
            <a:ext cx="230884" cy="13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40" name="Textfeld 139">
            <a:extLst>
              <a:ext uri="{FF2B5EF4-FFF2-40B4-BE49-F238E27FC236}">
                <a16:creationId xmlns:a16="http://schemas.microsoft.com/office/drawing/2014/main" id="{2C90ABB0-1BB6-42D6-99E3-6430BCB09C0C}"/>
              </a:ext>
            </a:extLst>
          </p:cNvPr>
          <p:cNvSpPr txBox="1"/>
          <p:nvPr/>
        </p:nvSpPr>
        <p:spPr>
          <a:xfrm>
            <a:off x="265618" y="3099552"/>
            <a:ext cx="1551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system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model</a:t>
            </a:r>
            <a:r>
              <a:rPr lang="de-AT" sz="1000" dirty="0">
                <a:solidFill>
                  <a:srgbClr val="C00000"/>
                </a:solidFill>
              </a:rPr>
              <a:t>!</a:t>
            </a:r>
          </a:p>
          <a:p>
            <a:r>
              <a:rPr lang="de-AT" sz="1000" dirty="0"/>
              <a:t>(</a:t>
            </a:r>
            <a:r>
              <a:rPr lang="de-AT" sz="1000" dirty="0" err="1"/>
              <a:t>accuracy</a:t>
            </a:r>
            <a:r>
              <a:rPr lang="de-AT" sz="1000" dirty="0"/>
              <a:t>, </a:t>
            </a:r>
            <a:r>
              <a:rPr lang="de-AT" sz="1000" dirty="0" err="1"/>
              <a:t>efficiency</a:t>
            </a:r>
            <a:r>
              <a:rPr lang="de-AT" sz="1000" dirty="0"/>
              <a:t>)</a:t>
            </a:r>
            <a:endParaRPr lang="en-US" sz="1000" dirty="0"/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9A7AE154-4D7E-4AF4-A7CC-D3FA7AD92340}"/>
              </a:ext>
            </a:extLst>
          </p:cNvPr>
          <p:cNvSpPr/>
          <p:nvPr/>
        </p:nvSpPr>
        <p:spPr bwMode="auto">
          <a:xfrm>
            <a:off x="5658286" y="2443989"/>
            <a:ext cx="1006321" cy="1009201"/>
          </a:xfrm>
          <a:prstGeom prst="rect">
            <a:avLst/>
          </a:prstGeom>
          <a:solidFill>
            <a:srgbClr val="C00000">
              <a:alpha val="2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43" name="Gerader Verbinder 142">
            <a:extLst>
              <a:ext uri="{FF2B5EF4-FFF2-40B4-BE49-F238E27FC236}">
                <a16:creationId xmlns:a16="http://schemas.microsoft.com/office/drawing/2014/main" id="{5BFFC9E2-AFD2-4692-8B16-2C3F40B1B8E3}"/>
              </a:ext>
            </a:extLst>
          </p:cNvPr>
          <p:cNvCxnSpPr>
            <a:cxnSpLocks/>
            <a:endCxn id="142" idx="0"/>
          </p:cNvCxnSpPr>
          <p:nvPr/>
        </p:nvCxnSpPr>
        <p:spPr bwMode="auto">
          <a:xfrm>
            <a:off x="5794641" y="1704137"/>
            <a:ext cx="366806" cy="739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45" name="Textfeld 144">
            <a:extLst>
              <a:ext uri="{FF2B5EF4-FFF2-40B4-BE49-F238E27FC236}">
                <a16:creationId xmlns:a16="http://schemas.microsoft.com/office/drawing/2014/main" id="{E53F4613-248B-4CE2-B1D9-98F5F4DC1BC9}"/>
              </a:ext>
            </a:extLst>
          </p:cNvPr>
          <p:cNvSpPr txBox="1"/>
          <p:nvPr/>
        </p:nvSpPr>
        <p:spPr>
          <a:xfrm>
            <a:off x="5138392" y="998470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maximize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performance</a:t>
            </a:r>
            <a:r>
              <a:rPr lang="de-AT" sz="1000" dirty="0">
                <a:solidFill>
                  <a:srgbClr val="C00000"/>
                </a:solidFill>
              </a:rPr>
              <a:t>!</a:t>
            </a:r>
          </a:p>
          <a:p>
            <a:r>
              <a:rPr lang="de-AT" sz="1000" dirty="0"/>
              <a:t>(time, </a:t>
            </a:r>
            <a:r>
              <a:rPr lang="de-AT" sz="1000" dirty="0" err="1"/>
              <a:t>quality</a:t>
            </a:r>
            <a:r>
              <a:rPr lang="de-AT" sz="1000" dirty="0"/>
              <a:t> </a:t>
            </a:r>
            <a:br>
              <a:rPr lang="de-AT" sz="1000" dirty="0"/>
            </a:b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output</a:t>
            </a:r>
            <a:r>
              <a:rPr lang="de-AT" sz="1000" dirty="0"/>
              <a:t>)</a:t>
            </a:r>
            <a:endParaRPr lang="en-US" sz="1000" dirty="0"/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76B1DF64-8654-476B-9E21-DDCD58DD553D}"/>
              </a:ext>
            </a:extLst>
          </p:cNvPr>
          <p:cNvSpPr/>
          <p:nvPr/>
        </p:nvSpPr>
        <p:spPr bwMode="auto">
          <a:xfrm>
            <a:off x="5518831" y="3971054"/>
            <a:ext cx="1247378" cy="1119849"/>
          </a:xfrm>
          <a:prstGeom prst="rect">
            <a:avLst/>
          </a:prstGeom>
          <a:solidFill>
            <a:srgbClr val="C00000">
              <a:alpha val="20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47" name="Gerader Verbinder 146">
            <a:extLst>
              <a:ext uri="{FF2B5EF4-FFF2-40B4-BE49-F238E27FC236}">
                <a16:creationId xmlns:a16="http://schemas.microsoft.com/office/drawing/2014/main" id="{4D4D34C8-E58E-49C0-8668-2CCE16D14DCC}"/>
              </a:ext>
            </a:extLst>
          </p:cNvPr>
          <p:cNvCxnSpPr>
            <a:cxnSpLocks/>
          </p:cNvCxnSpPr>
          <p:nvPr/>
        </p:nvCxnSpPr>
        <p:spPr bwMode="auto">
          <a:xfrm>
            <a:off x="6756631" y="4801850"/>
            <a:ext cx="229960" cy="423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49" name="Textfeld 148">
            <a:extLst>
              <a:ext uri="{FF2B5EF4-FFF2-40B4-BE49-F238E27FC236}">
                <a16:creationId xmlns:a16="http://schemas.microsoft.com/office/drawing/2014/main" id="{A82DA301-3623-4983-BD46-6D0B3404D34A}"/>
              </a:ext>
            </a:extLst>
          </p:cNvPr>
          <p:cNvSpPr txBox="1"/>
          <p:nvPr/>
        </p:nvSpPr>
        <p:spPr>
          <a:xfrm>
            <a:off x="6959848" y="4635638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param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tuning</a:t>
            </a:r>
            <a:r>
              <a:rPr lang="de-AT" sz="1000" dirty="0">
                <a:solidFill>
                  <a:srgbClr val="C00000"/>
                </a:solidFill>
              </a:rPr>
              <a:t>,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study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of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heuristics</a:t>
            </a:r>
            <a:r>
              <a:rPr lang="de-AT" sz="1000" dirty="0">
                <a:solidFill>
                  <a:srgbClr val="C00000"/>
                </a:solidFill>
              </a:rPr>
              <a:t>,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>
                <a:solidFill>
                  <a:srgbClr val="C00000"/>
                </a:solidFill>
              </a:rPr>
              <a:t>optimal </a:t>
            </a:r>
            <a:r>
              <a:rPr lang="de-AT" sz="1000" dirty="0" err="1">
                <a:solidFill>
                  <a:srgbClr val="C00000"/>
                </a:solidFill>
              </a:rPr>
              <a:t>use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of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>
                <a:solidFill>
                  <a:srgbClr val="C00000"/>
                </a:solidFill>
              </a:rPr>
              <a:t>fault </a:t>
            </a:r>
            <a:r>
              <a:rPr lang="de-AT" sz="1000" dirty="0" err="1">
                <a:solidFill>
                  <a:srgbClr val="C00000"/>
                </a:solidFill>
              </a:rPr>
              <a:t>information</a:t>
            </a:r>
            <a:endParaRPr lang="de-AT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6B81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500"/>
                            </p:stCondLst>
                            <p:childTnLst>
                              <p:par>
                                <p:cTn id="274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1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500"/>
                            </p:stCondLst>
                            <p:childTnLst>
                              <p:par>
                                <p:cTn id="4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0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" grpId="0" animBg="1"/>
      <p:bldP spid="27" grpId="0" animBg="1"/>
      <p:bldP spid="86" grpId="0"/>
      <p:bldP spid="87" grpId="0"/>
      <p:bldP spid="88" grpId="0"/>
      <p:bldP spid="93" grpId="0"/>
      <p:bldP spid="94" grpId="0"/>
      <p:bldP spid="95" grpId="0"/>
      <p:bldP spid="96" grpId="0"/>
      <p:bldP spid="113" grpId="0"/>
      <p:bldP spid="114" grpId="0"/>
      <p:bldP spid="116" grpId="0"/>
      <p:bldP spid="120" grpId="0"/>
      <p:bldP spid="121" grpId="0"/>
      <p:bldP spid="122" grpId="0"/>
      <p:bldP spid="123" grpId="0"/>
      <p:bldP spid="124" grpId="0"/>
      <p:bldP spid="138" grpId="0"/>
      <p:bldP spid="3" grpId="0" animBg="1"/>
      <p:bldP spid="78" grpId="0" animBg="1"/>
      <p:bldP spid="78" grpId="1" animBg="1"/>
      <p:bldP spid="79" grpId="0" animBg="1"/>
      <p:bldP spid="80" grpId="0" animBg="1"/>
      <p:bldP spid="81" grpId="0" animBg="1"/>
      <p:bldP spid="84" grpId="0" animBg="1"/>
      <p:bldP spid="89" grpId="0" animBg="1"/>
      <p:bldP spid="55" grpId="0"/>
      <p:bldP spid="109" grpId="0"/>
      <p:bldP spid="110" grpId="0" animBg="1"/>
      <p:bldP spid="115" grpId="0"/>
      <p:bldP spid="119" grpId="0"/>
      <p:bldP spid="125" grpId="0" animBg="1"/>
      <p:bldP spid="129" grpId="0"/>
      <p:bldP spid="130" grpId="0" animBg="1"/>
      <p:bldP spid="132" grpId="0"/>
      <p:bldP spid="137" grpId="0" animBg="1"/>
      <p:bldP spid="140" grpId="0"/>
      <p:bldP spid="142" grpId="0" animBg="1"/>
      <p:bldP spid="145" grpId="0"/>
      <p:bldP spid="146" grpId="0" animBg="1"/>
      <p:bldP spid="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0C546-D2BF-4245-96AF-50CC64C9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ctr"/>
          <a:lstStyle/>
          <a:p>
            <a:pPr algn="ctr"/>
            <a:r>
              <a:rPr lang="de-AT" dirty="0"/>
              <a:t>Research </a:t>
            </a:r>
            <a:r>
              <a:rPr lang="de-AT" dirty="0" err="1"/>
              <a:t>Overview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345B24-0D69-427F-A434-4D2FF0D7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EAEFA9-45D5-4E03-A6B0-9BCA9F03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0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5485C5E-C027-4E30-B0FC-972A2A0CB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How should I compute my candidates? A taxonomy and classification of diagnosis computation algorithms. In: </a:t>
            </a:r>
            <a:r>
              <a:rPr lang="en-US" sz="1400" i="1" dirty="0"/>
              <a:t>Int’l Workshop on Principles of Diagnosis (DX-22).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Memory-limited model-based diagnosis. </a:t>
            </a:r>
            <a:r>
              <a:rPr lang="en-US" sz="1400" i="1" dirty="0"/>
              <a:t>Artificial Intelligence 305: 103681.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</a:t>
            </a:r>
            <a:r>
              <a:rPr lang="en-US" sz="1400" dirty="0" err="1"/>
              <a:t>DynamicHS</a:t>
            </a:r>
            <a:r>
              <a:rPr lang="en-US" sz="1400" dirty="0"/>
              <a:t>: Streamlining Reiter's hitting-set tree for sequential diagnosis. </a:t>
            </a:r>
            <a:r>
              <a:rPr lang="en-US" sz="1400" i="1" dirty="0"/>
              <a:t>Information Sciences.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Random vs. Best-First: Impact of Sampling Strategies on Decision Making in Model-Based Diagnosis. In: </a:t>
            </a:r>
            <a:r>
              <a:rPr lang="en-US" sz="1400" i="1" dirty="0"/>
              <a:t>AAAI Conference on Artificial Intelligence (AAAI-22).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Erich Teppan, Dietmar Jannach. Randomized Problem-Relaxation Solving for Over-Constrained Schedules. In: </a:t>
            </a:r>
            <a:r>
              <a:rPr lang="en-US" sz="1400" i="1" dirty="0"/>
              <a:t>Int’l Conference on Principles of Knowledge Representation and Reasoning (KR-21). </a:t>
            </a:r>
            <a:r>
              <a:rPr lang="en-US" sz="1400" dirty="0"/>
              <a:t>2021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Linear-space best-first diagnosis search. In: </a:t>
            </a:r>
            <a:r>
              <a:rPr lang="en-US" sz="1400" i="1" dirty="0"/>
              <a:t>Int’l Symposium on Combinatorial Search (SoCS-21).</a:t>
            </a:r>
            <a:r>
              <a:rPr lang="en-US" sz="1400" dirty="0"/>
              <a:t> 2021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Reuse, Reduce and Recycle: Optimizing Reiter's HS-tree for sequential diagnosis. In: </a:t>
            </a:r>
            <a:r>
              <a:rPr lang="en-US" sz="1400" i="1" dirty="0"/>
              <a:t>European Conference on Artificial Intelligence (ECAI-20).</a:t>
            </a:r>
            <a:r>
              <a:rPr lang="en-US" sz="1400" dirty="0"/>
              <a:t> 2020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6AE02AC-CB53-4F9D-8799-ABB0D276349C}"/>
              </a:ext>
            </a:extLst>
          </p:cNvPr>
          <p:cNvSpPr/>
          <p:nvPr/>
        </p:nvSpPr>
        <p:spPr bwMode="auto">
          <a:xfrm>
            <a:off x="4685459" y="1960014"/>
            <a:ext cx="1189608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1F41730-D0E2-43C7-AEB4-0C593C6022D3}"/>
              </a:ext>
            </a:extLst>
          </p:cNvPr>
          <p:cNvSpPr/>
          <p:nvPr/>
        </p:nvSpPr>
        <p:spPr bwMode="auto">
          <a:xfrm>
            <a:off x="1161813" y="2156364"/>
            <a:ext cx="613470" cy="6134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2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6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5485C5E-C027-4E30-B0FC-972A2A0CB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Too Good to Throw Away: A Powerful Reuse Strategy for Reiter's Hitting Set Tree. In: </a:t>
            </a:r>
            <a:r>
              <a:rPr lang="en-US" sz="1400" i="1" dirty="0"/>
              <a:t>Int’l Symposium on Combinatorial Search (SoCS-20). </a:t>
            </a:r>
            <a:r>
              <a:rPr lang="en-US" sz="1400" dirty="0"/>
              <a:t>2020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Sound, complete, linear-space, best-first diagnosis search. In: </a:t>
            </a:r>
            <a:r>
              <a:rPr lang="en-US" sz="1400" i="1" dirty="0"/>
              <a:t>Int’l Workshop on Principles of Diagnosis (DX-20).</a:t>
            </a:r>
            <a:r>
              <a:rPr lang="en-US" sz="1400" dirty="0"/>
              <a:t> 2020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Erich Teppan. The scheduling job-set optimization problem: a model-based diagnosis approach. In: </a:t>
            </a:r>
            <a:r>
              <a:rPr lang="en-US" sz="1400" i="1" dirty="0"/>
              <a:t>Int’l Workshop on Principles of Diagnosis (DX-20). </a:t>
            </a:r>
            <a:r>
              <a:rPr lang="en-US" sz="1400" dirty="0"/>
              <a:t>2020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Fatima Elichanova. Do we really sample right in model-based diagnosis? In: </a:t>
            </a:r>
            <a:r>
              <a:rPr lang="en-US" sz="1400" i="1" dirty="0"/>
              <a:t>Int’l Workshop on Principles of Diagnosis (DX-20).</a:t>
            </a:r>
            <a:r>
              <a:rPr lang="en-US" sz="1400" dirty="0"/>
              <a:t> 2020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</a:t>
            </a:r>
            <a:r>
              <a:rPr lang="en-US" sz="1400" dirty="0" err="1"/>
              <a:t>DynamicHS</a:t>
            </a:r>
            <a:r>
              <a:rPr lang="en-US" sz="1400" dirty="0"/>
              <a:t>: Optimizing Reiter's HS-Tree for Sequential Diagnosis. In: </a:t>
            </a:r>
            <a:r>
              <a:rPr lang="en-US" sz="1400" i="1" dirty="0"/>
              <a:t>Int’l Workshop on Principles of Diagnosis (DX-20).</a:t>
            </a:r>
            <a:r>
              <a:rPr lang="en-US" sz="1400" dirty="0"/>
              <a:t> 2020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Reuse, Reduce and Recycle: Adapting Reiter’s HS-Tree to Sequential Diagnosis. In: </a:t>
            </a:r>
            <a:r>
              <a:rPr lang="en-US" sz="1400" i="1" dirty="0"/>
              <a:t>Int’l Workshop on Principles of Diagnosis (DX-19). </a:t>
            </a:r>
            <a:r>
              <a:rPr lang="en-US" sz="1400" dirty="0"/>
              <a:t>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Towards Optimizing Reiter's HS-Tree for Sequential Diagnosis. </a:t>
            </a:r>
            <a:r>
              <a:rPr lang="en-US" sz="1400" i="1" dirty="0"/>
              <a:t>Tech. Report, University of Klagenfurt</a:t>
            </a:r>
            <a:r>
              <a:rPr lang="en-US" sz="1400" dirty="0"/>
              <a:t> (ArXiv:1907.12130). 2019</a:t>
            </a:r>
          </a:p>
          <a:p>
            <a:endParaRPr lang="en-US" sz="1400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6AE02AC-CB53-4F9D-8799-ABB0D276349C}"/>
              </a:ext>
            </a:extLst>
          </p:cNvPr>
          <p:cNvSpPr/>
          <p:nvPr/>
        </p:nvSpPr>
        <p:spPr bwMode="auto">
          <a:xfrm>
            <a:off x="4685459" y="1960014"/>
            <a:ext cx="1189608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1F41730-D0E2-43C7-AEB4-0C593C6022D3}"/>
              </a:ext>
            </a:extLst>
          </p:cNvPr>
          <p:cNvSpPr/>
          <p:nvPr/>
        </p:nvSpPr>
        <p:spPr bwMode="auto">
          <a:xfrm>
            <a:off x="1161813" y="2156364"/>
            <a:ext cx="613470" cy="6134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400" b="1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8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5485C5E-C027-4E30-B0FC-972A2A0CB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Reducing Sequential Diagnosis Costs by Modifying Reiter’s Hitting Set Tree. In: </a:t>
            </a:r>
            <a:r>
              <a:rPr lang="en-US" sz="1400" i="1" dirty="0"/>
              <a:t>Int’l Workshop on Principles of Diagnosis (DX-18). </a:t>
            </a:r>
            <a:r>
              <a:rPr lang="en-US" sz="1400" dirty="0"/>
              <a:t>2018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Manuel Herold. </a:t>
            </a:r>
            <a:r>
              <a:rPr lang="en-US" sz="1400" dirty="0" err="1"/>
              <a:t>StaticHS</a:t>
            </a:r>
            <a:r>
              <a:rPr lang="en-US" sz="1400" dirty="0"/>
              <a:t>: A Variant of Reiter's Hitting Set Tree for Efficient Sequential Diagnosis. In: </a:t>
            </a:r>
            <a:r>
              <a:rPr lang="en-US" sz="1400" i="1" dirty="0"/>
              <a:t>Int’l Symposium on Combinatorial Search (SoCS-18). </a:t>
            </a:r>
            <a:r>
              <a:rPr lang="en-US" sz="1400" dirty="0"/>
              <a:t>2018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bg1">
                    <a:lumMod val="65000"/>
                  </a:schemeClr>
                </a:solidFill>
              </a:rPr>
              <a:t>Patrick Rodler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. Interactive Debugging of Knowledge Bases.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Ph.D. Thesis (Informatics), University of Klagenfurt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(ArXiv:1605.05950). 2015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6AE02AC-CB53-4F9D-8799-ABB0D276349C}"/>
              </a:ext>
            </a:extLst>
          </p:cNvPr>
          <p:cNvSpPr/>
          <p:nvPr/>
        </p:nvSpPr>
        <p:spPr bwMode="auto">
          <a:xfrm>
            <a:off x="4685459" y="1960014"/>
            <a:ext cx="1189608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1F41730-D0E2-43C7-AEB4-0C593C6022D3}"/>
              </a:ext>
            </a:extLst>
          </p:cNvPr>
          <p:cNvSpPr/>
          <p:nvPr/>
        </p:nvSpPr>
        <p:spPr bwMode="auto">
          <a:xfrm>
            <a:off x="1161813" y="2156364"/>
            <a:ext cx="613470" cy="6134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400" b="1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0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BBB0F2-CCB6-4B89-8E10-8F2A5EE9D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Sequential model-based diagnosis by systematic search. </a:t>
            </a:r>
            <a:r>
              <a:rPr lang="en-US" sz="1400" i="1" dirty="0"/>
              <a:t>Artificial Intelligence (under revision).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One step at a time: An efficient approach to query-based ontology debugging. </a:t>
            </a:r>
            <a:r>
              <a:rPr lang="en-US" sz="1400" i="1" dirty="0"/>
              <a:t>Knowledge-Based Systems 251: 108987.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On Expert Behaviors and Question Types for Efficient Query-Based Ontology Fault Localization. </a:t>
            </a:r>
            <a:r>
              <a:rPr lang="en-US" sz="1400" i="1" dirty="0"/>
              <a:t>Tech. Report, University of Klagenfurt </a:t>
            </a:r>
            <a:r>
              <a:rPr lang="en-US" sz="1400" dirty="0"/>
              <a:t>(ArXiv:2001.05952). 2020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On the usefulness of different expert question types for fault localization in ontologies. In: </a:t>
            </a:r>
            <a:r>
              <a:rPr lang="en-US" sz="1400" i="1" dirty="0"/>
              <a:t>Int’l Conference on Industrial, Engineering and Other Applications of Applied Intelligent Systems (IEA/AIE-19). </a:t>
            </a:r>
            <a:r>
              <a:rPr lang="en-US" sz="1400" dirty="0"/>
              <a:t>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How You Ask Matters: A Simple Expert Questioning Approach for Efficient Ontology Fault Localization. In: </a:t>
            </a:r>
            <a:r>
              <a:rPr lang="en-US" sz="1400" i="1" dirty="0"/>
              <a:t>Joint Ontology Workshops (JOWO-19). </a:t>
            </a:r>
            <a:r>
              <a:rPr lang="en-US" sz="1400" dirty="0"/>
              <a:t>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On the Usefulness of Different Expert Question Types for Fault Localization in Ontologies. In: </a:t>
            </a:r>
            <a:r>
              <a:rPr lang="en-US" sz="1400" i="1" dirty="0"/>
              <a:t>Int’l Workshop on Principles of Diagnosis (DX-19). </a:t>
            </a:r>
            <a:r>
              <a:rPr lang="en-US" sz="1400" dirty="0"/>
              <a:t>2019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4678532" y="719090"/>
            <a:ext cx="1189608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210FE9B-019C-434F-9847-D280592CEE8C}"/>
              </a:ext>
            </a:extLst>
          </p:cNvPr>
          <p:cNvSpPr/>
          <p:nvPr/>
        </p:nvSpPr>
        <p:spPr bwMode="auto">
          <a:xfrm>
            <a:off x="1161813" y="2156364"/>
            <a:ext cx="613470" cy="6134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86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BBB0F2-CCB6-4B89-8E10-8F2A5EE9D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17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A new expert questioning approach to more efficient fault localization in ontologies. </a:t>
            </a:r>
            <a:r>
              <a:rPr lang="en-US" sz="1400" i="1" dirty="0"/>
              <a:t>Tech. Report, University of Klagenfurt </a:t>
            </a:r>
            <a:r>
              <a:rPr lang="en-US" sz="1400" dirty="0"/>
              <a:t>(ArXiv:1904.00317). 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Wolfgang Schmid, Konstantin Schekotihin. Inexpensive Cost-Optimized Measurement Proposal for Sequential Model-Based Diagnosis. In: </a:t>
            </a:r>
            <a:r>
              <a:rPr lang="en-US" sz="1400" i="1" dirty="0"/>
              <a:t>Int’l Workshop on Principles of Diagnosis (DX-17).</a:t>
            </a:r>
            <a:r>
              <a:rPr lang="en-US" sz="1400" dirty="0"/>
              <a:t> 2017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On Active Learning Strategies for Sequential Diagnosis. In: </a:t>
            </a:r>
            <a:r>
              <a:rPr lang="en-US" sz="1400" i="1" dirty="0"/>
              <a:t>Int’l Workshop on Principles of Diagnosis (DX-17).</a:t>
            </a:r>
            <a:r>
              <a:rPr lang="en-US" sz="1400" dirty="0"/>
              <a:t> 2017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Wolfgang Schmid, Konstantin Schekotihin. A Generally Applicable, Highly Scalable Measurement Computation and Optimization Approach to Sequential Model-Based Diagnosis. </a:t>
            </a:r>
            <a:r>
              <a:rPr lang="en-US" sz="1400" i="1" dirty="0"/>
              <a:t>Tech. Report, University of Klagenfurt</a:t>
            </a:r>
            <a:r>
              <a:rPr lang="en-US" sz="1400" dirty="0"/>
              <a:t> (ArXiv:1711.05508). 2017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Towards Better Response Times and Higher-Quality Queries in Interactive Knowledge Base Debugging. </a:t>
            </a:r>
            <a:r>
              <a:rPr lang="en-US" sz="1400" i="1" dirty="0"/>
              <a:t>Tech. Report, University of Klagenfurt </a:t>
            </a:r>
            <a:r>
              <a:rPr lang="en-US" sz="1400" dirty="0"/>
              <a:t>(ArXiv:1609.02584). 2016 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4678532" y="719090"/>
            <a:ext cx="1189608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210FE9B-019C-434F-9847-D280592CEE8C}"/>
              </a:ext>
            </a:extLst>
          </p:cNvPr>
          <p:cNvSpPr/>
          <p:nvPr/>
        </p:nvSpPr>
        <p:spPr bwMode="auto">
          <a:xfrm>
            <a:off x="1161813" y="2156364"/>
            <a:ext cx="613470" cy="6134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400" b="1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6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9297D34-CE66-4D3F-87B6-145085D25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Sequential model-based diagnosis by systematic search. </a:t>
            </a:r>
            <a:r>
              <a:rPr lang="en-US" sz="1400" i="1" dirty="0"/>
              <a:t>Artificial Intelligence (under revision).</a:t>
            </a:r>
            <a:r>
              <a:rPr lang="en-US" sz="1400" dirty="0"/>
              <a:t> 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One step at a time: An efficient approach to query-based ontology debugging. </a:t>
            </a:r>
            <a:r>
              <a:rPr lang="en-US" sz="1400" i="1" dirty="0"/>
              <a:t>Knowledge-Based Systems 251: 108987.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Random vs. Best-First: Impact of Sampling Strategies on Decision Making in Model-Based Diagnosis. In: </a:t>
            </a:r>
            <a:r>
              <a:rPr lang="en-US" sz="1400" i="1" dirty="0"/>
              <a:t>AAAI Conference on Artificial Intelligence (AAAI-22).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Fatima Elichanova. Do we really sample right in model-based diagnosis? In: </a:t>
            </a:r>
            <a:r>
              <a:rPr lang="en-US" sz="1400" i="1" dirty="0"/>
              <a:t>Int’l Workshop on Principles of Diagnosis (DX-20).</a:t>
            </a:r>
            <a:r>
              <a:rPr lang="en-US" sz="1400" dirty="0"/>
              <a:t> 2020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A new expert questioning approach to more efficient fault localization in ontologies. </a:t>
            </a:r>
            <a:r>
              <a:rPr lang="en-US" sz="1400" i="1" dirty="0"/>
              <a:t>Tech. Report, University of Klagenfurt </a:t>
            </a:r>
            <a:r>
              <a:rPr lang="en-US" sz="1400" dirty="0"/>
              <a:t>(ArXiv:1904.00317). 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Comparing the Performance of Traditional and Novel Heuristics for Sequential Diagnosis. In: </a:t>
            </a:r>
            <a:r>
              <a:rPr lang="en-US" sz="1400" i="1" dirty="0"/>
              <a:t>Int’l Workshop on Principles of Diagnosis (DX-18). </a:t>
            </a:r>
            <a:r>
              <a:rPr lang="en-US" sz="1400" dirty="0"/>
              <a:t>2018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Wolfgang Schmid. On the Impact and Proper Use of Heuristics in Test-Driven Ontology Debugging. In: </a:t>
            </a:r>
            <a:r>
              <a:rPr lang="en-US" sz="1400" i="1" dirty="0"/>
              <a:t>Int’l Joint Conference on Rules and Reasoning (RuleML+RR-18). </a:t>
            </a:r>
            <a:r>
              <a:rPr lang="en-US" sz="1400" dirty="0"/>
              <a:t>2018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6640497" y="683578"/>
            <a:ext cx="834504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8E9ABE7-E93D-40A7-99B0-1C87E7D06938}"/>
              </a:ext>
            </a:extLst>
          </p:cNvPr>
          <p:cNvSpPr/>
          <p:nvPr/>
        </p:nvSpPr>
        <p:spPr bwMode="auto">
          <a:xfrm>
            <a:off x="1161813" y="2156364"/>
            <a:ext cx="613470" cy="6134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9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9297D34-CE66-4D3F-87B6-145085D25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3745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Wolfgang Schmid, Konstantin Schekotihin. Inexpensive Cost-Optimized Measurement Proposal for Sequential Model-Based Diagnosis. In: </a:t>
            </a:r>
            <a:r>
              <a:rPr lang="en-US" sz="1400" i="1" dirty="0"/>
              <a:t>Int’l Workshop on Principles of Diagnosis (DX-17). </a:t>
            </a:r>
            <a:r>
              <a:rPr lang="en-US" sz="1400" dirty="0"/>
              <a:t>2017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On Active Learning Strategies for Sequential Diagnosis. In: </a:t>
            </a:r>
            <a:r>
              <a:rPr lang="en-US" sz="1400" i="1" dirty="0"/>
              <a:t>Int’l Workshop on Principles of Diagnosis (DX-17).</a:t>
            </a:r>
            <a:r>
              <a:rPr lang="en-US" sz="1400" dirty="0"/>
              <a:t> 2017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Wolfgang Schmid, Konstantin Schekotihin. A Generally Applicable, Highly Scalable Measurement Computation and Optimization Approach to Sequential Model-Based Diagnosis. </a:t>
            </a:r>
            <a:r>
              <a:rPr lang="en-US" sz="1400" i="1" dirty="0"/>
              <a:t>Tech. Report, University of Klagenfurt</a:t>
            </a:r>
            <a:r>
              <a:rPr lang="en-US" sz="1400" dirty="0"/>
              <a:t> (ArXiv:1711.05508). 2017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Towards Better Response Times and Higher-Quality Queries in Interactive Knowledge Base Debugging. </a:t>
            </a:r>
            <a:r>
              <a:rPr lang="en-US" sz="1400" i="1" dirty="0"/>
              <a:t>Tech. Report, University of Klagenfurt</a:t>
            </a:r>
            <a:r>
              <a:rPr lang="en-US" sz="1400" dirty="0"/>
              <a:t> (ArXiv:1609.02584). 2016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bg1">
                    <a:lumMod val="65000"/>
                  </a:schemeClr>
                </a:solidFill>
              </a:rPr>
              <a:t>Patrick Rodler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Kostyantyn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Shchekotykhin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Philipp Fleiss, Gerhard Friedrich. RIO: Minimizing User Interaction in Ontology Debugging. In: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Web Reasoning and Rule Systems (RR-13).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2013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Kostyantyn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Shchekotykhin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Gerhard Friedrich, Philipp Fleiss, </a:t>
            </a:r>
            <a:r>
              <a:rPr lang="en-US" sz="1400" u="sng" dirty="0">
                <a:solidFill>
                  <a:schemeClr val="bg1">
                    <a:lumMod val="65000"/>
                  </a:schemeClr>
                </a:solidFill>
              </a:rPr>
              <a:t>Patrick Rodler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. Interactive ontology debugging: Two query strategies for efficient fault localization.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J. Web Semantics 12: 88-103.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2012 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6640497" y="683578"/>
            <a:ext cx="834504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8E9ABE7-E93D-40A7-99B0-1C87E7D06938}"/>
              </a:ext>
            </a:extLst>
          </p:cNvPr>
          <p:cNvSpPr/>
          <p:nvPr/>
        </p:nvSpPr>
        <p:spPr bwMode="auto">
          <a:xfrm>
            <a:off x="1161813" y="2156364"/>
            <a:ext cx="613470" cy="6134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400" b="1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77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44963-9BEC-4D15-A203-E97C0A96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B871B5-1D3E-453F-AE22-833C05529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General </a:t>
            </a:r>
            <a:r>
              <a:rPr lang="de-AT" b="1" dirty="0" err="1"/>
              <a:t>Introduction</a:t>
            </a:r>
            <a:endParaRPr lang="de-AT" b="1" dirty="0"/>
          </a:p>
          <a:p>
            <a:pPr lvl="1"/>
            <a:r>
              <a:rPr lang="de-AT" dirty="0"/>
              <a:t>Model-</a:t>
            </a:r>
            <a:r>
              <a:rPr lang="de-AT" dirty="0" err="1"/>
              <a:t>based</a:t>
            </a:r>
            <a:r>
              <a:rPr lang="de-AT" dirty="0"/>
              <a:t> </a:t>
            </a:r>
            <a:r>
              <a:rPr lang="de-AT" dirty="0" err="1"/>
              <a:t>diagnosis</a:t>
            </a:r>
            <a:r>
              <a:rPr lang="de-AT" dirty="0"/>
              <a:t> / </a:t>
            </a:r>
            <a:r>
              <a:rPr lang="de-AT" dirty="0" err="1"/>
              <a:t>Sequential</a:t>
            </a:r>
            <a:r>
              <a:rPr lang="de-AT" dirty="0"/>
              <a:t> </a:t>
            </a:r>
            <a:r>
              <a:rPr lang="de-AT" dirty="0" err="1"/>
              <a:t>diagnosis</a:t>
            </a:r>
            <a:endParaRPr lang="de-AT" dirty="0"/>
          </a:p>
          <a:p>
            <a:pPr lvl="1"/>
            <a:r>
              <a:rPr lang="de-AT" dirty="0" err="1"/>
              <a:t>Objectives</a:t>
            </a:r>
            <a:endParaRPr lang="de-AT" dirty="0"/>
          </a:p>
          <a:p>
            <a:pPr lvl="1"/>
            <a:r>
              <a:rPr lang="de-AT" dirty="0" err="1"/>
              <a:t>Applications</a:t>
            </a:r>
            <a:endParaRPr lang="de-AT" dirty="0"/>
          </a:p>
          <a:p>
            <a:pPr lvl="1"/>
            <a:r>
              <a:rPr lang="de-AT" dirty="0" err="1"/>
              <a:t>Related</a:t>
            </a:r>
            <a:r>
              <a:rPr lang="de-AT" dirty="0"/>
              <a:t> </a:t>
            </a:r>
            <a:r>
              <a:rPr lang="de-AT" dirty="0" err="1"/>
              <a:t>research</a:t>
            </a:r>
            <a:r>
              <a:rPr lang="de-AT" dirty="0"/>
              <a:t> </a:t>
            </a:r>
            <a:r>
              <a:rPr lang="de-AT" dirty="0" err="1"/>
              <a:t>areas</a:t>
            </a:r>
            <a:endParaRPr lang="de-AT" dirty="0"/>
          </a:p>
          <a:p>
            <a:pPr lvl="1"/>
            <a:r>
              <a:rPr lang="de-AT" dirty="0" err="1"/>
              <a:t>Generic</a:t>
            </a:r>
            <a:r>
              <a:rPr lang="de-AT" dirty="0"/>
              <a:t> model-</a:t>
            </a:r>
            <a:r>
              <a:rPr lang="de-AT" dirty="0" err="1"/>
              <a:t>based</a:t>
            </a:r>
            <a:r>
              <a:rPr lang="de-AT" dirty="0"/>
              <a:t> </a:t>
            </a:r>
            <a:r>
              <a:rPr lang="de-AT" dirty="0" err="1"/>
              <a:t>diagnosis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(</a:t>
            </a:r>
            <a:r>
              <a:rPr lang="de-AT" dirty="0" err="1"/>
              <a:t>overview</a:t>
            </a:r>
            <a:r>
              <a:rPr lang="de-AT" dirty="0"/>
              <a:t> + </a:t>
            </a:r>
            <a:r>
              <a:rPr lang="de-AT" dirty="0" err="1"/>
              <a:t>modules</a:t>
            </a:r>
            <a:r>
              <a:rPr lang="de-AT" dirty="0"/>
              <a:t> + </a:t>
            </a:r>
            <a:r>
              <a:rPr lang="de-AT" dirty="0" err="1"/>
              <a:t>challenges</a:t>
            </a:r>
            <a:r>
              <a:rPr lang="de-AT" dirty="0"/>
              <a:t>)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b="1" dirty="0" err="1"/>
              <a:t>Our</a:t>
            </a:r>
            <a:r>
              <a:rPr lang="de-AT" b="1" dirty="0"/>
              <a:t> Research: </a:t>
            </a:r>
            <a:r>
              <a:rPr lang="de-AT" b="1" dirty="0" err="1"/>
              <a:t>Overview</a:t>
            </a:r>
            <a:r>
              <a:rPr lang="de-AT" b="1" dirty="0"/>
              <a:t> </a:t>
            </a:r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r>
              <a:rPr lang="de-AT" b="1" dirty="0" err="1"/>
              <a:t>Our</a:t>
            </a:r>
            <a:r>
              <a:rPr lang="de-AT" b="1" dirty="0"/>
              <a:t> Research: Selected Works</a:t>
            </a:r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b="1" dirty="0" err="1"/>
              <a:t>Our</a:t>
            </a:r>
            <a:r>
              <a:rPr lang="de-AT" b="1" dirty="0"/>
              <a:t> Research: Summary </a:t>
            </a:r>
            <a:r>
              <a:rPr lang="de-AT" b="1" dirty="0" err="1"/>
              <a:t>of</a:t>
            </a:r>
            <a:r>
              <a:rPr lang="de-AT" b="1" dirty="0"/>
              <a:t> (Main) </a:t>
            </a:r>
            <a:r>
              <a:rPr lang="de-AT" b="1" dirty="0" err="1"/>
              <a:t>Results</a:t>
            </a:r>
            <a:endParaRPr lang="de-AT" b="1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b="1" dirty="0" err="1"/>
              <a:t>Conclusion</a:t>
            </a:r>
            <a:r>
              <a:rPr lang="de-AT" b="1" dirty="0"/>
              <a:t> + Outlook</a:t>
            </a: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>
                <a:solidFill>
                  <a:schemeClr val="bg1">
                    <a:lumMod val="65000"/>
                  </a:schemeClr>
                </a:solidFill>
              </a:rPr>
              <a:t>Appendix: Further Selected Works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58A11A-83F6-4334-85B2-315699089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</a:t>
            </a:fld>
            <a:endParaRPr lang="de-A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6895B3E-7644-438D-B3CB-F8652040A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503" y="6547155"/>
            <a:ext cx="6710193" cy="365125"/>
          </a:xfrm>
        </p:spPr>
        <p:txBody>
          <a:bodyPr/>
          <a:lstStyle/>
          <a:p>
            <a:r>
              <a:rPr lang="en-US" dirty="0" err="1"/>
              <a:t>TeWi</a:t>
            </a:r>
            <a:r>
              <a:rPr lang="en-US" dirty="0"/>
              <a:t> </a:t>
            </a:r>
            <a:r>
              <a:rPr lang="en-US" dirty="0" err="1"/>
              <a:t>Kolloquium</a:t>
            </a:r>
            <a:r>
              <a:rPr lang="en-US" dirty="0"/>
              <a:t> Oct'22                                                              Efficient AI Methods for (Interactive) Debugging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7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2D6B73E-0C1C-4058-BC9C-D28B56CC8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7" y="3221290"/>
            <a:ext cx="8281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One step at a time: An efficient approach to query-based ontology debugging. </a:t>
            </a:r>
            <a:r>
              <a:rPr lang="en-US" sz="1400" i="1" dirty="0"/>
              <a:t>Knowledge-Based Systems 251: 108987.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Dietmar Jannach, Konstantin Schekotihin, Philipp Fleiss. Are query-based ontology debuggers really helping knowledge engineers? </a:t>
            </a:r>
            <a:r>
              <a:rPr lang="en-US" sz="1400" i="1" dirty="0"/>
              <a:t>Knowledge-Based Systems 179: 92-107. </a:t>
            </a:r>
            <a:r>
              <a:rPr lang="en-US" sz="1400" dirty="0"/>
              <a:t>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A new expert questioning approach to more efficient fault localization in ontologies. </a:t>
            </a:r>
            <a:r>
              <a:rPr lang="en-US" sz="1400" i="1" dirty="0"/>
              <a:t>Tech. Report, University of Klagenfurt </a:t>
            </a:r>
            <a:r>
              <a:rPr lang="en-US" sz="1400" dirty="0"/>
              <a:t>(ArXiv:1904.00317). 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On the usefulness of different expert question types for fault localization in ontologies. In: </a:t>
            </a:r>
            <a:r>
              <a:rPr lang="en-US" sz="1400" i="1" dirty="0"/>
              <a:t>Int’l Conference on Industrial, Engineering and Other Applications of Applied Intelligent Systems (IEA/AIE-19).</a:t>
            </a:r>
            <a:r>
              <a:rPr lang="en-US" sz="1400" dirty="0"/>
              <a:t> 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How You Ask Matters: A Simple Expert Questioning Approach for Efficient Ontology Fault Localization. In: </a:t>
            </a:r>
            <a:r>
              <a:rPr lang="en-US" sz="1400" i="1" dirty="0"/>
              <a:t>Joint Ontology Workshops (JOWO-19). </a:t>
            </a:r>
            <a:r>
              <a:rPr lang="en-US" sz="1400" dirty="0"/>
              <a:t>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On the Usefulness of Different Expert Question Types for Fault Localization in Ontologies. In: </a:t>
            </a:r>
            <a:r>
              <a:rPr lang="en-US" sz="1400" i="1" dirty="0"/>
              <a:t>Int’l Workshop on Principles of Diagnosis (DX-19). </a:t>
            </a:r>
            <a:r>
              <a:rPr lang="en-US" sz="1400" dirty="0"/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8229605" y="497149"/>
            <a:ext cx="834504" cy="1067827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8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77848A8-3DDC-4D3D-B8D4-1E2AA01E0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7" y="3221290"/>
            <a:ext cx="8419439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One step at a time: An efficient approach to query-based ontology debugging. </a:t>
            </a:r>
            <a:r>
              <a:rPr lang="en-US" sz="1400" i="1" dirty="0"/>
              <a:t>Knowledge-Based Systems 251: 108987.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Memory-limited model-based diagnosis. </a:t>
            </a:r>
            <a:r>
              <a:rPr lang="en-US" sz="1400" i="1" dirty="0"/>
              <a:t>Artificial Intelligence 305: 103681.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</a:t>
            </a:r>
            <a:r>
              <a:rPr lang="en-US" sz="1400" dirty="0" err="1"/>
              <a:t>DynamicHS</a:t>
            </a:r>
            <a:r>
              <a:rPr lang="en-US" sz="1400" dirty="0"/>
              <a:t>: Streamlining Reiter's hitting-set tree for sequential diagnosis. </a:t>
            </a:r>
            <a:r>
              <a:rPr lang="en-US" sz="1400" i="1" dirty="0"/>
              <a:t>Information Sciences.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Sequential model-based diagnosis by systematic search. </a:t>
            </a:r>
            <a:r>
              <a:rPr lang="en-US" sz="1400" i="1" dirty="0"/>
              <a:t>Artificial Intelligence </a:t>
            </a:r>
            <a:br>
              <a:rPr lang="en-US" sz="1400" i="1" dirty="0"/>
            </a:br>
            <a:r>
              <a:rPr lang="en-US" sz="1400" i="1" dirty="0"/>
              <a:t>(under revision).</a:t>
            </a:r>
            <a:r>
              <a:rPr lang="en-US" sz="1400" dirty="0"/>
              <a:t> 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How should I compute my candidates? A taxonomy and classification of diagnosis computation algorithms. In: </a:t>
            </a:r>
            <a:r>
              <a:rPr lang="en-US" sz="1400" i="1" dirty="0"/>
              <a:t>Int’l Workshop on Principles of Diagnosis (DX-22).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Random vs. Best-First: Impact of Sampling Strategies on Decision Making in Model-Based Diagnosis. In: </a:t>
            </a:r>
            <a:r>
              <a:rPr lang="en-US" sz="1400" i="1" dirty="0"/>
              <a:t>AAAI Conference on Artificial Intelligence (AAAI-22).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Fatima Elichanova. Do we really sample right in model-based diagnosis? In: </a:t>
            </a:r>
            <a:r>
              <a:rPr lang="en-US" sz="1400" i="1" dirty="0"/>
              <a:t>Int’l Workshop on Principles of Diagnosis (DX-20).</a:t>
            </a:r>
            <a:r>
              <a:rPr lang="en-US" sz="1400" dirty="0"/>
              <a:t> 2020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Dietmar Jannach, Konstantin Schekotihin, Philipp Fleiss. Are query-based ontology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6551725" y="1828800"/>
            <a:ext cx="1012049" cy="941034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679DA99-2B06-4F85-B07A-CB69376D1EE1}"/>
              </a:ext>
            </a:extLst>
          </p:cNvPr>
          <p:cNvSpPr/>
          <p:nvPr/>
        </p:nvSpPr>
        <p:spPr bwMode="auto">
          <a:xfrm>
            <a:off x="1161813" y="2156364"/>
            <a:ext cx="613470" cy="6134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40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F174A4F-8ED5-4A35-B761-4F3443DBB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7" y="3221290"/>
            <a:ext cx="8419439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400" dirty="0"/>
              <a:t>     debuggers really helping knowledge engineers? </a:t>
            </a:r>
            <a:r>
              <a:rPr lang="en-US" sz="1400" i="1" dirty="0"/>
              <a:t>Knowledge-Based Systems 179: 92-107. </a:t>
            </a:r>
            <a:r>
              <a:rPr lang="en-US" sz="1400" dirty="0"/>
              <a:t>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Michael </a:t>
            </a:r>
            <a:r>
              <a:rPr lang="en-US" sz="1400" dirty="0" err="1"/>
              <a:t>Eichholzer</a:t>
            </a:r>
            <a:r>
              <a:rPr lang="en-US" sz="1400" dirty="0"/>
              <a:t>. On the usefulness of different expert question types for fault localization in ontologies. In: </a:t>
            </a:r>
            <a:r>
              <a:rPr lang="en-US" sz="1400" i="1" dirty="0"/>
              <a:t>Int’l Conference on Industrial, Engineering and Other Applications of Applied Intelligent Systems (IEA/AIE-19). </a:t>
            </a:r>
            <a:r>
              <a:rPr lang="en-US" sz="1400" dirty="0"/>
              <a:t>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Comparing the Performance of Traditional and Novel Heuristics for Sequential Diagnosis. In: </a:t>
            </a:r>
            <a:r>
              <a:rPr lang="en-US" sz="1400" i="1" dirty="0"/>
              <a:t>Int’l Workshop on Principles of Diagnosis (DX-18). </a:t>
            </a:r>
            <a:r>
              <a:rPr lang="en-US" sz="1400" dirty="0"/>
              <a:t>2018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Wolfgang Schmid. On the Impact and Proper Use of Heuristics in Test-Driven Ontology Debugging. In: </a:t>
            </a:r>
            <a:r>
              <a:rPr lang="en-US" sz="1400" i="1" dirty="0"/>
              <a:t>Int’l Joint Conference on Rules and Reasoning (RuleML+RR-18). </a:t>
            </a:r>
            <a:r>
              <a:rPr lang="en-US" sz="1400" dirty="0"/>
              <a:t>2018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bg1">
                    <a:lumMod val="65000"/>
                  </a:schemeClr>
                </a:solidFill>
              </a:rPr>
              <a:t>Patrick Rodler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. Interactive Debugging of Knowledge Bases.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Ph.D. Thesis (Informatics), University of Klagenfurt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(ArXiv:1605.05950). 2015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bg1">
                    <a:lumMod val="65000"/>
                  </a:schemeClr>
                </a:solidFill>
              </a:rPr>
              <a:t>Patrick Rodler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Kostyantyn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Shchekotykhin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Philipp Fleiss, Gerhard Friedrich. RIO: Minimizing User Interaction in Ontology Debugging. In: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Web Reasoning and Rule Systems (RR-13).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2013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Kostyantyn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Shchekotykhin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Gerhard Friedrich, Philipp Fleiss, </a:t>
            </a:r>
            <a:r>
              <a:rPr lang="en-US" sz="1400" u="sng" dirty="0">
                <a:solidFill>
                  <a:schemeClr val="bg1">
                    <a:lumMod val="65000"/>
                  </a:schemeClr>
                </a:solidFill>
              </a:rPr>
              <a:t>Patrick Rodler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. Interactive ontology debugging: Two query strategies for efficient fault localization.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J. Web Semantics 12: 88-103.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2012</a:t>
            </a:r>
          </a:p>
          <a:p>
            <a:endParaRPr lang="en-US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6551725" y="1828800"/>
            <a:ext cx="1012049" cy="941034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679DA99-2B06-4F85-B07A-CB69376D1EE1}"/>
              </a:ext>
            </a:extLst>
          </p:cNvPr>
          <p:cNvSpPr/>
          <p:nvPr/>
        </p:nvSpPr>
        <p:spPr bwMode="auto">
          <a:xfrm>
            <a:off x="1161813" y="2156364"/>
            <a:ext cx="613470" cy="6134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400" b="1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2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0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51FCA34-92EF-400C-9E7B-EC7D451C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How should I compute my candidates? A taxonomy and classification of diagnosis computation algorithms. In: </a:t>
            </a:r>
            <a:r>
              <a:rPr lang="en-US" sz="1400" i="1" dirty="0"/>
              <a:t>Int’l Workshop on Principles of Diagnosis (DX-22). </a:t>
            </a:r>
            <a:r>
              <a:rPr lang="en-US" sz="1400" dirty="0"/>
              <a:t>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. A formal proof and simple explanation of the </a:t>
            </a:r>
            <a:r>
              <a:rPr lang="en-US" sz="1400" dirty="0" err="1"/>
              <a:t>QuickXplain</a:t>
            </a:r>
            <a:r>
              <a:rPr lang="en-US" sz="1400" dirty="0"/>
              <a:t> algorithm. </a:t>
            </a:r>
            <a:r>
              <a:rPr lang="en-US" sz="1400" i="1" dirty="0"/>
              <a:t>Artificial Intelligence Review.</a:t>
            </a:r>
            <a:r>
              <a:rPr lang="en-US" sz="1400" dirty="0"/>
              <a:t> 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Erich Teppan, Dietmar Jannach. Randomized Problem-Relaxation Solving for Over-Constrained Schedules. In: </a:t>
            </a:r>
            <a:r>
              <a:rPr lang="en-US" sz="1400" i="1" dirty="0"/>
              <a:t>Int’l Conference on Principles of Knowledge Representation and Reasoning (KR-21).</a:t>
            </a:r>
            <a:r>
              <a:rPr lang="en-US" sz="1400" dirty="0"/>
              <a:t> 2021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Erich Teppan. The scheduling job-set optimization problem: a model-based diagnosis approach. In: </a:t>
            </a:r>
            <a:r>
              <a:rPr lang="en-US" sz="1400" i="1" dirty="0"/>
              <a:t>Int’l Workshop on Principles of Diagnosis (DX-20). </a:t>
            </a:r>
            <a:r>
              <a:rPr lang="en-US" sz="1400" dirty="0"/>
              <a:t>2020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2627788" y="1917580"/>
            <a:ext cx="1012049" cy="941034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8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C1D913-59A3-44AA-BA36-4AB5C6333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Birgit Hofer, Dietmar Jannach, Iulia Nica, </a:t>
            </a:r>
            <a:r>
              <a:rPr lang="en-US" sz="1400" u="sng" dirty="0"/>
              <a:t>Patrick Rodler</a:t>
            </a:r>
            <a:r>
              <a:rPr lang="en-US" sz="1400" dirty="0"/>
              <a:t>, Franz Wotawa. On Modeling Techniques for Spreadsheet Debugging: A Theoretical and Empirical Analysis. </a:t>
            </a:r>
            <a:r>
              <a:rPr lang="en-US" sz="1400" i="1" dirty="0"/>
              <a:t>(to be submitted to Artificial Intelligence Journal shortly).</a:t>
            </a:r>
            <a:r>
              <a:rPr lang="en-US" sz="1400" dirty="0"/>
              <a:t> 2022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u="sng" dirty="0"/>
              <a:t>Patrick Rodler</a:t>
            </a:r>
            <a:r>
              <a:rPr lang="de-AT" sz="1400" dirty="0"/>
              <a:t>, Konstantin Schekotihin. </a:t>
            </a:r>
            <a:r>
              <a:rPr lang="de-AT" sz="1400" dirty="0" err="1"/>
              <a:t>Reducing</a:t>
            </a:r>
            <a:r>
              <a:rPr lang="de-AT" sz="1400" dirty="0"/>
              <a:t> Model-</a:t>
            </a:r>
            <a:r>
              <a:rPr lang="de-AT" sz="1400" dirty="0" err="1"/>
              <a:t>Based</a:t>
            </a:r>
            <a:r>
              <a:rPr lang="de-AT" sz="1400" dirty="0"/>
              <a:t> Diagnosis </a:t>
            </a:r>
            <a:r>
              <a:rPr lang="de-AT" sz="1400" dirty="0" err="1"/>
              <a:t>to</a:t>
            </a:r>
            <a:r>
              <a:rPr lang="de-AT" sz="1400" dirty="0"/>
              <a:t> Knowledge Base Debugging. In: </a:t>
            </a:r>
            <a:r>
              <a:rPr lang="de-AT" sz="1400" i="1" dirty="0" err="1"/>
              <a:t>Int'l</a:t>
            </a:r>
            <a:r>
              <a:rPr lang="de-AT" sz="1400" i="1" dirty="0"/>
              <a:t> Workshop on </a:t>
            </a:r>
            <a:r>
              <a:rPr lang="de-AT" sz="1400" i="1" dirty="0" err="1"/>
              <a:t>Principles</a:t>
            </a:r>
            <a:r>
              <a:rPr lang="de-AT" sz="1400" i="1" dirty="0"/>
              <a:t> </a:t>
            </a:r>
            <a:r>
              <a:rPr lang="de-AT" sz="1400" i="1" dirty="0" err="1"/>
              <a:t>of</a:t>
            </a:r>
            <a:r>
              <a:rPr lang="de-AT" sz="1400" i="1" dirty="0"/>
              <a:t> Diagnosis (DX-17). </a:t>
            </a:r>
            <a:r>
              <a:rPr lang="de-AT" sz="1400" dirty="0"/>
              <a:t>2017</a:t>
            </a:r>
            <a:endParaRPr lang="en-US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3825239" y="708659"/>
            <a:ext cx="662941" cy="952501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2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FD3E935-C07F-4A09-B313-B2794088D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Research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Overview</a:t>
            </a:r>
            <a:r>
              <a:rPr lang="de-AT" sz="1200" b="1" dirty="0"/>
              <a:t>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/>
              <a:t>system</a:t>
            </a:r>
            <a:r>
              <a:rPr lang="de-AT" sz="1200" b="1" dirty="0"/>
              <a:t> </a:t>
            </a:r>
            <a:r>
              <a:rPr lang="de-AT" sz="1200" b="1" dirty="0" err="1"/>
              <a:t>aspect</a:t>
            </a:r>
            <a:r>
              <a:rPr lang="de-AT" sz="1200" b="1" dirty="0"/>
              <a:t> </a:t>
            </a:r>
            <a:r>
              <a:rPr lang="de-AT" sz="1200" b="1" dirty="0" err="1"/>
              <a:t>considered</a:t>
            </a:r>
            <a:endParaRPr lang="de-AT" sz="1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u="sng" dirty="0"/>
              <a:t>Patrick Rodler</a:t>
            </a:r>
            <a:r>
              <a:rPr lang="en-US" sz="1400" dirty="0"/>
              <a:t>, Dietmar Jannach, Konstantin Schekotihin, Philipp Fleiss. Are query-based ontology debuggers really helping knowledge engineers? </a:t>
            </a:r>
            <a:r>
              <a:rPr lang="en-US" sz="1400" i="1" dirty="0"/>
              <a:t>Knowledge-Based Systems 179: 92-107. </a:t>
            </a:r>
            <a:r>
              <a:rPr lang="en-US" sz="1400" dirty="0"/>
              <a:t>2019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Konstantin Schekotihin, </a:t>
            </a:r>
            <a:r>
              <a:rPr lang="en-US" sz="1400" u="sng" dirty="0"/>
              <a:t>Patrick Rodler</a:t>
            </a:r>
            <a:r>
              <a:rPr lang="en-US" sz="1400" dirty="0"/>
              <a:t>, Wolfgang Schmid. </a:t>
            </a:r>
            <a:r>
              <a:rPr lang="en-US" sz="1400" dirty="0" err="1"/>
              <a:t>OntoDebug</a:t>
            </a:r>
            <a:r>
              <a:rPr lang="en-US" sz="1400" dirty="0"/>
              <a:t>: Interactive Ontology Debugging Plug-in for Protégé. </a:t>
            </a:r>
            <a:r>
              <a:rPr lang="en-US" sz="1400" i="1" dirty="0"/>
              <a:t>Foundations of Information and Knowledge Systems – Int’l Symposium (FoIKS-18).</a:t>
            </a:r>
            <a:r>
              <a:rPr lang="en-US" sz="1400" dirty="0"/>
              <a:t> 2018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Konstantin Schekotihin, </a:t>
            </a:r>
            <a:r>
              <a:rPr lang="en-US" sz="1400" u="sng" dirty="0"/>
              <a:t>Patrick Rodler</a:t>
            </a:r>
            <a:r>
              <a:rPr lang="en-US" sz="1400" dirty="0"/>
              <a:t>, Wolfgang Schmid, Matthew Horridge, Tania </a:t>
            </a:r>
            <a:r>
              <a:rPr lang="en-US" sz="1400" dirty="0" err="1"/>
              <a:t>Tudorache</a:t>
            </a:r>
            <a:r>
              <a:rPr lang="en-US" sz="1400" dirty="0"/>
              <a:t>. Test-driven Ontology Development in Protégé. In: </a:t>
            </a:r>
            <a:r>
              <a:rPr lang="en-US" sz="1400" i="1" dirty="0"/>
              <a:t>Int’l Conference on Biological Ontology (ICBO-18).</a:t>
            </a:r>
            <a:r>
              <a:rPr lang="en-US" sz="1400" dirty="0"/>
              <a:t> 2018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Konstantin Schekotihin, </a:t>
            </a:r>
            <a:r>
              <a:rPr lang="en-US" sz="1400" u="sng" dirty="0"/>
              <a:t>Patrick Rodler</a:t>
            </a:r>
            <a:r>
              <a:rPr lang="en-US" sz="1400" dirty="0"/>
              <a:t>, Wolfgang Schmid, Matthew Horridge, Tania </a:t>
            </a:r>
            <a:r>
              <a:rPr lang="en-US" sz="1400" dirty="0" err="1"/>
              <a:t>Tudorache</a:t>
            </a:r>
            <a:r>
              <a:rPr lang="en-US" sz="1400" dirty="0"/>
              <a:t>. A Protégé Plug-In for Test-Driven Ontology Development. In: </a:t>
            </a:r>
            <a:r>
              <a:rPr lang="en-US" sz="1400" i="1" dirty="0"/>
              <a:t>Int’l Conference on Biological Ontology (ICBO-18).</a:t>
            </a:r>
            <a:r>
              <a:rPr lang="en-US" sz="1400" dirty="0"/>
              <a:t> 2018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3630965" y="381742"/>
            <a:ext cx="4039342" cy="2512377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0C546-D2BF-4245-96AF-50CC64C9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ctr"/>
          <a:lstStyle/>
          <a:p>
            <a:pPr algn="ctr"/>
            <a:r>
              <a:rPr lang="de-AT" dirty="0"/>
              <a:t>Research:</a:t>
            </a:r>
            <a:br>
              <a:rPr lang="de-AT" dirty="0"/>
            </a:br>
            <a:r>
              <a:rPr lang="de-AT" dirty="0"/>
              <a:t>Selected </a:t>
            </a:r>
            <a:r>
              <a:rPr lang="de-AT" dirty="0" err="1"/>
              <a:t>works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345B24-0D69-427F-A434-4D2FF0D7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EAEFA9-45D5-4E03-A6B0-9BCA9F03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8750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CC89662-9C3E-42E1-8090-3740F123C533}"/>
              </a:ext>
            </a:extLst>
          </p:cNvPr>
          <p:cNvSpPr/>
          <p:nvPr/>
        </p:nvSpPr>
        <p:spPr bwMode="auto">
          <a:xfrm>
            <a:off x="722313" y="4558244"/>
            <a:ext cx="7772400" cy="1173692"/>
          </a:xfrm>
          <a:prstGeom prst="roundRect">
            <a:avLst>
              <a:gd name="adj" fmla="val 6568"/>
            </a:avLst>
          </a:prstGeom>
          <a:solidFill>
            <a:srgbClr val="4699C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1F68D-80AC-4CE3-914E-3AB346E4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923371"/>
            <a:ext cx="7772400" cy="365125"/>
          </a:xfrm>
        </p:spPr>
        <p:txBody>
          <a:bodyPr/>
          <a:lstStyle/>
          <a:p>
            <a:r>
              <a:rPr lang="de-AT" sz="2000" cap="small" dirty="0"/>
              <a:t>Memory-Limited Model-</a:t>
            </a:r>
            <a:r>
              <a:rPr lang="de-AT" sz="2000" cap="small" dirty="0" err="1"/>
              <a:t>Based</a:t>
            </a:r>
            <a:r>
              <a:rPr lang="de-AT" sz="2000" cap="small" dirty="0"/>
              <a:t> Diagnosis</a:t>
            </a:r>
            <a:endParaRPr lang="en-US" sz="2000" cap="small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7FC391-B943-4E5A-A1DA-8E8D9823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58244"/>
            <a:ext cx="7772400" cy="365125"/>
          </a:xfrm>
        </p:spPr>
        <p:txBody>
          <a:bodyPr/>
          <a:lstStyle/>
          <a:p>
            <a:r>
              <a:rPr lang="de-AT" dirty="0"/>
              <a:t>Patrick Rodler, 2022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A18F9B-731E-4F2A-B43C-A610E62EB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27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CDF9CF-21C7-4B26-9D00-17D4D325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37AA79-0592-4407-BD72-A74368B53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91" y="651309"/>
            <a:ext cx="6328109" cy="2944282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EFF2C50-D690-48E9-891F-F1FC19B39292}"/>
              </a:ext>
            </a:extLst>
          </p:cNvPr>
          <p:cNvSpPr/>
          <p:nvPr/>
        </p:nvSpPr>
        <p:spPr bwMode="auto">
          <a:xfrm>
            <a:off x="3291839" y="2446867"/>
            <a:ext cx="1076961" cy="823234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B24B2B3-0FA6-4138-A4DF-896676A931E6}"/>
              </a:ext>
            </a:extLst>
          </p:cNvPr>
          <p:cNvSpPr txBox="1">
            <a:spLocks/>
          </p:cNvSpPr>
          <p:nvPr/>
        </p:nvSpPr>
        <p:spPr bwMode="auto">
          <a:xfrm>
            <a:off x="722313" y="5277314"/>
            <a:ext cx="7772400" cy="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35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AT" kern="0" dirty="0" err="1"/>
              <a:t>Artificial</a:t>
            </a:r>
            <a:r>
              <a:rPr lang="de-AT" kern="0" dirty="0"/>
              <a:t> </a:t>
            </a:r>
            <a:r>
              <a:rPr lang="de-AT" kern="0" dirty="0" err="1"/>
              <a:t>Intelligence</a:t>
            </a:r>
            <a:r>
              <a:rPr lang="de-AT" kern="0" dirty="0"/>
              <a:t> 305: 103681 </a:t>
            </a:r>
            <a:endParaRPr lang="en-US" kern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8CF895C-AF68-4F85-987E-0E2FE808B5FC}"/>
              </a:ext>
            </a:extLst>
          </p:cNvPr>
          <p:cNvCxnSpPr>
            <a:cxnSpLocks/>
          </p:cNvCxnSpPr>
          <p:nvPr/>
        </p:nvCxnSpPr>
        <p:spPr bwMode="auto">
          <a:xfrm flipV="1">
            <a:off x="3107267" y="3270101"/>
            <a:ext cx="382693" cy="253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F10FAF1-5B67-49E4-B308-1030F9A79C29}"/>
              </a:ext>
            </a:extLst>
          </p:cNvPr>
          <p:cNvSpPr txBox="1"/>
          <p:nvPr/>
        </p:nvSpPr>
        <p:spPr>
          <a:xfrm>
            <a:off x="2621334" y="3496414"/>
            <a:ext cx="195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memory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complexity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/>
              <a:t>while</a:t>
            </a:r>
            <a:r>
              <a:rPr lang="de-AT" sz="1000" dirty="0"/>
              <a:t> </a:t>
            </a:r>
            <a:r>
              <a:rPr lang="de-AT" sz="1000" dirty="0" err="1"/>
              <a:t>maintaining</a:t>
            </a:r>
            <a:r>
              <a:rPr lang="de-AT" sz="1000" dirty="0"/>
              <a:t> </a:t>
            </a:r>
            <a:r>
              <a:rPr lang="de-AT" sz="1000" dirty="0" err="1"/>
              <a:t>good</a:t>
            </a:r>
            <a:r>
              <a:rPr lang="de-AT" sz="1000" dirty="0"/>
              <a:t> time </a:t>
            </a:r>
            <a:br>
              <a:rPr lang="de-AT" sz="1000" dirty="0"/>
            </a:br>
            <a:r>
              <a:rPr lang="de-AT" sz="1000" dirty="0" err="1"/>
              <a:t>performance</a:t>
            </a:r>
            <a:r>
              <a:rPr lang="de-AT" sz="1000" dirty="0"/>
              <a:t> and </a:t>
            </a:r>
            <a:r>
              <a:rPr lang="de-AT" sz="1000" dirty="0" err="1"/>
              <a:t>other</a:t>
            </a:r>
            <a:r>
              <a:rPr lang="de-AT" sz="1000" dirty="0"/>
              <a:t> </a:t>
            </a:r>
            <a:r>
              <a:rPr lang="de-AT" sz="1000" dirty="0" err="1"/>
              <a:t>desirable</a:t>
            </a:r>
            <a:r>
              <a:rPr lang="de-AT" sz="1000" dirty="0"/>
              <a:t> </a:t>
            </a:r>
            <a:r>
              <a:rPr lang="de-AT" sz="1000" dirty="0" err="1"/>
              <a:t>properties</a:t>
            </a:r>
            <a:endParaRPr lang="en-US" sz="1000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44AB1994-EF90-42F1-9EBC-2BD6D2B56EB6}"/>
              </a:ext>
            </a:extLst>
          </p:cNvPr>
          <p:cNvSpPr/>
          <p:nvPr/>
        </p:nvSpPr>
        <p:spPr bwMode="auto">
          <a:xfrm>
            <a:off x="3291838" y="2446867"/>
            <a:ext cx="1076961" cy="823234"/>
          </a:xfrm>
          <a:prstGeom prst="roundRect">
            <a:avLst>
              <a:gd name="adj" fmla="val 5545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8D1267E-536F-4C86-BB45-677884E7567E}"/>
              </a:ext>
            </a:extLst>
          </p:cNvPr>
          <p:cNvSpPr txBox="1"/>
          <p:nvPr/>
        </p:nvSpPr>
        <p:spPr>
          <a:xfrm>
            <a:off x="6170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987516A-2665-4A4F-A13C-110C099B1E63}"/>
              </a:ext>
            </a:extLst>
          </p:cNvPr>
          <p:cNvSpPr txBox="1"/>
          <p:nvPr/>
        </p:nvSpPr>
        <p:spPr>
          <a:xfrm>
            <a:off x="6170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41820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hteck: abgerundete Ecken 100">
            <a:extLst>
              <a:ext uri="{FF2B5EF4-FFF2-40B4-BE49-F238E27FC236}">
                <a16:creationId xmlns:a16="http://schemas.microsoft.com/office/drawing/2014/main" id="{AFE21F8E-4DC2-430B-8DE5-040930E033AD}"/>
              </a:ext>
            </a:extLst>
          </p:cNvPr>
          <p:cNvSpPr/>
          <p:nvPr/>
        </p:nvSpPr>
        <p:spPr bwMode="auto">
          <a:xfrm>
            <a:off x="6458063" y="2657277"/>
            <a:ext cx="2532888" cy="3889872"/>
          </a:xfrm>
          <a:prstGeom prst="roundRect">
            <a:avLst>
              <a:gd name="adj" fmla="val 2962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79954-A3D4-4ACA-8C14-FF098005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Diagnosis </a:t>
            </a:r>
            <a:r>
              <a:rPr lang="de-AT" dirty="0" err="1"/>
              <a:t>Computation</a:t>
            </a:r>
            <a:r>
              <a:rPr lang="de-AT" dirty="0"/>
              <a:t> </a:t>
            </a:r>
            <a:r>
              <a:rPr lang="de-AT" dirty="0" err="1"/>
              <a:t>Algorithms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9B41F9-B084-4EF8-907C-F0FF10E69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28</a:t>
            </a:fld>
            <a:endParaRPr lang="de-AT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5F80B60-022D-4DAB-9243-6A8251572674}"/>
              </a:ext>
            </a:extLst>
          </p:cNvPr>
          <p:cNvSpPr/>
          <p:nvPr/>
        </p:nvSpPr>
        <p:spPr bwMode="auto">
          <a:xfrm>
            <a:off x="3511296" y="1719073"/>
            <a:ext cx="2121408" cy="1179576"/>
          </a:xfrm>
          <a:prstGeom prst="roundRect">
            <a:avLst/>
          </a:prstGeom>
          <a:solidFill>
            <a:srgbClr val="4699C2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b="1" dirty="0" err="1">
                <a:latin typeface="Arial" charset="0"/>
                <a:ea typeface="ＭＳ Ｐゴシック" pitchFamily="-112" charset="-128"/>
              </a:rPr>
              <a:t>d</a:t>
            </a:r>
            <a:r>
              <a:rPr kumimoji="0" lang="de-A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iagnosis</a:t>
            </a:r>
            <a:r>
              <a:rPr kumimoji="0" lang="de-A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lang="de-AT" b="1" dirty="0" err="1">
                <a:latin typeface="Arial" charset="0"/>
                <a:ea typeface="ＭＳ Ｐゴシック" pitchFamily="-112" charset="-128"/>
              </a:rPr>
              <a:t>c</a:t>
            </a:r>
            <a:r>
              <a:rPr kumimoji="0" lang="de-A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omputation</a:t>
            </a:r>
            <a:r>
              <a:rPr kumimoji="0" lang="de-A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algorithm</a:t>
            </a:r>
            <a:endParaRPr kumimoji="0" lang="de-A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DD3A9D3-FEF8-4CB7-947A-07D9F312F197}"/>
              </a:ext>
            </a:extLst>
          </p:cNvPr>
          <p:cNvCxnSpPr/>
          <p:nvPr/>
        </p:nvCxnSpPr>
        <p:spPr bwMode="auto">
          <a:xfrm>
            <a:off x="2532888" y="1719073"/>
            <a:ext cx="978408" cy="4206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9C4ACE4-5430-4EE3-9B58-0FD77DE4971D}"/>
              </a:ext>
            </a:extLst>
          </p:cNvPr>
          <p:cNvCxnSpPr>
            <a:cxnSpLocks/>
          </p:cNvCxnSpPr>
          <p:nvPr/>
        </p:nvCxnSpPr>
        <p:spPr bwMode="auto">
          <a:xfrm>
            <a:off x="2532888" y="2308861"/>
            <a:ext cx="96164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FF02706-00D8-44C8-AEE8-FC79552BDC94}"/>
              </a:ext>
            </a:extLst>
          </p:cNvPr>
          <p:cNvCxnSpPr/>
          <p:nvPr/>
        </p:nvCxnSpPr>
        <p:spPr bwMode="auto">
          <a:xfrm flipV="1">
            <a:off x="2542032" y="2542032"/>
            <a:ext cx="961644" cy="3566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C72C6AE-B30B-4B83-A377-0484446650A5}"/>
              </a:ext>
            </a:extLst>
          </p:cNvPr>
          <p:cNvSpPr txBox="1"/>
          <p:nvPr/>
        </p:nvSpPr>
        <p:spPr>
          <a:xfrm>
            <a:off x="1937816" y="153440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DPI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9A2B948-E512-4A77-9FC6-29541A27314A}"/>
              </a:ext>
            </a:extLst>
          </p:cNvPr>
          <p:cNvSpPr txBox="1"/>
          <p:nvPr/>
        </p:nvSpPr>
        <p:spPr>
          <a:xfrm>
            <a:off x="2532888" y="984653"/>
            <a:ext cx="364623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DPI = </a:t>
            </a:r>
            <a:r>
              <a:rPr lang="en-US" sz="1200" dirty="0">
                <a:solidFill>
                  <a:srgbClr val="4699C2"/>
                </a:solidFill>
              </a:rPr>
              <a:t>diagnosis problem instance</a:t>
            </a:r>
          </a:p>
          <a:p>
            <a:r>
              <a:rPr lang="en-US" sz="1200" dirty="0"/>
              <a:t>&lt;system description, components, observations&gt;</a:t>
            </a:r>
            <a:endParaRPr lang="de-A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CD0C3C9-5E26-4EAD-9406-F7403E00CCB2}"/>
                  </a:ext>
                </a:extLst>
              </p:cNvPr>
              <p:cNvSpPr txBox="1"/>
              <p:nvPr/>
            </p:nvSpPr>
            <p:spPr>
              <a:xfrm>
                <a:off x="1983265" y="2124195"/>
                <a:ext cx="386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CD0C3C9-5E26-4EAD-9406-F7403E00C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265" y="2124195"/>
                <a:ext cx="38696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>
            <a:extLst>
              <a:ext uri="{FF2B5EF4-FFF2-40B4-BE49-F238E27FC236}">
                <a16:creationId xmlns:a16="http://schemas.microsoft.com/office/drawing/2014/main" id="{5CC44A96-5A5D-4970-82BD-B167183740F6}"/>
              </a:ext>
            </a:extLst>
          </p:cNvPr>
          <p:cNvSpPr txBox="1"/>
          <p:nvPr/>
        </p:nvSpPr>
        <p:spPr>
          <a:xfrm>
            <a:off x="128274" y="984653"/>
            <a:ext cx="153559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699C2"/>
                </a:solidFill>
              </a:rPr>
              <a:t># of best diagnoses</a:t>
            </a:r>
            <a:r>
              <a:rPr lang="en-US" sz="1200" dirty="0"/>
              <a:t> to be computed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(“best” = e.g., max prob or min card)</a:t>
            </a:r>
            <a:endParaRPr lang="de-A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50325D4-C978-4E31-A57C-87AA21D6FF6D}"/>
              </a:ext>
            </a:extLst>
          </p:cNvPr>
          <p:cNvSpPr txBox="1"/>
          <p:nvPr/>
        </p:nvSpPr>
        <p:spPr>
          <a:xfrm>
            <a:off x="1346345" y="272034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meta</a:t>
            </a:r>
            <a:r>
              <a:rPr lang="de-AT" dirty="0"/>
              <a:t> </a:t>
            </a:r>
            <a:r>
              <a:rPr lang="de-AT" dirty="0" err="1"/>
              <a:t>info</a:t>
            </a:r>
            <a:endParaRPr lang="de-AT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EBE7BA-E841-4282-93DE-00B08289830E}"/>
              </a:ext>
            </a:extLst>
          </p:cNvPr>
          <p:cNvSpPr txBox="1"/>
          <p:nvPr/>
        </p:nvSpPr>
        <p:spPr>
          <a:xfrm>
            <a:off x="128274" y="2184187"/>
            <a:ext cx="118016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699C2"/>
                </a:solidFill>
              </a:rPr>
              <a:t>opt criterion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(max prob or min card)</a:t>
            </a:r>
            <a:r>
              <a:rPr lang="en-US" sz="1200" dirty="0"/>
              <a:t>, component fault probs, etc.</a:t>
            </a:r>
            <a:endParaRPr lang="de-AT" sz="1200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7DA6DF8-16C7-4EE7-96A1-AB5AD7F15109}"/>
              </a:ext>
            </a:extLst>
          </p:cNvPr>
          <p:cNvCxnSpPr/>
          <p:nvPr/>
        </p:nvCxnSpPr>
        <p:spPr bwMode="auto">
          <a:xfrm>
            <a:off x="5632704" y="2308861"/>
            <a:ext cx="96012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B93D4D84-E991-481A-9085-15CAC9F1F4A1}"/>
                  </a:ext>
                </a:extLst>
              </p:cNvPr>
              <p:cNvSpPr txBox="1"/>
              <p:nvPr/>
            </p:nvSpPr>
            <p:spPr>
              <a:xfrm>
                <a:off x="6611112" y="2139696"/>
                <a:ext cx="253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/>
                  <a:t>diagnoses</a:t>
                </a:r>
                <a:r>
                  <a:rPr lang="de-AT" dirty="0"/>
                  <a:t> </a:t>
                </a:r>
                <a:r>
                  <a:rPr lang="de-AT" sz="1400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:r>
                  <a:rPr lang="de-AT" sz="1400" dirty="0" err="1">
                    <a:solidFill>
                      <a:schemeClr val="bg1">
                        <a:lumMod val="65000"/>
                      </a:schemeClr>
                    </a:solidFill>
                  </a:rPr>
                  <a:t>if</a:t>
                </a:r>
                <a:r>
                  <a:rPr lang="de-AT" sz="1400" dirty="0">
                    <a:solidFill>
                      <a:schemeClr val="bg1">
                        <a:lumMod val="65000"/>
                      </a:schemeClr>
                    </a:solidFill>
                  </a:rPr>
                  <a:t> existent) </a:t>
                </a:r>
                <a:endParaRPr lang="de-AT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B93D4D84-E991-481A-9085-15CAC9F1F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112" y="2139696"/>
                <a:ext cx="2532888" cy="369332"/>
              </a:xfrm>
              <a:prstGeom prst="rect">
                <a:avLst/>
              </a:prstGeom>
              <a:blipFill>
                <a:blip r:embed="rId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eck: gefaltete Ecke 25">
            <a:extLst>
              <a:ext uri="{FF2B5EF4-FFF2-40B4-BE49-F238E27FC236}">
                <a16:creationId xmlns:a16="http://schemas.microsoft.com/office/drawing/2014/main" id="{77C4C46D-8F02-4643-BE53-609211003DD0}"/>
              </a:ext>
            </a:extLst>
          </p:cNvPr>
          <p:cNvSpPr/>
          <p:nvPr/>
        </p:nvSpPr>
        <p:spPr bwMode="auto">
          <a:xfrm rot="16200000">
            <a:off x="2586301" y="3020688"/>
            <a:ext cx="3482196" cy="3570732"/>
          </a:xfrm>
          <a:prstGeom prst="foldedCorner">
            <a:avLst>
              <a:gd name="adj" fmla="val 9047"/>
            </a:avLst>
          </a:prstGeom>
          <a:solidFill>
            <a:srgbClr val="7030A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1DDC3D2A-E953-4D8A-90DB-402D8E207DA6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 flipH="1">
            <a:off x="4224528" y="2898649"/>
            <a:ext cx="347472" cy="1663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19AEED36-BC11-4A68-B93C-12C6D409F7F3}"/>
              </a:ext>
            </a:extLst>
          </p:cNvPr>
          <p:cNvSpPr txBox="1"/>
          <p:nvPr/>
        </p:nvSpPr>
        <p:spPr>
          <a:xfrm>
            <a:off x="2600264" y="3064957"/>
            <a:ext cx="35125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b="1" dirty="0" err="1">
                <a:latin typeface="Arial" charset="0"/>
                <a:ea typeface="ＭＳ Ｐゴシック" pitchFamily="-112" charset="-128"/>
              </a:rPr>
              <a:t>desired</a:t>
            </a:r>
            <a:r>
              <a:rPr lang="de-AT" b="1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b="1" dirty="0" err="1">
                <a:latin typeface="Arial" charset="0"/>
                <a:ea typeface="ＭＳ Ｐゴシック" pitchFamily="-112" charset="-128"/>
              </a:rPr>
              <a:t>properties</a:t>
            </a:r>
            <a:r>
              <a:rPr lang="de-AT" b="1" dirty="0">
                <a:latin typeface="Arial" charset="0"/>
                <a:ea typeface="ＭＳ Ｐゴシック" pitchFamily="-112" charset="-128"/>
              </a:rPr>
              <a:t>: </a:t>
            </a:r>
            <a:r>
              <a:rPr lang="de-AT" sz="1600" dirty="0">
                <a:latin typeface="Arial" charset="0"/>
                <a:ea typeface="ＭＳ Ｐゴシック" pitchFamily="-112" charset="-128"/>
              </a:rPr>
              <a:t>(i.a.)</a:t>
            </a: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600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dirty="0" err="1">
                <a:latin typeface="Arial" charset="0"/>
                <a:ea typeface="ＭＳ Ｐゴシック" pitchFamily="-112" charset="-128"/>
              </a:rPr>
              <a:t>soundness</a:t>
            </a: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dirty="0" err="1">
                <a:latin typeface="Arial" charset="0"/>
                <a:ea typeface="ＭＳ Ｐゴシック" pitchFamily="-112" charset="-128"/>
              </a:rPr>
              <a:t>completeness</a:t>
            </a: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Arial" charset="0"/>
                <a:ea typeface="ＭＳ Ｐゴシック" pitchFamily="-112" charset="-128"/>
              </a:rPr>
              <a:t>best-first </a:t>
            </a:r>
            <a:r>
              <a:rPr lang="de-AT" dirty="0" err="1">
                <a:latin typeface="Arial" charset="0"/>
                <a:ea typeface="ＭＳ Ｐゴシック" pitchFamily="-112" charset="-128"/>
              </a:rPr>
              <a:t>property</a:t>
            </a: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dirty="0" err="1">
                <a:latin typeface="Arial" charset="0"/>
                <a:ea typeface="ＭＳ Ｐゴシック" pitchFamily="-112" charset="-128"/>
              </a:rPr>
              <a:t>generality</a:t>
            </a:r>
            <a:r>
              <a:rPr lang="de-AT" dirty="0">
                <a:latin typeface="Arial" charset="0"/>
                <a:ea typeface="ＭＳ Ｐゴシック" pitchFamily="-112" charset="-128"/>
              </a:rPr>
              <a:t> / </a:t>
            </a:r>
            <a:r>
              <a:rPr lang="de-AT" dirty="0" err="1">
                <a:latin typeface="Arial" charset="0"/>
                <a:ea typeface="ＭＳ Ｐゴシック" pitchFamily="-112" charset="-128"/>
              </a:rPr>
              <a:t>broad</a:t>
            </a:r>
            <a:r>
              <a:rPr lang="de-AT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dirty="0" err="1">
                <a:latin typeface="Arial" charset="0"/>
                <a:ea typeface="ＭＳ Ｐゴシック" pitchFamily="-112" charset="-128"/>
              </a:rPr>
              <a:t>applicability</a:t>
            </a: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dirty="0">
                <a:latin typeface="Arial" charset="0"/>
                <a:ea typeface="ＭＳ Ｐゴシック" pitchFamily="-112" charset="-128"/>
              </a:rPr>
              <a:t>time </a:t>
            </a:r>
            <a:r>
              <a:rPr lang="de-AT" dirty="0" err="1">
                <a:latin typeface="Arial" charset="0"/>
                <a:ea typeface="ＭＳ Ｐゴシック" pitchFamily="-112" charset="-128"/>
              </a:rPr>
              <a:t>efficiency</a:t>
            </a: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dirty="0">
              <a:latin typeface="Arial" charset="0"/>
              <a:ea typeface="ＭＳ Ｐゴシック" pitchFamily="-112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dirty="0" err="1">
                <a:latin typeface="Arial" charset="0"/>
                <a:ea typeface="ＭＳ Ｐゴシック" pitchFamily="-112" charset="-128"/>
              </a:rPr>
              <a:t>space</a:t>
            </a:r>
            <a:r>
              <a:rPr lang="de-AT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dirty="0" err="1">
                <a:latin typeface="Arial" charset="0"/>
                <a:ea typeface="ＭＳ Ｐゴシック" pitchFamily="-112" charset="-128"/>
              </a:rPr>
              <a:t>efficiency</a:t>
            </a:r>
            <a:endParaRPr lang="de-AT" dirty="0">
              <a:latin typeface="Arial" charset="0"/>
              <a:ea typeface="ＭＳ Ｐゴシック" pitchFamily="-112" charset="-128"/>
            </a:endParaRPr>
          </a:p>
          <a:p>
            <a:endParaRPr lang="de-AT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3C51E7A-183A-4AB2-B813-1397E2637F3A}"/>
              </a:ext>
            </a:extLst>
          </p:cNvPr>
          <p:cNvSpPr txBox="1"/>
          <p:nvPr/>
        </p:nvSpPr>
        <p:spPr>
          <a:xfrm>
            <a:off x="326339" y="3583261"/>
            <a:ext cx="198936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699C2"/>
                </a:solidFill>
              </a:rPr>
              <a:t>only </a:t>
            </a:r>
            <a:r>
              <a:rPr lang="en-US" sz="1200" dirty="0"/>
              <a:t>diagnoses</a:t>
            </a:r>
            <a:endParaRPr lang="de-AT" sz="12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3EE4940-341A-4F7B-9262-AF301E64D7C4}"/>
              </a:ext>
            </a:extLst>
          </p:cNvPr>
          <p:cNvSpPr txBox="1"/>
          <p:nvPr/>
        </p:nvSpPr>
        <p:spPr>
          <a:xfrm>
            <a:off x="329024" y="3984489"/>
            <a:ext cx="198936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699C2"/>
                </a:solidFill>
              </a:rPr>
              <a:t>all </a:t>
            </a:r>
            <a:r>
              <a:rPr lang="en-US" sz="1200" dirty="0"/>
              <a:t>diagnoses</a:t>
            </a:r>
            <a:endParaRPr lang="de-AT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588138F-B5A1-433E-8CA7-5B5F0ABAD2E8}"/>
              </a:ext>
            </a:extLst>
          </p:cNvPr>
          <p:cNvSpPr txBox="1"/>
          <p:nvPr/>
        </p:nvSpPr>
        <p:spPr>
          <a:xfrm>
            <a:off x="327373" y="4981212"/>
            <a:ext cx="200015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>
                <a:solidFill>
                  <a:srgbClr val="4699C2"/>
                </a:solidFill>
              </a:rPr>
              <a:t>independence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used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 err="1"/>
              <a:t>system</a:t>
            </a:r>
            <a:r>
              <a:rPr lang="de-AT" sz="1200" dirty="0"/>
              <a:t> </a:t>
            </a:r>
            <a:r>
              <a:rPr lang="de-AT" sz="1200" dirty="0" err="1"/>
              <a:t>description</a:t>
            </a:r>
            <a:r>
              <a:rPr lang="de-AT" sz="1200" dirty="0"/>
              <a:t> </a:t>
            </a:r>
            <a:r>
              <a:rPr lang="de-AT" sz="1200" dirty="0" err="1"/>
              <a:t>language</a:t>
            </a:r>
            <a:r>
              <a:rPr lang="de-AT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 err="1"/>
              <a:t>theorem</a:t>
            </a:r>
            <a:r>
              <a:rPr lang="de-AT" sz="1200" dirty="0"/>
              <a:t> </a:t>
            </a:r>
            <a:r>
              <a:rPr lang="de-AT" sz="1200" dirty="0" err="1"/>
              <a:t>prover</a:t>
            </a:r>
            <a:endParaRPr lang="de-AT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1508BB-36F7-4593-BAA8-0314DB8E1C67}"/>
              </a:ext>
            </a:extLst>
          </p:cNvPr>
          <p:cNvSpPr txBox="1"/>
          <p:nvPr/>
        </p:nvSpPr>
        <p:spPr>
          <a:xfrm>
            <a:off x="6692258" y="2749309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/>
              <a:t>existing</a:t>
            </a:r>
            <a:r>
              <a:rPr lang="de-AT" b="1" dirty="0"/>
              <a:t> </a:t>
            </a:r>
            <a:r>
              <a:rPr lang="de-AT" b="1" dirty="0" err="1"/>
              <a:t>methods</a:t>
            </a:r>
            <a:r>
              <a:rPr lang="de-AT" b="1" dirty="0"/>
              <a:t>: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2CCFD7B-E3EC-40AB-9DDC-F492CC31E3E8}"/>
              </a:ext>
            </a:extLst>
          </p:cNvPr>
          <p:cNvSpPr txBox="1"/>
          <p:nvPr/>
        </p:nvSpPr>
        <p:spPr>
          <a:xfrm>
            <a:off x="6650188" y="3688802"/>
            <a:ext cx="20730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/>
              <a:t>there</a:t>
            </a:r>
            <a:r>
              <a:rPr lang="de-AT" sz="1200" dirty="0"/>
              <a:t> </a:t>
            </a:r>
            <a:r>
              <a:rPr lang="de-AT" sz="1200" dirty="0" err="1"/>
              <a:t>are</a:t>
            </a:r>
            <a:r>
              <a:rPr lang="de-AT" sz="1200" dirty="0"/>
              <a:t> </a:t>
            </a:r>
            <a:r>
              <a:rPr lang="de-AT" sz="1200" dirty="0" err="1"/>
              <a:t>sound</a:t>
            </a:r>
            <a:r>
              <a:rPr lang="de-AT" sz="1200" dirty="0"/>
              <a:t> + </a:t>
            </a:r>
            <a:r>
              <a:rPr lang="de-AT" sz="1200" dirty="0" err="1"/>
              <a:t>complete</a:t>
            </a:r>
            <a:r>
              <a:rPr lang="de-AT" sz="1200" dirty="0"/>
              <a:t> + </a:t>
            </a:r>
            <a:r>
              <a:rPr lang="de-AT" sz="1200" dirty="0" err="1"/>
              <a:t>general</a:t>
            </a:r>
            <a:r>
              <a:rPr lang="de-AT" sz="1200" dirty="0"/>
              <a:t> + </a:t>
            </a:r>
            <a:r>
              <a:rPr lang="de-AT" sz="1200" dirty="0" err="1"/>
              <a:t>space-efficient</a:t>
            </a:r>
            <a:r>
              <a:rPr lang="de-AT" sz="1200" dirty="0"/>
              <a:t> </a:t>
            </a:r>
            <a:r>
              <a:rPr lang="de-AT" sz="1200" dirty="0" err="1"/>
              <a:t>algorithms</a:t>
            </a:r>
            <a:endParaRPr lang="de-AT" sz="12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F1FCD4E-CD01-4D42-A480-4151F46AB242}"/>
              </a:ext>
            </a:extLst>
          </p:cNvPr>
          <p:cNvSpPr txBox="1"/>
          <p:nvPr/>
        </p:nvSpPr>
        <p:spPr>
          <a:xfrm>
            <a:off x="6650188" y="4387630"/>
            <a:ext cx="207305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/>
              <a:t>there</a:t>
            </a:r>
            <a:r>
              <a:rPr lang="de-AT" sz="1200" dirty="0"/>
              <a:t> </a:t>
            </a:r>
            <a:r>
              <a:rPr lang="de-AT" sz="1200" dirty="0" err="1"/>
              <a:t>are</a:t>
            </a:r>
            <a:r>
              <a:rPr lang="de-AT" sz="1200" dirty="0"/>
              <a:t> </a:t>
            </a:r>
            <a:r>
              <a:rPr lang="de-AT" sz="1200" dirty="0" err="1"/>
              <a:t>sound</a:t>
            </a:r>
            <a:r>
              <a:rPr lang="de-AT" sz="1200" dirty="0"/>
              <a:t> + time-</a:t>
            </a:r>
            <a:r>
              <a:rPr lang="de-AT" sz="1200" dirty="0" err="1"/>
              <a:t>efficient</a:t>
            </a:r>
            <a:r>
              <a:rPr lang="de-AT" sz="1200" dirty="0"/>
              <a:t> + </a:t>
            </a:r>
            <a:r>
              <a:rPr lang="de-AT" sz="1200" dirty="0" err="1"/>
              <a:t>space-efficient</a:t>
            </a:r>
            <a:r>
              <a:rPr lang="de-AT" sz="1200" dirty="0"/>
              <a:t> </a:t>
            </a:r>
            <a:r>
              <a:rPr lang="de-AT" sz="1200" dirty="0" err="1"/>
              <a:t>algorithms</a:t>
            </a:r>
            <a:endParaRPr lang="de-AT" sz="12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64DEB47-7EB3-49BA-9D35-0243EF42F8DB}"/>
              </a:ext>
            </a:extLst>
          </p:cNvPr>
          <p:cNvSpPr txBox="1"/>
          <p:nvPr/>
        </p:nvSpPr>
        <p:spPr>
          <a:xfrm>
            <a:off x="6650188" y="5089992"/>
            <a:ext cx="207305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(</a:t>
            </a:r>
            <a:r>
              <a:rPr lang="de-AT" sz="1200" dirty="0" err="1"/>
              <a:t>many</a:t>
            </a:r>
            <a:r>
              <a:rPr lang="de-AT" sz="1200" dirty="0"/>
              <a:t> </a:t>
            </a:r>
            <a:r>
              <a:rPr lang="de-AT" sz="1200" dirty="0" err="1"/>
              <a:t>other</a:t>
            </a:r>
            <a:r>
              <a:rPr lang="de-AT" sz="1200" dirty="0"/>
              <a:t> </a:t>
            </a:r>
            <a:r>
              <a:rPr lang="de-AT" sz="1200" dirty="0" err="1"/>
              <a:t>combinations</a:t>
            </a:r>
            <a:r>
              <a:rPr lang="de-AT" sz="1200" dirty="0"/>
              <a:t>)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B515176-A3DA-4A9F-91B2-4987FA248326}"/>
              </a:ext>
            </a:extLst>
          </p:cNvPr>
          <p:cNvSpPr txBox="1"/>
          <p:nvPr/>
        </p:nvSpPr>
        <p:spPr>
          <a:xfrm>
            <a:off x="6650188" y="5423208"/>
            <a:ext cx="207305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WHENEVER </a:t>
            </a:r>
            <a:r>
              <a:rPr lang="de-AT" sz="1200" dirty="0" err="1"/>
              <a:t>sound</a:t>
            </a:r>
            <a:r>
              <a:rPr lang="de-AT" sz="1200" dirty="0"/>
              <a:t> + </a:t>
            </a:r>
            <a:r>
              <a:rPr lang="de-AT" sz="1200" dirty="0" err="1"/>
              <a:t>complete</a:t>
            </a:r>
            <a:r>
              <a:rPr lang="de-AT" sz="1200" dirty="0"/>
              <a:t> + best-first + </a:t>
            </a:r>
            <a:r>
              <a:rPr lang="de-AT" sz="1200" dirty="0" err="1"/>
              <a:t>general</a:t>
            </a:r>
            <a:r>
              <a:rPr lang="de-AT" sz="1200" dirty="0"/>
              <a:t>, THEN </a:t>
            </a:r>
            <a:r>
              <a:rPr lang="de-AT" sz="1200" dirty="0" err="1"/>
              <a:t>exponential</a:t>
            </a:r>
            <a:r>
              <a:rPr lang="de-AT" sz="1200" dirty="0"/>
              <a:t> </a:t>
            </a:r>
            <a:r>
              <a:rPr lang="de-AT" sz="1200" dirty="0" err="1"/>
              <a:t>space</a:t>
            </a:r>
            <a:endParaRPr lang="de-AT" sz="1200" dirty="0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D1E4CB30-8269-4DA9-A956-0D101916BF24}"/>
              </a:ext>
            </a:extLst>
          </p:cNvPr>
          <p:cNvSpPr txBox="1"/>
          <p:nvPr/>
        </p:nvSpPr>
        <p:spPr>
          <a:xfrm>
            <a:off x="6650188" y="3174858"/>
            <a:ext cx="207305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/>
              <a:t>no</a:t>
            </a:r>
            <a:r>
              <a:rPr lang="de-AT" sz="1200" dirty="0"/>
              <a:t> </a:t>
            </a:r>
            <a:r>
              <a:rPr lang="de-AT" sz="1200" dirty="0" err="1"/>
              <a:t>algorithms</a:t>
            </a:r>
            <a:r>
              <a:rPr lang="de-AT" sz="1200" dirty="0"/>
              <a:t> </a:t>
            </a:r>
            <a:r>
              <a:rPr lang="de-AT" sz="1200" dirty="0" err="1"/>
              <a:t>that</a:t>
            </a:r>
            <a:r>
              <a:rPr lang="de-AT" sz="1200" dirty="0"/>
              <a:t> feature all </a:t>
            </a:r>
            <a:r>
              <a:rPr lang="de-AT" sz="1200" dirty="0" err="1"/>
              <a:t>properties</a:t>
            </a:r>
            <a:endParaRPr lang="de-AT" sz="1200" dirty="0"/>
          </a:p>
        </p:txBody>
      </p:sp>
      <p:pic>
        <p:nvPicPr>
          <p:cNvPr id="75" name="Grafik 74" descr="Zahnräder">
            <a:extLst>
              <a:ext uri="{FF2B5EF4-FFF2-40B4-BE49-F238E27FC236}">
                <a16:creationId xmlns:a16="http://schemas.microsoft.com/office/drawing/2014/main" id="{8C1A8FBB-8FFA-4FBB-AE8F-0819C99ED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8062" y="2279676"/>
            <a:ext cx="648072" cy="648072"/>
          </a:xfrm>
          <a:prstGeom prst="rect">
            <a:avLst/>
          </a:prstGeom>
        </p:spPr>
      </p:pic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497E9ECC-1883-4240-BA1D-F382CA6A3EDE}"/>
              </a:ext>
            </a:extLst>
          </p:cNvPr>
          <p:cNvCxnSpPr>
            <a:cxnSpLocks/>
            <a:stCxn id="14" idx="0"/>
            <a:endCxn id="15" idx="1"/>
          </p:cNvCxnSpPr>
          <p:nvPr/>
        </p:nvCxnSpPr>
        <p:spPr bwMode="auto">
          <a:xfrm flipV="1">
            <a:off x="2196862" y="1215486"/>
            <a:ext cx="336026" cy="3189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E366EB71-AE18-4BFA-8827-457370213399}"/>
              </a:ext>
            </a:extLst>
          </p:cNvPr>
          <p:cNvCxnSpPr>
            <a:cxnSpLocks/>
            <a:stCxn id="17" idx="2"/>
            <a:endCxn id="16" idx="1"/>
          </p:cNvCxnSpPr>
          <p:nvPr/>
        </p:nvCxnSpPr>
        <p:spPr bwMode="auto">
          <a:xfrm>
            <a:off x="896070" y="1815650"/>
            <a:ext cx="1087195" cy="493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9512A163-C6B3-4404-8936-60D6930E28C2}"/>
              </a:ext>
            </a:extLst>
          </p:cNvPr>
          <p:cNvCxnSpPr>
            <a:cxnSpLocks/>
          </p:cNvCxnSpPr>
          <p:nvPr/>
        </p:nvCxnSpPr>
        <p:spPr bwMode="auto">
          <a:xfrm>
            <a:off x="1308437" y="2512143"/>
            <a:ext cx="409197" cy="257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3705E5A6-4CC4-4A7E-889B-559E4ACB1306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V="1">
            <a:off x="2315705" y="3618423"/>
            <a:ext cx="397244" cy="10333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DD6BD585-045E-4E98-942A-604386CD4BE0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2318391" y="4122989"/>
            <a:ext cx="405588" cy="4938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4F388716-4A18-4902-8398-59277673046F}"/>
              </a:ext>
            </a:extLst>
          </p:cNvPr>
          <p:cNvCxnSpPr>
            <a:cxnSpLocks/>
            <a:stCxn id="90" idx="3"/>
          </p:cNvCxnSpPr>
          <p:nvPr/>
        </p:nvCxnSpPr>
        <p:spPr bwMode="auto">
          <a:xfrm>
            <a:off x="2319860" y="4623929"/>
            <a:ext cx="391336" cy="876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sp>
        <p:nvSpPr>
          <p:cNvPr id="90" name="Textfeld 89">
            <a:extLst>
              <a:ext uri="{FF2B5EF4-FFF2-40B4-BE49-F238E27FC236}">
                <a16:creationId xmlns:a16="http://schemas.microsoft.com/office/drawing/2014/main" id="{333C2DCF-C1B8-4E3D-B694-C6AC4E6A2A44}"/>
              </a:ext>
            </a:extLst>
          </p:cNvPr>
          <p:cNvSpPr txBox="1"/>
          <p:nvPr/>
        </p:nvSpPr>
        <p:spPr>
          <a:xfrm>
            <a:off x="334312" y="4393096"/>
            <a:ext cx="198554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>
                <a:solidFill>
                  <a:srgbClr val="4699C2"/>
                </a:solidFill>
              </a:rPr>
              <a:t>diagnoses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enumerated</a:t>
            </a:r>
            <a:r>
              <a:rPr lang="de-AT" sz="1200" dirty="0">
                <a:solidFill>
                  <a:srgbClr val="4699C2"/>
                </a:solidFill>
              </a:rPr>
              <a:t> in </a:t>
            </a:r>
            <a:r>
              <a:rPr lang="de-AT" sz="1200" dirty="0" err="1">
                <a:solidFill>
                  <a:srgbClr val="4699C2"/>
                </a:solidFill>
              </a:rPr>
              <a:t>order</a:t>
            </a:r>
            <a:r>
              <a:rPr lang="de-AT" sz="1200" dirty="0"/>
              <a:t> </a:t>
            </a:r>
            <a:r>
              <a:rPr lang="de-AT" sz="1200" dirty="0" err="1"/>
              <a:t>as</a:t>
            </a:r>
            <a:r>
              <a:rPr lang="de-AT" sz="1200" dirty="0"/>
              <a:t> per </a:t>
            </a:r>
            <a:r>
              <a:rPr lang="de-AT" sz="1200" dirty="0" err="1"/>
              <a:t>opt</a:t>
            </a:r>
            <a:r>
              <a:rPr lang="de-AT" sz="1200" dirty="0"/>
              <a:t> </a:t>
            </a:r>
            <a:r>
              <a:rPr lang="de-AT" sz="1200" dirty="0" err="1"/>
              <a:t>criterion</a:t>
            </a:r>
            <a:endParaRPr lang="de-AT" sz="1200" dirty="0"/>
          </a:p>
        </p:txBody>
      </p: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AD2E5C2A-70D5-4498-B831-EF924B6B966F}"/>
              </a:ext>
            </a:extLst>
          </p:cNvPr>
          <p:cNvCxnSpPr>
            <a:cxnSpLocks/>
            <a:stCxn id="25" idx="3"/>
          </p:cNvCxnSpPr>
          <p:nvPr/>
        </p:nvCxnSpPr>
        <p:spPr bwMode="auto">
          <a:xfrm flipV="1">
            <a:off x="2327530" y="5271655"/>
            <a:ext cx="394888" cy="12505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6FDA6C84-B679-4D84-A9F2-EA46C24DE7E4}"/>
              </a:ext>
            </a:extLst>
          </p:cNvPr>
          <p:cNvSpPr/>
          <p:nvPr/>
        </p:nvSpPr>
        <p:spPr bwMode="auto">
          <a:xfrm>
            <a:off x="2898648" y="3417175"/>
            <a:ext cx="1234440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02909716-5B44-47D4-8BB2-AEE9CE108061}"/>
              </a:ext>
            </a:extLst>
          </p:cNvPr>
          <p:cNvSpPr/>
          <p:nvPr/>
        </p:nvSpPr>
        <p:spPr bwMode="auto">
          <a:xfrm>
            <a:off x="2894076" y="3971400"/>
            <a:ext cx="1540764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ABDE1E14-E833-498A-A7A9-FB2B2E87C5FE}"/>
              </a:ext>
            </a:extLst>
          </p:cNvPr>
          <p:cNvSpPr/>
          <p:nvPr/>
        </p:nvSpPr>
        <p:spPr bwMode="auto">
          <a:xfrm>
            <a:off x="2889504" y="5055977"/>
            <a:ext cx="3145536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6327DC10-3C58-4937-A573-ADE42875725A}"/>
              </a:ext>
            </a:extLst>
          </p:cNvPr>
          <p:cNvSpPr/>
          <p:nvPr/>
        </p:nvSpPr>
        <p:spPr bwMode="auto">
          <a:xfrm>
            <a:off x="2884932" y="5610202"/>
            <a:ext cx="1607559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39DE2A76-E3C9-4F57-A206-C552815D4F9D}"/>
              </a:ext>
            </a:extLst>
          </p:cNvPr>
          <p:cNvSpPr/>
          <p:nvPr/>
        </p:nvSpPr>
        <p:spPr bwMode="auto">
          <a:xfrm>
            <a:off x="2880360" y="6164427"/>
            <a:ext cx="1792224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F72DD9B5-5D28-4CF9-8624-CB9264FB9E75}"/>
              </a:ext>
            </a:extLst>
          </p:cNvPr>
          <p:cNvSpPr/>
          <p:nvPr/>
        </p:nvSpPr>
        <p:spPr bwMode="auto">
          <a:xfrm>
            <a:off x="2902306" y="4500913"/>
            <a:ext cx="1925726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0" name="Smiley 59">
            <a:extLst>
              <a:ext uri="{FF2B5EF4-FFF2-40B4-BE49-F238E27FC236}">
                <a16:creationId xmlns:a16="http://schemas.microsoft.com/office/drawing/2014/main" id="{033ECAA7-3583-4EA5-87DB-EA5C972651E8}"/>
              </a:ext>
            </a:extLst>
          </p:cNvPr>
          <p:cNvSpPr/>
          <p:nvPr/>
        </p:nvSpPr>
        <p:spPr bwMode="auto">
          <a:xfrm>
            <a:off x="5689780" y="6138331"/>
            <a:ext cx="335541" cy="325909"/>
          </a:xfrm>
          <a:prstGeom prst="smileyFace">
            <a:avLst>
              <a:gd name="adj" fmla="val -4653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3213D4B5-8C5D-4A9F-AA55-783B1667B1D9}"/>
              </a:ext>
            </a:extLst>
          </p:cNvPr>
          <p:cNvSpPr txBox="1"/>
          <p:nvPr/>
        </p:nvSpPr>
        <p:spPr>
          <a:xfrm>
            <a:off x="4594462" y="397769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cxnSp>
        <p:nvCxnSpPr>
          <p:cNvPr id="63" name="Verbinder: gekrümmt 62">
            <a:extLst>
              <a:ext uri="{FF2B5EF4-FFF2-40B4-BE49-F238E27FC236}">
                <a16:creationId xmlns:a16="http://schemas.microsoft.com/office/drawing/2014/main" id="{20309B6D-41E7-4E15-BE63-327BD5476EEB}"/>
              </a:ext>
            </a:extLst>
          </p:cNvPr>
          <p:cNvCxnSpPr/>
          <p:nvPr/>
        </p:nvCxnSpPr>
        <p:spPr bwMode="auto">
          <a:xfrm>
            <a:off x="4133088" y="3619182"/>
            <a:ext cx="170603" cy="352218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Verbinder: gekrümmt 63">
            <a:extLst>
              <a:ext uri="{FF2B5EF4-FFF2-40B4-BE49-F238E27FC236}">
                <a16:creationId xmlns:a16="http://schemas.microsoft.com/office/drawing/2014/main" id="{A5E13C3A-37ED-465B-8EF9-ED543572D7BB}"/>
              </a:ext>
            </a:extLst>
          </p:cNvPr>
          <p:cNvCxnSpPr/>
          <p:nvPr/>
        </p:nvCxnSpPr>
        <p:spPr bwMode="auto">
          <a:xfrm>
            <a:off x="4434840" y="4173407"/>
            <a:ext cx="237744" cy="327506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7" name="Verbinder: gekrümmt 66">
            <a:extLst>
              <a:ext uri="{FF2B5EF4-FFF2-40B4-BE49-F238E27FC236}">
                <a16:creationId xmlns:a16="http://schemas.microsoft.com/office/drawing/2014/main" id="{EFDDFE92-918B-4F54-9126-5ED8F55F2E83}"/>
              </a:ext>
            </a:extLst>
          </p:cNvPr>
          <p:cNvCxnSpPr>
            <a:cxnSpLocks/>
          </p:cNvCxnSpPr>
          <p:nvPr/>
        </p:nvCxnSpPr>
        <p:spPr bwMode="auto">
          <a:xfrm>
            <a:off x="4828032" y="4702920"/>
            <a:ext cx="302042" cy="353054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10772399-E184-4C9D-AF68-CFE4E8F63FAA}"/>
              </a:ext>
            </a:extLst>
          </p:cNvPr>
          <p:cNvSpPr txBox="1"/>
          <p:nvPr/>
        </p:nvSpPr>
        <p:spPr>
          <a:xfrm>
            <a:off x="5009880" y="447060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0F28812B-4335-48B9-8D0D-6DCF9883FA37}"/>
              </a:ext>
            </a:extLst>
          </p:cNvPr>
          <p:cNvSpPr txBox="1"/>
          <p:nvPr/>
        </p:nvSpPr>
        <p:spPr>
          <a:xfrm>
            <a:off x="4241389" y="344807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cxnSp>
        <p:nvCxnSpPr>
          <p:cNvPr id="72" name="Verbinder: gekrümmt 71">
            <a:extLst>
              <a:ext uri="{FF2B5EF4-FFF2-40B4-BE49-F238E27FC236}">
                <a16:creationId xmlns:a16="http://schemas.microsoft.com/office/drawing/2014/main" id="{FC5FB7B6-0AAC-4361-AE45-D06AFCE12929}"/>
              </a:ext>
            </a:extLst>
          </p:cNvPr>
          <p:cNvCxnSpPr>
            <a:cxnSpLocks/>
            <a:endCxn id="57" idx="3"/>
          </p:cNvCxnSpPr>
          <p:nvPr/>
        </p:nvCxnSpPr>
        <p:spPr bwMode="auto">
          <a:xfrm rot="10800000" flipV="1">
            <a:off x="4492491" y="5459991"/>
            <a:ext cx="703500" cy="35221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4" name="Verbinder: gekrümmt 73">
            <a:extLst>
              <a:ext uri="{FF2B5EF4-FFF2-40B4-BE49-F238E27FC236}">
                <a16:creationId xmlns:a16="http://schemas.microsoft.com/office/drawing/2014/main" id="{B5AC58DB-8570-4F73-A561-4F22B4454944}"/>
              </a:ext>
            </a:extLst>
          </p:cNvPr>
          <p:cNvCxnSpPr>
            <a:stCxn id="57" idx="3"/>
            <a:endCxn id="58" idx="3"/>
          </p:cNvCxnSpPr>
          <p:nvPr/>
        </p:nvCxnSpPr>
        <p:spPr bwMode="auto">
          <a:xfrm>
            <a:off x="4492491" y="5812209"/>
            <a:ext cx="180093" cy="554225"/>
          </a:xfrm>
          <a:prstGeom prst="curvedConnector3">
            <a:avLst>
              <a:gd name="adj1" fmla="val 22693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1EEFFB08-61C3-4533-A2B8-E4265AAD7C45}"/>
              </a:ext>
            </a:extLst>
          </p:cNvPr>
          <p:cNvSpPr txBox="1"/>
          <p:nvPr/>
        </p:nvSpPr>
        <p:spPr>
          <a:xfrm>
            <a:off x="4840363" y="541929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A4BDAB5B-995A-4882-982C-6825464A1066}"/>
              </a:ext>
            </a:extLst>
          </p:cNvPr>
          <p:cNvSpPr txBox="1"/>
          <p:nvPr/>
        </p:nvSpPr>
        <p:spPr>
          <a:xfrm>
            <a:off x="4849508" y="587672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EB0ADD48-2B60-47E6-8A2C-CB793E5F3E39}"/>
              </a:ext>
            </a:extLst>
          </p:cNvPr>
          <p:cNvSpPr/>
          <p:nvPr/>
        </p:nvSpPr>
        <p:spPr bwMode="auto">
          <a:xfrm>
            <a:off x="2898648" y="3417175"/>
            <a:ext cx="1234440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4F41B5B3-07C0-466A-A4EB-2DCDF33F322D}"/>
              </a:ext>
            </a:extLst>
          </p:cNvPr>
          <p:cNvSpPr/>
          <p:nvPr/>
        </p:nvSpPr>
        <p:spPr bwMode="auto">
          <a:xfrm>
            <a:off x="2894076" y="3971400"/>
            <a:ext cx="1540764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3" name="Rechteck: abgerundete Ecken 82">
            <a:extLst>
              <a:ext uri="{FF2B5EF4-FFF2-40B4-BE49-F238E27FC236}">
                <a16:creationId xmlns:a16="http://schemas.microsoft.com/office/drawing/2014/main" id="{64D9CD40-5483-427F-835C-C023760A7600}"/>
              </a:ext>
            </a:extLst>
          </p:cNvPr>
          <p:cNvSpPr/>
          <p:nvPr/>
        </p:nvSpPr>
        <p:spPr bwMode="auto">
          <a:xfrm>
            <a:off x="2889504" y="5055977"/>
            <a:ext cx="3145536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0C85CBF7-0CA1-4550-A6A5-5B2953DC0C02}"/>
              </a:ext>
            </a:extLst>
          </p:cNvPr>
          <p:cNvSpPr/>
          <p:nvPr/>
        </p:nvSpPr>
        <p:spPr bwMode="auto">
          <a:xfrm>
            <a:off x="2880360" y="6164427"/>
            <a:ext cx="1792224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6" name="Smiley 85">
            <a:extLst>
              <a:ext uri="{FF2B5EF4-FFF2-40B4-BE49-F238E27FC236}">
                <a16:creationId xmlns:a16="http://schemas.microsoft.com/office/drawing/2014/main" id="{06A03851-86AD-43AD-803C-88EA09ABECB3}"/>
              </a:ext>
            </a:extLst>
          </p:cNvPr>
          <p:cNvSpPr/>
          <p:nvPr/>
        </p:nvSpPr>
        <p:spPr bwMode="auto">
          <a:xfrm>
            <a:off x="5730104" y="6144631"/>
            <a:ext cx="335541" cy="325909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89" name="Verbinder: gekrümmt 88">
            <a:extLst>
              <a:ext uri="{FF2B5EF4-FFF2-40B4-BE49-F238E27FC236}">
                <a16:creationId xmlns:a16="http://schemas.microsoft.com/office/drawing/2014/main" id="{5F0D7326-890C-43F5-ADB3-EAD2B5216165}"/>
              </a:ext>
            </a:extLst>
          </p:cNvPr>
          <p:cNvCxnSpPr>
            <a:stCxn id="81" idx="3"/>
          </p:cNvCxnSpPr>
          <p:nvPr/>
        </p:nvCxnSpPr>
        <p:spPr bwMode="auto">
          <a:xfrm>
            <a:off x="4133088" y="3619182"/>
            <a:ext cx="170603" cy="352218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1" name="Verbinder: gekrümmt 90">
            <a:extLst>
              <a:ext uri="{FF2B5EF4-FFF2-40B4-BE49-F238E27FC236}">
                <a16:creationId xmlns:a16="http://schemas.microsoft.com/office/drawing/2014/main" id="{C57F1955-8E4E-45C9-A8FB-CE0202E79A6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334413" y="4269750"/>
            <a:ext cx="892430" cy="6800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2" name="Verbinder: gekrümmt 91">
            <a:extLst>
              <a:ext uri="{FF2B5EF4-FFF2-40B4-BE49-F238E27FC236}">
                <a16:creationId xmlns:a16="http://schemas.microsoft.com/office/drawing/2014/main" id="{E56DCD5D-0683-48CF-B039-F3F17C0F23CA}"/>
              </a:ext>
            </a:extLst>
          </p:cNvPr>
          <p:cNvCxnSpPr>
            <a:cxnSpLocks/>
            <a:endCxn id="84" idx="3"/>
          </p:cNvCxnSpPr>
          <p:nvPr/>
        </p:nvCxnSpPr>
        <p:spPr bwMode="auto">
          <a:xfrm rot="5400000">
            <a:off x="4441782" y="5676626"/>
            <a:ext cx="920610" cy="459006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3" name="Textfeld 92">
            <a:extLst>
              <a:ext uri="{FF2B5EF4-FFF2-40B4-BE49-F238E27FC236}">
                <a16:creationId xmlns:a16="http://schemas.microsoft.com/office/drawing/2014/main" id="{98F11A64-2D6A-409B-B5DB-4E1E783FCCDA}"/>
              </a:ext>
            </a:extLst>
          </p:cNvPr>
          <p:cNvSpPr txBox="1"/>
          <p:nvPr/>
        </p:nvSpPr>
        <p:spPr>
          <a:xfrm>
            <a:off x="4208769" y="3417173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DBB4E880-3380-4BD6-A83D-933B4E670AE9}"/>
              </a:ext>
            </a:extLst>
          </p:cNvPr>
          <p:cNvSpPr txBox="1"/>
          <p:nvPr/>
        </p:nvSpPr>
        <p:spPr>
          <a:xfrm>
            <a:off x="4682724" y="4173407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C758EAC-284B-4E5F-A32B-831DB909EE13}"/>
              </a:ext>
            </a:extLst>
          </p:cNvPr>
          <p:cNvSpPr txBox="1"/>
          <p:nvPr/>
        </p:nvSpPr>
        <p:spPr>
          <a:xfrm>
            <a:off x="4823835" y="6045221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41D3CA12-DF98-4462-A3FA-E811379E39FD}"/>
              </a:ext>
            </a:extLst>
          </p:cNvPr>
          <p:cNvSpPr txBox="1"/>
          <p:nvPr/>
        </p:nvSpPr>
        <p:spPr>
          <a:xfrm>
            <a:off x="4992595" y="5631630"/>
            <a:ext cx="18836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e.g., </a:t>
            </a:r>
            <a:r>
              <a:rPr lang="de-AT" sz="1200" dirty="0" err="1"/>
              <a:t>Inv</a:t>
            </a:r>
            <a:r>
              <a:rPr lang="de-AT" sz="1200" dirty="0"/>
              <a:t>-HS-</a:t>
            </a:r>
            <a:r>
              <a:rPr lang="de-AT" sz="1200" dirty="0" err="1"/>
              <a:t>Tree</a:t>
            </a:r>
            <a:r>
              <a:rPr lang="de-AT" sz="1200" dirty="0"/>
              <a:t> [Schekotihin et al, 2014]</a:t>
            </a:r>
          </a:p>
        </p:txBody>
      </p:sp>
      <p:sp>
        <p:nvSpPr>
          <p:cNvPr id="97" name="Rechteck: abgerundete Ecken 96">
            <a:extLst>
              <a:ext uri="{FF2B5EF4-FFF2-40B4-BE49-F238E27FC236}">
                <a16:creationId xmlns:a16="http://schemas.microsoft.com/office/drawing/2014/main" id="{2A3C4FCC-ED96-4759-A561-39F5545E6C4E}"/>
              </a:ext>
            </a:extLst>
          </p:cNvPr>
          <p:cNvSpPr/>
          <p:nvPr/>
        </p:nvSpPr>
        <p:spPr bwMode="auto">
          <a:xfrm>
            <a:off x="2898648" y="3417175"/>
            <a:ext cx="1234440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9" name="Rechteck: abgerundete Ecken 98">
            <a:extLst>
              <a:ext uri="{FF2B5EF4-FFF2-40B4-BE49-F238E27FC236}">
                <a16:creationId xmlns:a16="http://schemas.microsoft.com/office/drawing/2014/main" id="{0B45FEF4-7219-44F6-B0BD-62DBE18E95F5}"/>
              </a:ext>
            </a:extLst>
          </p:cNvPr>
          <p:cNvSpPr/>
          <p:nvPr/>
        </p:nvSpPr>
        <p:spPr bwMode="auto">
          <a:xfrm>
            <a:off x="2880360" y="6164427"/>
            <a:ext cx="1792224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0" name="Smiley 99">
            <a:extLst>
              <a:ext uri="{FF2B5EF4-FFF2-40B4-BE49-F238E27FC236}">
                <a16:creationId xmlns:a16="http://schemas.microsoft.com/office/drawing/2014/main" id="{2FBB6445-B642-476B-A4E3-049BDD7F9604}"/>
              </a:ext>
            </a:extLst>
          </p:cNvPr>
          <p:cNvSpPr/>
          <p:nvPr/>
        </p:nvSpPr>
        <p:spPr bwMode="auto">
          <a:xfrm>
            <a:off x="5632704" y="5890175"/>
            <a:ext cx="335541" cy="325909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02" name="Verbinder: gekrümmt 101">
            <a:extLst>
              <a:ext uri="{FF2B5EF4-FFF2-40B4-BE49-F238E27FC236}">
                <a16:creationId xmlns:a16="http://schemas.microsoft.com/office/drawing/2014/main" id="{ABCAFBAF-689D-4DF9-A5F4-D2A408A916C1}"/>
              </a:ext>
            </a:extLst>
          </p:cNvPr>
          <p:cNvCxnSpPr>
            <a:cxnSpLocks/>
            <a:stCxn id="97" idx="3"/>
            <a:endCxn id="107" idx="3"/>
          </p:cNvCxnSpPr>
          <p:nvPr/>
        </p:nvCxnSpPr>
        <p:spPr bwMode="auto">
          <a:xfrm>
            <a:off x="4133088" y="3619182"/>
            <a:ext cx="557784" cy="2193027"/>
          </a:xfrm>
          <a:prstGeom prst="curvedConnector3">
            <a:avLst>
              <a:gd name="adj1" fmla="val 14098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3" name="Verbinder: gekrümmt 102">
            <a:extLst>
              <a:ext uri="{FF2B5EF4-FFF2-40B4-BE49-F238E27FC236}">
                <a16:creationId xmlns:a16="http://schemas.microsoft.com/office/drawing/2014/main" id="{9DB18041-1A11-4851-9947-83EE518B4D10}"/>
              </a:ext>
            </a:extLst>
          </p:cNvPr>
          <p:cNvCxnSpPr>
            <a:cxnSpLocks/>
            <a:stCxn id="107" idx="3"/>
            <a:endCxn id="99" idx="3"/>
          </p:cNvCxnSpPr>
          <p:nvPr/>
        </p:nvCxnSpPr>
        <p:spPr bwMode="auto">
          <a:xfrm flipH="1">
            <a:off x="4672584" y="5812209"/>
            <a:ext cx="18288" cy="554225"/>
          </a:xfrm>
          <a:prstGeom prst="curvedConnector3">
            <a:avLst>
              <a:gd name="adj1" fmla="val -12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04" name="Textfeld 103">
            <a:extLst>
              <a:ext uri="{FF2B5EF4-FFF2-40B4-BE49-F238E27FC236}">
                <a16:creationId xmlns:a16="http://schemas.microsoft.com/office/drawing/2014/main" id="{715B23A0-191C-4A22-8041-0BB3EB1F6352}"/>
              </a:ext>
            </a:extLst>
          </p:cNvPr>
          <p:cNvSpPr txBox="1"/>
          <p:nvPr/>
        </p:nvSpPr>
        <p:spPr>
          <a:xfrm>
            <a:off x="4544164" y="413204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420D8EA3-46E8-4A41-B23D-8852F1E089E3}"/>
              </a:ext>
            </a:extLst>
          </p:cNvPr>
          <p:cNvSpPr txBox="1"/>
          <p:nvPr/>
        </p:nvSpPr>
        <p:spPr>
          <a:xfrm>
            <a:off x="4896474" y="580367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C0CF6D75-5A8C-43FE-807B-B529C9E551F6}"/>
              </a:ext>
            </a:extLst>
          </p:cNvPr>
          <p:cNvSpPr txBox="1"/>
          <p:nvPr/>
        </p:nvSpPr>
        <p:spPr>
          <a:xfrm>
            <a:off x="4465261" y="3429235"/>
            <a:ext cx="207305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e.g., STACCATO </a:t>
            </a:r>
            <a:br>
              <a:rPr lang="de-AT" sz="1200" dirty="0"/>
            </a:br>
            <a:r>
              <a:rPr lang="de-AT" sz="1200" dirty="0"/>
              <a:t>[Abreu, van </a:t>
            </a:r>
            <a:r>
              <a:rPr lang="de-AT" sz="1200" dirty="0" err="1"/>
              <a:t>Gemund</a:t>
            </a:r>
            <a:r>
              <a:rPr lang="de-AT" sz="1200" dirty="0"/>
              <a:t>, 2009]</a:t>
            </a:r>
          </a:p>
        </p:txBody>
      </p:sp>
      <p:sp>
        <p:nvSpPr>
          <p:cNvPr id="107" name="Rechteck: abgerundete Ecken 106">
            <a:extLst>
              <a:ext uri="{FF2B5EF4-FFF2-40B4-BE49-F238E27FC236}">
                <a16:creationId xmlns:a16="http://schemas.microsoft.com/office/drawing/2014/main" id="{8E6B6A37-B856-46EA-BBB0-21201D52906D}"/>
              </a:ext>
            </a:extLst>
          </p:cNvPr>
          <p:cNvSpPr/>
          <p:nvPr/>
        </p:nvSpPr>
        <p:spPr bwMode="auto">
          <a:xfrm>
            <a:off x="2898648" y="5610202"/>
            <a:ext cx="1792224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07221F46-412E-472A-A11C-ECDAE55489FC}"/>
              </a:ext>
            </a:extLst>
          </p:cNvPr>
          <p:cNvSpPr txBox="1"/>
          <p:nvPr/>
        </p:nvSpPr>
        <p:spPr>
          <a:xfrm>
            <a:off x="4594462" y="397769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CF7B0C84-8920-4A0E-8877-07B1BD3B4C81}"/>
              </a:ext>
            </a:extLst>
          </p:cNvPr>
          <p:cNvSpPr txBox="1"/>
          <p:nvPr/>
        </p:nvSpPr>
        <p:spPr>
          <a:xfrm>
            <a:off x="4443184" y="3824792"/>
            <a:ext cx="209513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e.g., HS-</a:t>
            </a:r>
            <a:r>
              <a:rPr lang="de-AT" sz="1200" dirty="0" err="1"/>
              <a:t>Tree</a:t>
            </a:r>
            <a:r>
              <a:rPr lang="de-AT" sz="1200" dirty="0"/>
              <a:t> [Reiter, 1987]</a:t>
            </a:r>
          </a:p>
        </p:txBody>
      </p:sp>
      <p:sp>
        <p:nvSpPr>
          <p:cNvPr id="111" name="Rechteck: abgerundete Ecken 110">
            <a:extLst>
              <a:ext uri="{FF2B5EF4-FFF2-40B4-BE49-F238E27FC236}">
                <a16:creationId xmlns:a16="http://schemas.microsoft.com/office/drawing/2014/main" id="{4C21E77B-7CB2-42F8-918C-DC282E2E2829}"/>
              </a:ext>
            </a:extLst>
          </p:cNvPr>
          <p:cNvSpPr/>
          <p:nvPr/>
        </p:nvSpPr>
        <p:spPr bwMode="auto">
          <a:xfrm>
            <a:off x="2898648" y="3417175"/>
            <a:ext cx="1234440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2" name="Rechteck: abgerundete Ecken 111">
            <a:extLst>
              <a:ext uri="{FF2B5EF4-FFF2-40B4-BE49-F238E27FC236}">
                <a16:creationId xmlns:a16="http://schemas.microsoft.com/office/drawing/2014/main" id="{3FFAECF8-1E36-43D4-B234-C7FF9AB91D87}"/>
              </a:ext>
            </a:extLst>
          </p:cNvPr>
          <p:cNvSpPr/>
          <p:nvPr/>
        </p:nvSpPr>
        <p:spPr bwMode="auto">
          <a:xfrm>
            <a:off x="2894076" y="3971400"/>
            <a:ext cx="1540764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3" name="Rechteck: abgerundete Ecken 112">
            <a:extLst>
              <a:ext uri="{FF2B5EF4-FFF2-40B4-BE49-F238E27FC236}">
                <a16:creationId xmlns:a16="http://schemas.microsoft.com/office/drawing/2014/main" id="{8A8FF318-D121-4BA4-AA58-7D2071A037F0}"/>
              </a:ext>
            </a:extLst>
          </p:cNvPr>
          <p:cNvSpPr/>
          <p:nvPr/>
        </p:nvSpPr>
        <p:spPr bwMode="auto">
          <a:xfrm>
            <a:off x="2889504" y="5055977"/>
            <a:ext cx="3145536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4" name="Rechteck: abgerundete Ecken 113">
            <a:extLst>
              <a:ext uri="{FF2B5EF4-FFF2-40B4-BE49-F238E27FC236}">
                <a16:creationId xmlns:a16="http://schemas.microsoft.com/office/drawing/2014/main" id="{3BB5EE51-E779-4EB8-958C-03EF3FF95C42}"/>
              </a:ext>
            </a:extLst>
          </p:cNvPr>
          <p:cNvSpPr/>
          <p:nvPr/>
        </p:nvSpPr>
        <p:spPr bwMode="auto">
          <a:xfrm>
            <a:off x="2902306" y="4500913"/>
            <a:ext cx="1925726" cy="40401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15" name="Verbinder: gekrümmt 114">
            <a:extLst>
              <a:ext uri="{FF2B5EF4-FFF2-40B4-BE49-F238E27FC236}">
                <a16:creationId xmlns:a16="http://schemas.microsoft.com/office/drawing/2014/main" id="{C3BBC08E-2504-4682-9B70-D39CAC97BB8D}"/>
              </a:ext>
            </a:extLst>
          </p:cNvPr>
          <p:cNvCxnSpPr/>
          <p:nvPr/>
        </p:nvCxnSpPr>
        <p:spPr bwMode="auto">
          <a:xfrm>
            <a:off x="4133088" y="3619182"/>
            <a:ext cx="170603" cy="352218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6" name="Textfeld 115">
            <a:extLst>
              <a:ext uri="{FF2B5EF4-FFF2-40B4-BE49-F238E27FC236}">
                <a16:creationId xmlns:a16="http://schemas.microsoft.com/office/drawing/2014/main" id="{1F02D421-5ECD-4C55-8FE4-D9AC96232F45}"/>
              </a:ext>
            </a:extLst>
          </p:cNvPr>
          <p:cNvSpPr txBox="1"/>
          <p:nvPr/>
        </p:nvSpPr>
        <p:spPr>
          <a:xfrm>
            <a:off x="4208769" y="3417173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p:cxnSp>
        <p:nvCxnSpPr>
          <p:cNvPr id="117" name="Verbinder: gekrümmt 116">
            <a:extLst>
              <a:ext uri="{FF2B5EF4-FFF2-40B4-BE49-F238E27FC236}">
                <a16:creationId xmlns:a16="http://schemas.microsoft.com/office/drawing/2014/main" id="{3841EA3D-562C-4B42-8319-5F2E57FEFBCA}"/>
              </a:ext>
            </a:extLst>
          </p:cNvPr>
          <p:cNvCxnSpPr>
            <a:stCxn id="112" idx="3"/>
          </p:cNvCxnSpPr>
          <p:nvPr/>
        </p:nvCxnSpPr>
        <p:spPr bwMode="auto">
          <a:xfrm>
            <a:off x="4434840" y="4173407"/>
            <a:ext cx="237744" cy="327506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8" name="Verbinder: gekrümmt 117">
            <a:extLst>
              <a:ext uri="{FF2B5EF4-FFF2-40B4-BE49-F238E27FC236}">
                <a16:creationId xmlns:a16="http://schemas.microsoft.com/office/drawing/2014/main" id="{40DF9832-12C0-4D78-B6F5-14CC16793F1D}"/>
              </a:ext>
            </a:extLst>
          </p:cNvPr>
          <p:cNvCxnSpPr>
            <a:cxnSpLocks/>
            <a:stCxn id="114" idx="3"/>
          </p:cNvCxnSpPr>
          <p:nvPr/>
        </p:nvCxnSpPr>
        <p:spPr bwMode="auto">
          <a:xfrm>
            <a:off x="4828032" y="4702920"/>
            <a:ext cx="302042" cy="353054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9" name="Textfeld 118">
            <a:extLst>
              <a:ext uri="{FF2B5EF4-FFF2-40B4-BE49-F238E27FC236}">
                <a16:creationId xmlns:a16="http://schemas.microsoft.com/office/drawing/2014/main" id="{4D808DF6-0F6A-4405-9002-0D3122543FF6}"/>
              </a:ext>
            </a:extLst>
          </p:cNvPr>
          <p:cNvSpPr txBox="1"/>
          <p:nvPr/>
        </p:nvSpPr>
        <p:spPr>
          <a:xfrm>
            <a:off x="5009880" y="447060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feld 119">
                <a:extLst>
                  <a:ext uri="{FF2B5EF4-FFF2-40B4-BE49-F238E27FC236}">
                    <a16:creationId xmlns:a16="http://schemas.microsoft.com/office/drawing/2014/main" id="{492CDF7C-C465-499E-9B68-BEA1577D1FAF}"/>
                  </a:ext>
                </a:extLst>
              </p:cNvPr>
              <p:cNvSpPr txBox="1"/>
              <p:nvPr/>
            </p:nvSpPr>
            <p:spPr>
              <a:xfrm rot="5586559">
                <a:off x="4181339" y="5271962"/>
                <a:ext cx="117211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6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AT" sz="6600" dirty="0"/>
              </a:p>
            </p:txBody>
          </p:sp>
        </mc:Choice>
        <mc:Fallback xmlns="">
          <p:sp>
            <p:nvSpPr>
              <p:cNvPr id="120" name="Textfeld 119">
                <a:extLst>
                  <a:ext uri="{FF2B5EF4-FFF2-40B4-BE49-F238E27FC236}">
                    <a16:creationId xmlns:a16="http://schemas.microsoft.com/office/drawing/2014/main" id="{492CDF7C-C465-499E-9B68-BEA1577D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586559">
                <a:off x="4181339" y="5271962"/>
                <a:ext cx="1172116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98616ED1-BC75-4464-90F8-456B1A7B6840}"/>
              </a:ext>
            </a:extLst>
          </p:cNvPr>
          <p:cNvCxnSpPr/>
          <p:nvPr/>
        </p:nvCxnSpPr>
        <p:spPr bwMode="auto">
          <a:xfrm>
            <a:off x="2941256" y="6364394"/>
            <a:ext cx="169886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22" name="Smiley 121">
            <a:extLst>
              <a:ext uri="{FF2B5EF4-FFF2-40B4-BE49-F238E27FC236}">
                <a16:creationId xmlns:a16="http://schemas.microsoft.com/office/drawing/2014/main" id="{98B40365-8CEA-467C-A3E1-FF4C6294E5F4}"/>
              </a:ext>
            </a:extLst>
          </p:cNvPr>
          <p:cNvSpPr/>
          <p:nvPr/>
        </p:nvSpPr>
        <p:spPr bwMode="auto">
          <a:xfrm>
            <a:off x="5715284" y="6132031"/>
            <a:ext cx="335541" cy="325909"/>
          </a:xfrm>
          <a:prstGeom prst="smileyFace">
            <a:avLst>
              <a:gd name="adj" fmla="val -4653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AF3AB0B-4375-43F7-9AC3-98A8BFA3588E}"/>
              </a:ext>
            </a:extLst>
          </p:cNvPr>
          <p:cNvSpPr/>
          <p:nvPr/>
        </p:nvSpPr>
        <p:spPr bwMode="auto">
          <a:xfrm>
            <a:off x="6355677" y="1050260"/>
            <a:ext cx="2630289" cy="6838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C26E70D-B1B4-46FD-ADF2-7F915C6EDD0C}"/>
              </a:ext>
            </a:extLst>
          </p:cNvPr>
          <p:cNvSpPr txBox="1"/>
          <p:nvPr/>
        </p:nvSpPr>
        <p:spPr>
          <a:xfrm>
            <a:off x="6453077" y="1050260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This </a:t>
            </a:r>
            <a:r>
              <a:rPr lang="de-AT" dirty="0" err="1">
                <a:solidFill>
                  <a:srgbClr val="C00000"/>
                </a:solidFill>
              </a:rPr>
              <a:t>is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the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problem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we</a:t>
            </a:r>
            <a:br>
              <a:rPr lang="de-AT" dirty="0">
                <a:solidFill>
                  <a:srgbClr val="C00000"/>
                </a:solidFill>
              </a:rPr>
            </a:br>
            <a:r>
              <a:rPr lang="de-AT" dirty="0" err="1">
                <a:solidFill>
                  <a:srgbClr val="C00000"/>
                </a:solidFill>
              </a:rPr>
              <a:t>solve</a:t>
            </a:r>
            <a:r>
              <a:rPr lang="de-AT" dirty="0">
                <a:solidFill>
                  <a:srgbClr val="C00000"/>
                </a:solidFill>
              </a:rPr>
              <a:t> in </a:t>
            </a:r>
            <a:r>
              <a:rPr lang="de-AT" dirty="0" err="1">
                <a:solidFill>
                  <a:srgbClr val="C00000"/>
                </a:solidFill>
              </a:rPr>
              <a:t>this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work</a:t>
            </a:r>
            <a:r>
              <a:rPr lang="de-AT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4DE9D10-C52D-4ED0-B3F8-42FEC10C1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21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75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50"/>
                            </p:stCondLst>
                            <p:childTnLst>
                              <p:par>
                                <p:cTn id="2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50"/>
                            </p:stCondLst>
                            <p:childTnLst>
                              <p:par>
                                <p:cTn id="2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500"/>
                            </p:stCondLst>
                            <p:childTnLst>
                              <p:par>
                                <p:cTn id="3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750"/>
                            </p:stCondLst>
                            <p:childTnLst>
                              <p:par>
                                <p:cTn id="3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250"/>
                            </p:stCondLst>
                            <p:childTnLst>
                              <p:par>
                                <p:cTn id="3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50"/>
                            </p:stCondLst>
                            <p:childTnLst>
                              <p:par>
                                <p:cTn id="3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750"/>
                            </p:stCondLst>
                            <p:childTnLst>
                              <p:par>
                                <p:cTn id="3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750"/>
                            </p:stCondLst>
                            <p:childTnLst>
                              <p:par>
                                <p:cTn id="3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8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250"/>
                            </p:stCondLst>
                            <p:childTnLst>
                              <p:par>
                                <p:cTn id="4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2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750"/>
                            </p:stCondLst>
                            <p:childTnLst>
                              <p:par>
                                <p:cTn id="4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000"/>
                            </p:stCondLst>
                            <p:childTnLst>
                              <p:par>
                                <p:cTn id="4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250"/>
                            </p:stCondLst>
                            <p:childTnLst>
                              <p:par>
                                <p:cTn id="4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4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00"/>
                            </p:stCondLst>
                            <p:childTnLst>
                              <p:par>
                                <p:cTn id="4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1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750"/>
                            </p:stCondLst>
                            <p:childTnLst>
                              <p:par>
                                <p:cTn id="4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00"/>
                            </p:stCondLst>
                            <p:childTnLst>
                              <p:par>
                                <p:cTn id="4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8484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6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3" grpId="0"/>
      <p:bldP spid="26" grpId="0" animBg="1"/>
      <p:bldP spid="22" grpId="0" animBg="1"/>
      <p:bldP spid="24" grpId="0" animBg="1"/>
      <p:bldP spid="25" grpId="0" animBg="1"/>
      <p:bldP spid="10" grpId="0"/>
      <p:bldP spid="39" grpId="0" animBg="1"/>
      <p:bldP spid="42" grpId="0" animBg="1"/>
      <p:bldP spid="37" grpId="0" animBg="1"/>
      <p:bldP spid="66" grpId="0" animBg="1"/>
      <p:bldP spid="68" grpId="0" animBg="1"/>
      <p:bldP spid="90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/>
      <p:bldP spid="62" grpId="1"/>
      <p:bldP spid="69" grpId="0"/>
      <p:bldP spid="69" grpId="1"/>
      <p:bldP spid="70" grpId="0"/>
      <p:bldP spid="70" grpId="1"/>
      <p:bldP spid="76" grpId="0"/>
      <p:bldP spid="76" grpId="1"/>
      <p:bldP spid="79" grpId="0"/>
      <p:bldP spid="79" grpId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93" grpId="0"/>
      <p:bldP spid="93" grpId="1"/>
      <p:bldP spid="94" grpId="0"/>
      <p:bldP spid="94" grpId="1"/>
      <p:bldP spid="95" grpId="0"/>
      <p:bldP spid="95" grpId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0" grpId="0" animBg="1"/>
      <p:bldP spid="100" grpId="1" animBg="1"/>
      <p:bldP spid="104" grpId="0"/>
      <p:bldP spid="104" grpId="1"/>
      <p:bldP spid="105" grpId="0"/>
      <p:bldP spid="105" grpId="1"/>
      <p:bldP spid="106" grpId="0" animBg="1"/>
      <p:bldP spid="106" grpId="1" animBg="1"/>
      <p:bldP spid="107" grpId="0" animBg="1"/>
      <p:bldP spid="107" grpId="1" animBg="1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6" grpId="0"/>
      <p:bldP spid="119" grpId="0"/>
      <p:bldP spid="120" grpId="0"/>
      <p:bldP spid="122" grpId="0" animBg="1"/>
      <p:bldP spid="3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feld 113">
            <a:extLst>
              <a:ext uri="{FF2B5EF4-FFF2-40B4-BE49-F238E27FC236}">
                <a16:creationId xmlns:a16="http://schemas.microsoft.com/office/drawing/2014/main" id="{D21BEF12-E0A1-4469-A117-5C8565883EAD}"/>
              </a:ext>
            </a:extLst>
          </p:cNvPr>
          <p:cNvSpPr txBox="1"/>
          <p:nvPr/>
        </p:nvSpPr>
        <p:spPr>
          <a:xfrm>
            <a:off x="7280192" y="5058792"/>
            <a:ext cx="174095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propagate downwards</a:t>
            </a:r>
            <a:endParaRPr lang="de-AT" sz="1200" dirty="0"/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7D85B490-F2CF-44AD-9105-3B1B15172717}"/>
              </a:ext>
            </a:extLst>
          </p:cNvPr>
          <p:cNvSpPr txBox="1"/>
          <p:nvPr/>
        </p:nvSpPr>
        <p:spPr>
          <a:xfrm>
            <a:off x="7273842" y="5055884"/>
            <a:ext cx="174095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propagate downwards</a:t>
            </a:r>
            <a:endParaRPr lang="de-AT" sz="12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32DDA6D5-EBA7-4D28-A6E5-102AC35F6E56}"/>
              </a:ext>
            </a:extLst>
          </p:cNvPr>
          <p:cNvSpPr txBox="1"/>
          <p:nvPr/>
        </p:nvSpPr>
        <p:spPr>
          <a:xfrm>
            <a:off x="6419465" y="5379666"/>
            <a:ext cx="2601331" cy="461665"/>
          </a:xfrm>
          <a:prstGeom prst="rect">
            <a:avLst/>
          </a:prstGeom>
          <a:solidFill>
            <a:srgbClr val="7FB7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linear space:</a:t>
            </a:r>
            <a:r>
              <a:rPr lang="en-US" sz="1200" dirty="0"/>
              <a:t> no more than one expanded node at each tree level!</a:t>
            </a:r>
            <a:endParaRPr lang="de-AT" sz="1200" dirty="0"/>
          </a:p>
        </p:txBody>
      </p:sp>
      <p:sp>
        <p:nvSpPr>
          <p:cNvPr id="141" name="Rechteck 140">
            <a:extLst>
              <a:ext uri="{FF2B5EF4-FFF2-40B4-BE49-F238E27FC236}">
                <a16:creationId xmlns:a16="http://schemas.microsoft.com/office/drawing/2014/main" id="{CCF85BC2-4AAA-417D-9988-6C2545349EC2}"/>
              </a:ext>
            </a:extLst>
          </p:cNvPr>
          <p:cNvSpPr/>
          <p:nvPr/>
        </p:nvSpPr>
        <p:spPr bwMode="auto">
          <a:xfrm>
            <a:off x="249269" y="1868316"/>
            <a:ext cx="4811056" cy="3138160"/>
          </a:xfrm>
          <a:prstGeom prst="rect">
            <a:avLst/>
          </a:prstGeom>
          <a:solidFill>
            <a:srgbClr val="FF0000">
              <a:alpha val="10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BBF07DF3-D121-4163-9C02-43EEC41D5602}"/>
              </a:ext>
            </a:extLst>
          </p:cNvPr>
          <p:cNvSpPr/>
          <p:nvPr/>
        </p:nvSpPr>
        <p:spPr bwMode="auto">
          <a:xfrm>
            <a:off x="5196422" y="1874488"/>
            <a:ext cx="3824374" cy="3130250"/>
          </a:xfrm>
          <a:prstGeom prst="rect">
            <a:avLst/>
          </a:prstGeom>
          <a:solidFill>
            <a:srgbClr val="0070C0">
              <a:alpha val="10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4BF04C9C-EAD5-4038-84C1-0A737D9C6F59}"/>
                  </a:ext>
                </a:extLst>
              </p:cNvPr>
              <p:cNvSpPr txBox="1"/>
              <p:nvPr/>
            </p:nvSpPr>
            <p:spPr>
              <a:xfrm>
                <a:off x="867606" y="4508986"/>
                <a:ext cx="8438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0" dirty="0">
                    <a:solidFill>
                      <a:srgbClr val="C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✖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r>
                      <a:rPr lang="de-AT" baseline="-25000" smtClean="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⊃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4BF04C9C-EAD5-4038-84C1-0A737D9C6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06" y="4508986"/>
                <a:ext cx="843821" cy="369332"/>
              </a:xfrm>
              <a:prstGeom prst="rect">
                <a:avLst/>
              </a:prstGeom>
              <a:blipFill>
                <a:blip r:embed="rId2"/>
                <a:stretch>
                  <a:fillRect l="-5755"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675BF99F-F215-4733-B1BB-173D13AACD3C}"/>
                  </a:ext>
                </a:extLst>
              </p:cNvPr>
              <p:cNvSpPr txBox="1"/>
              <p:nvPr/>
            </p:nvSpPr>
            <p:spPr>
              <a:xfrm>
                <a:off x="4394973" y="4538039"/>
                <a:ext cx="664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0" dirty="0">
                    <a:solidFill>
                      <a:schemeClr val="accent1">
                        <a:lumMod val="75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✔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de-AT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3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675BF99F-F215-4733-B1BB-173D13AAC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973" y="4538039"/>
                <a:ext cx="664797" cy="369332"/>
              </a:xfrm>
              <a:prstGeom prst="rect">
                <a:avLst/>
              </a:prstGeom>
              <a:blipFill>
                <a:blip r:embed="rId3"/>
                <a:stretch>
                  <a:fillRect l="-8257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BCF1394B-7C14-4B2A-ADFD-B781A943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New Approach: RBF-HS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147807-395E-4F0C-8373-4BE38DE5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340768"/>
            <a:ext cx="8278688" cy="5040560"/>
          </a:xfrm>
        </p:spPr>
        <p:txBody>
          <a:bodyPr/>
          <a:lstStyle/>
          <a:p>
            <a:pPr marL="0" indent="0" algn="ctr">
              <a:buNone/>
            </a:pPr>
            <a:r>
              <a:rPr lang="de-AT" sz="2400" dirty="0"/>
              <a:t> 	</a:t>
            </a:r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/>
          </a:p>
          <a:p>
            <a:pPr marL="0" indent="0" algn="ctr">
              <a:buNone/>
            </a:pPr>
            <a:endParaRPr lang="de-AT" sz="2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14855B-4810-4A5F-BA01-47D069330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29</a:t>
            </a:fld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D10A7CB-F03F-4696-B108-8F0953D60B1B}"/>
                  </a:ext>
                </a:extLst>
              </p:cNvPr>
              <p:cNvSpPr txBox="1"/>
              <p:nvPr/>
            </p:nvSpPr>
            <p:spPr>
              <a:xfrm>
                <a:off x="1478857" y="3261496"/>
                <a:ext cx="1112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de-A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A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D10A7CB-F03F-4696-B108-8F0953D60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57" y="3261496"/>
                <a:ext cx="11128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69F51322-C316-4F06-90F5-F7EC1F4B4D5E}"/>
                  </a:ext>
                </a:extLst>
              </p:cNvPr>
              <p:cNvSpPr txBox="1"/>
              <p:nvPr/>
            </p:nvSpPr>
            <p:spPr>
              <a:xfrm>
                <a:off x="1308426" y="2065458"/>
                <a:ext cx="1453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de-A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A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A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69F51322-C316-4F06-90F5-F7EC1F4B4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426" y="2065458"/>
                <a:ext cx="1453731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74CEC48B-F48A-4040-887B-604CFBB9468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4734" y="2434790"/>
            <a:ext cx="950515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014B2D82-EB6A-4216-866C-E2BFD4253083}"/>
              </a:ext>
            </a:extLst>
          </p:cNvPr>
          <p:cNvCxnSpPr>
            <a:stCxn id="26" idx="2"/>
          </p:cNvCxnSpPr>
          <p:nvPr/>
        </p:nvCxnSpPr>
        <p:spPr bwMode="auto">
          <a:xfrm flipH="1">
            <a:off x="1975918" y="2434790"/>
            <a:ext cx="59374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A2164D5-38E0-4510-B334-D65CC394A340}"/>
              </a:ext>
            </a:extLst>
          </p:cNvPr>
          <p:cNvCxnSpPr>
            <a:cxnSpLocks/>
          </p:cNvCxnSpPr>
          <p:nvPr/>
        </p:nvCxnSpPr>
        <p:spPr bwMode="auto">
          <a:xfrm>
            <a:off x="2406818" y="2434790"/>
            <a:ext cx="1098599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08DD9281-4CBC-474D-A882-247F48FFC828}"/>
                  </a:ext>
                </a:extLst>
              </p:cNvPr>
              <p:cNvSpPr txBox="1"/>
              <p:nvPr/>
            </p:nvSpPr>
            <p:spPr>
              <a:xfrm>
                <a:off x="386950" y="3261496"/>
                <a:ext cx="659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0" dirty="0">
                    <a:solidFill>
                      <a:schemeClr val="accent1">
                        <a:lumMod val="75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✔</a:t>
                </a:r>
                <a14:m>
                  <m:oMath xmlns:m="http://schemas.openxmlformats.org/officeDocument/2006/math">
                    <m:r>
                      <a:rPr lang="de-AT" b="0" i="0" baseline="-25000" smtClean="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de-AT" b="0" i="1" baseline="-25000" smtClean="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08DD9281-4CBC-474D-A882-247F48FFC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0" y="3261496"/>
                <a:ext cx="659476" cy="369332"/>
              </a:xfrm>
              <a:prstGeom prst="rect">
                <a:avLst/>
              </a:prstGeom>
              <a:blipFill>
                <a:blip r:embed="rId6"/>
                <a:stretch>
                  <a:fillRect l="-7339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3CD5A296-DA42-4715-A482-4DF869E1CA25}"/>
              </a:ext>
            </a:extLst>
          </p:cNvPr>
          <p:cNvCxnSpPr>
            <a:cxnSpLocks/>
          </p:cNvCxnSpPr>
          <p:nvPr/>
        </p:nvCxnSpPr>
        <p:spPr bwMode="auto">
          <a:xfrm flipH="1">
            <a:off x="1139991" y="3706908"/>
            <a:ext cx="659502" cy="750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08814B4A-6014-4A87-8448-D8167613ECD8}"/>
              </a:ext>
            </a:extLst>
          </p:cNvPr>
          <p:cNvCxnSpPr>
            <a:cxnSpLocks/>
          </p:cNvCxnSpPr>
          <p:nvPr/>
        </p:nvCxnSpPr>
        <p:spPr bwMode="auto">
          <a:xfrm>
            <a:off x="2161159" y="3721605"/>
            <a:ext cx="368489" cy="7537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4FB29EED-07D2-4482-B26E-B2991F9CEEF4}"/>
                  </a:ext>
                </a:extLst>
              </p:cNvPr>
              <p:cNvSpPr txBox="1"/>
              <p:nvPr/>
            </p:nvSpPr>
            <p:spPr>
              <a:xfrm>
                <a:off x="3118305" y="3261496"/>
                <a:ext cx="1118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de-A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A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A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4FB29EED-07D2-4482-B26E-B2991F9CE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305" y="3261496"/>
                <a:ext cx="11185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F2E50516-A28E-4B3D-AEE0-439A205BE89E}"/>
              </a:ext>
            </a:extLst>
          </p:cNvPr>
          <p:cNvCxnSpPr>
            <a:cxnSpLocks/>
          </p:cNvCxnSpPr>
          <p:nvPr/>
        </p:nvCxnSpPr>
        <p:spPr bwMode="auto">
          <a:xfrm flipH="1">
            <a:off x="3307571" y="3693544"/>
            <a:ext cx="197846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8E277E30-76BF-4AB4-850D-B52936FA9252}"/>
              </a:ext>
            </a:extLst>
          </p:cNvPr>
          <p:cNvCxnSpPr>
            <a:cxnSpLocks/>
          </p:cNvCxnSpPr>
          <p:nvPr/>
        </p:nvCxnSpPr>
        <p:spPr bwMode="auto">
          <a:xfrm>
            <a:off x="3846657" y="3693544"/>
            <a:ext cx="652878" cy="76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3CCE0264-81F0-4EF4-BA7B-2FF3678C81CE}"/>
                  </a:ext>
                </a:extLst>
              </p:cNvPr>
              <p:cNvSpPr txBox="1"/>
              <p:nvPr/>
            </p:nvSpPr>
            <p:spPr>
              <a:xfrm>
                <a:off x="2348428" y="4538039"/>
                <a:ext cx="664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0" dirty="0">
                    <a:solidFill>
                      <a:schemeClr val="accent1">
                        <a:lumMod val="75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✔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2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3CCE0264-81F0-4EF4-BA7B-2FF3678C8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28" y="4538039"/>
                <a:ext cx="664797" cy="369332"/>
              </a:xfrm>
              <a:prstGeom prst="rect">
                <a:avLst/>
              </a:prstGeom>
              <a:blipFill>
                <a:blip r:embed="rId8"/>
                <a:stretch>
                  <a:fillRect l="-7339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554E9F74-D240-45F8-84F8-B0357D97C162}"/>
                  </a:ext>
                </a:extLst>
              </p:cNvPr>
              <p:cNvSpPr txBox="1"/>
              <p:nvPr/>
            </p:nvSpPr>
            <p:spPr>
              <a:xfrm>
                <a:off x="3118305" y="4520250"/>
                <a:ext cx="938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0" dirty="0">
                    <a:solidFill>
                      <a:srgbClr val="C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✖</a:t>
                </a:r>
                <a:r>
                  <a:rPr lang="de-AT" baseline="-25000" dirty="0">
                    <a:ea typeface="Segoe UI Symbol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(⊃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554E9F74-D240-45F8-84F8-B0357D97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305" y="4520250"/>
                <a:ext cx="938430" cy="369332"/>
              </a:xfrm>
              <a:prstGeom prst="rect">
                <a:avLst/>
              </a:prstGeom>
              <a:blipFill>
                <a:blip r:embed="rId9"/>
                <a:stretch>
                  <a:fillRect l="-5882"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88EEB70D-5489-4ECE-A658-3ACBE475C58D}"/>
                  </a:ext>
                </a:extLst>
              </p:cNvPr>
              <p:cNvSpPr txBox="1"/>
              <p:nvPr/>
            </p:nvSpPr>
            <p:spPr>
              <a:xfrm>
                <a:off x="3002361" y="3750228"/>
                <a:ext cx="494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88EEB70D-5489-4ECE-A658-3ACBE475C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61" y="3750228"/>
                <a:ext cx="4945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ABCB9660-227C-494C-9B35-0A1EA36FF7A3}"/>
                  </a:ext>
                </a:extLst>
              </p:cNvPr>
              <p:cNvSpPr txBox="1"/>
              <p:nvPr/>
            </p:nvSpPr>
            <p:spPr>
              <a:xfrm>
                <a:off x="789003" y="2434790"/>
                <a:ext cx="494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ABCB9660-227C-494C-9B35-0A1EA36FF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03" y="2434790"/>
                <a:ext cx="49455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4D22740A-DEFE-4203-BD1E-348ACFB586DA}"/>
                  </a:ext>
                </a:extLst>
              </p:cNvPr>
              <p:cNvSpPr txBox="1"/>
              <p:nvPr/>
            </p:nvSpPr>
            <p:spPr>
              <a:xfrm>
                <a:off x="1046426" y="3796655"/>
                <a:ext cx="494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4D22740A-DEFE-4203-BD1E-348ACFB58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26" y="3796655"/>
                <a:ext cx="494559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F34A0568-6A98-4F25-B8B9-E01EB7AD70A6}"/>
                  </a:ext>
                </a:extLst>
              </p:cNvPr>
              <p:cNvSpPr txBox="1"/>
              <p:nvPr/>
            </p:nvSpPr>
            <p:spPr>
              <a:xfrm>
                <a:off x="1937965" y="2600617"/>
                <a:ext cx="506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F34A0568-6A98-4F25-B8B9-E01EB7AD7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965" y="2600617"/>
                <a:ext cx="506805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F46EF59D-D355-42AB-A48E-6E208012E330}"/>
                  </a:ext>
                </a:extLst>
              </p:cNvPr>
              <p:cNvSpPr txBox="1"/>
              <p:nvPr/>
            </p:nvSpPr>
            <p:spPr>
              <a:xfrm>
                <a:off x="2937162" y="2520717"/>
                <a:ext cx="500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F46EF59D-D355-42AB-A48E-6E208012E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62" y="2520717"/>
                <a:ext cx="500971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31CEC218-9E68-4AF3-B6D8-D7FC9D84DCD6}"/>
                  </a:ext>
                </a:extLst>
              </p:cNvPr>
              <p:cNvSpPr txBox="1"/>
              <p:nvPr/>
            </p:nvSpPr>
            <p:spPr>
              <a:xfrm>
                <a:off x="4088263" y="3736659"/>
                <a:ext cx="499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31CEC218-9E68-4AF3-B6D8-D7FC9D84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263" y="3736659"/>
                <a:ext cx="49988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6899B769-90D2-494B-8223-373F2FD71332}"/>
                  </a:ext>
                </a:extLst>
              </p:cNvPr>
              <p:cNvSpPr txBox="1"/>
              <p:nvPr/>
            </p:nvSpPr>
            <p:spPr>
              <a:xfrm>
                <a:off x="2259216" y="3784321"/>
                <a:ext cx="499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6899B769-90D2-494B-8223-373F2FD71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216" y="3784321"/>
                <a:ext cx="499880" cy="369332"/>
              </a:xfrm>
              <a:prstGeom prst="rect">
                <a:avLst/>
              </a:prstGeom>
              <a:blipFill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Ellipse 46">
            <a:extLst>
              <a:ext uri="{FF2B5EF4-FFF2-40B4-BE49-F238E27FC236}">
                <a16:creationId xmlns:a16="http://schemas.microsoft.com/office/drawing/2014/main" id="{7A634FEE-806F-4468-AD03-C4DDC2C43D92}"/>
              </a:ext>
            </a:extLst>
          </p:cNvPr>
          <p:cNvSpPr/>
          <p:nvPr/>
        </p:nvSpPr>
        <p:spPr bwMode="auto">
          <a:xfrm>
            <a:off x="1210502" y="1962558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36DD6BB-EADD-4034-BD52-4F74E7084BDF}"/>
              </a:ext>
            </a:extLst>
          </p:cNvPr>
          <p:cNvSpPr/>
          <p:nvPr/>
        </p:nvSpPr>
        <p:spPr bwMode="auto">
          <a:xfrm>
            <a:off x="304066" y="3061627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4210C7A4-AB3F-4D4E-A2FD-B8BF6EADB566}"/>
              </a:ext>
            </a:extLst>
          </p:cNvPr>
          <p:cNvSpPr/>
          <p:nvPr/>
        </p:nvSpPr>
        <p:spPr bwMode="auto">
          <a:xfrm>
            <a:off x="1417952" y="3116600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B994B6D3-FF18-4CA0-BE00-14B32E699A2F}"/>
              </a:ext>
            </a:extLst>
          </p:cNvPr>
          <p:cNvSpPr/>
          <p:nvPr/>
        </p:nvSpPr>
        <p:spPr bwMode="auto">
          <a:xfrm>
            <a:off x="3010260" y="3161255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4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85D49C95-9F54-4B53-8129-8B0B5A547487}"/>
              </a:ext>
            </a:extLst>
          </p:cNvPr>
          <p:cNvSpPr/>
          <p:nvPr/>
        </p:nvSpPr>
        <p:spPr bwMode="auto">
          <a:xfrm>
            <a:off x="664734" y="4358367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AF46B06D-AF4F-4236-BDE2-E548DFB761EC}"/>
              </a:ext>
            </a:extLst>
          </p:cNvPr>
          <p:cNvSpPr/>
          <p:nvPr/>
        </p:nvSpPr>
        <p:spPr bwMode="auto">
          <a:xfrm>
            <a:off x="2129090" y="4441281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162FD819-D79C-437A-8280-192C9423B37F}"/>
              </a:ext>
            </a:extLst>
          </p:cNvPr>
          <p:cNvSpPr/>
          <p:nvPr/>
        </p:nvSpPr>
        <p:spPr bwMode="auto">
          <a:xfrm>
            <a:off x="2967216" y="4365882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69A5F96B-F236-40A4-91D9-27016BC54937}"/>
              </a:ext>
            </a:extLst>
          </p:cNvPr>
          <p:cNvSpPr/>
          <p:nvPr/>
        </p:nvSpPr>
        <p:spPr bwMode="auto">
          <a:xfrm>
            <a:off x="4158696" y="4482838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8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5" name="Freihandform 82">
            <a:extLst>
              <a:ext uri="{FF2B5EF4-FFF2-40B4-BE49-F238E27FC236}">
                <a16:creationId xmlns:a16="http://schemas.microsoft.com/office/drawing/2014/main" id="{DEB6FFB9-0F87-4C3F-8B75-5FB13D5ECBBF}"/>
              </a:ext>
            </a:extLst>
          </p:cNvPr>
          <p:cNvSpPr/>
          <p:nvPr/>
        </p:nvSpPr>
        <p:spPr bwMode="auto">
          <a:xfrm>
            <a:off x="2561689" y="2341589"/>
            <a:ext cx="2146170" cy="2089192"/>
          </a:xfrm>
          <a:custGeom>
            <a:avLst/>
            <a:gdLst>
              <a:gd name="connsiteX0" fmla="*/ 99368 w 2146170"/>
              <a:gd name="connsiteY0" fmla="*/ 0 h 2089192"/>
              <a:gd name="connsiteX1" fmla="*/ 99368 w 2146170"/>
              <a:gd name="connsiteY1" fmla="*/ 0 h 2089192"/>
              <a:gd name="connsiteX2" fmla="*/ 2478 w 2146170"/>
              <a:gd name="connsiteY2" fmla="*/ 121112 h 2089192"/>
              <a:gd name="connsiteX3" fmla="*/ 32756 w 2146170"/>
              <a:gd name="connsiteY3" fmla="*/ 351226 h 2089192"/>
              <a:gd name="connsiteX4" fmla="*/ 281037 w 2146170"/>
              <a:gd name="connsiteY4" fmla="*/ 502617 h 2089192"/>
              <a:gd name="connsiteX5" fmla="*/ 692819 w 2146170"/>
              <a:gd name="connsiteY5" fmla="*/ 750898 h 2089192"/>
              <a:gd name="connsiteX6" fmla="*/ 777598 w 2146170"/>
              <a:gd name="connsiteY6" fmla="*/ 805398 h 2089192"/>
              <a:gd name="connsiteX7" fmla="*/ 868433 w 2146170"/>
              <a:gd name="connsiteY7" fmla="*/ 853843 h 2089192"/>
              <a:gd name="connsiteX8" fmla="*/ 953212 w 2146170"/>
              <a:gd name="connsiteY8" fmla="*/ 938622 h 2089192"/>
              <a:gd name="connsiteX9" fmla="*/ 1080380 w 2146170"/>
              <a:gd name="connsiteY9" fmla="*/ 1090013 h 2089192"/>
              <a:gd name="connsiteX10" fmla="*/ 1292327 w 2146170"/>
              <a:gd name="connsiteY10" fmla="*/ 1465462 h 2089192"/>
              <a:gd name="connsiteX11" fmla="*/ 1395272 w 2146170"/>
              <a:gd name="connsiteY11" fmla="*/ 1586575 h 2089192"/>
              <a:gd name="connsiteX12" fmla="*/ 1431606 w 2146170"/>
              <a:gd name="connsiteY12" fmla="*/ 1616853 h 2089192"/>
              <a:gd name="connsiteX13" fmla="*/ 1576941 w 2146170"/>
              <a:gd name="connsiteY13" fmla="*/ 1798522 h 2089192"/>
              <a:gd name="connsiteX14" fmla="*/ 1698054 w 2146170"/>
              <a:gd name="connsiteY14" fmla="*/ 1925690 h 2089192"/>
              <a:gd name="connsiteX15" fmla="*/ 1916057 w 2146170"/>
              <a:gd name="connsiteY15" fmla="*/ 2089192 h 2089192"/>
              <a:gd name="connsiteX16" fmla="*/ 2061392 w 2146170"/>
              <a:gd name="connsiteY16" fmla="*/ 2046802 h 2089192"/>
              <a:gd name="connsiteX17" fmla="*/ 2146170 w 2146170"/>
              <a:gd name="connsiteY17" fmla="*/ 1907523 h 2089192"/>
              <a:gd name="connsiteX18" fmla="*/ 2115892 w 2146170"/>
              <a:gd name="connsiteY18" fmla="*/ 1828800 h 2089192"/>
              <a:gd name="connsiteX19" fmla="*/ 2103781 w 2146170"/>
              <a:gd name="connsiteY19" fmla="*/ 1810633 h 2089192"/>
              <a:gd name="connsiteX20" fmla="*/ 2037169 w 2146170"/>
              <a:gd name="connsiteY20" fmla="*/ 1641075 h 2089192"/>
              <a:gd name="connsiteX21" fmla="*/ 2000835 w 2146170"/>
              <a:gd name="connsiteY21" fmla="*/ 1586575 h 2089192"/>
              <a:gd name="connsiteX22" fmla="*/ 1825222 w 2146170"/>
              <a:gd name="connsiteY22" fmla="*/ 1326182 h 2089192"/>
              <a:gd name="connsiteX23" fmla="*/ 1801000 w 2146170"/>
              <a:gd name="connsiteY23" fmla="*/ 1295904 h 2089192"/>
              <a:gd name="connsiteX24" fmla="*/ 1649609 w 2146170"/>
              <a:gd name="connsiteY24" fmla="*/ 1071846 h 2089192"/>
              <a:gd name="connsiteX25" fmla="*/ 1570886 w 2146170"/>
              <a:gd name="connsiteY25" fmla="*/ 962845 h 2089192"/>
              <a:gd name="connsiteX26" fmla="*/ 1504274 w 2146170"/>
              <a:gd name="connsiteY26" fmla="*/ 872010 h 2089192"/>
              <a:gd name="connsiteX27" fmla="*/ 1304438 w 2146170"/>
              <a:gd name="connsiteY27" fmla="*/ 738786 h 2089192"/>
              <a:gd name="connsiteX28" fmla="*/ 1219659 w 2146170"/>
              <a:gd name="connsiteY28" fmla="*/ 672175 h 2089192"/>
              <a:gd name="connsiteX29" fmla="*/ 1140936 w 2146170"/>
              <a:gd name="connsiteY29" fmla="*/ 629785 h 2089192"/>
              <a:gd name="connsiteX30" fmla="*/ 1044046 w 2146170"/>
              <a:gd name="connsiteY30" fmla="*/ 557118 h 2089192"/>
              <a:gd name="connsiteX31" fmla="*/ 1001657 w 2146170"/>
              <a:gd name="connsiteY31" fmla="*/ 545006 h 2089192"/>
              <a:gd name="connsiteX32" fmla="*/ 922933 w 2146170"/>
              <a:gd name="connsiteY32" fmla="*/ 502617 h 2089192"/>
              <a:gd name="connsiteX33" fmla="*/ 862377 w 2146170"/>
              <a:gd name="connsiteY33" fmla="*/ 436005 h 2089192"/>
              <a:gd name="connsiteX34" fmla="*/ 662541 w 2146170"/>
              <a:gd name="connsiteY34" fmla="*/ 230114 h 2089192"/>
              <a:gd name="connsiteX35" fmla="*/ 511151 w 2146170"/>
              <a:gd name="connsiteY35" fmla="*/ 145335 h 2089192"/>
              <a:gd name="connsiteX36" fmla="*/ 402149 w 2146170"/>
              <a:gd name="connsiteY36" fmla="*/ 102945 h 2089192"/>
              <a:gd name="connsiteX37" fmla="*/ 365815 w 2146170"/>
              <a:gd name="connsiteY37" fmla="*/ 90834 h 2089192"/>
              <a:gd name="connsiteX38" fmla="*/ 323426 w 2146170"/>
              <a:gd name="connsiteY38" fmla="*/ 84778 h 2089192"/>
              <a:gd name="connsiteX39" fmla="*/ 250759 w 2146170"/>
              <a:gd name="connsiteY39" fmla="*/ 66612 h 2089192"/>
              <a:gd name="connsiteX40" fmla="*/ 214425 w 2146170"/>
              <a:gd name="connsiteY40" fmla="*/ 48445 h 2089192"/>
              <a:gd name="connsiteX41" fmla="*/ 202314 w 2146170"/>
              <a:gd name="connsiteY41" fmla="*/ 36333 h 2089192"/>
              <a:gd name="connsiteX42" fmla="*/ 99368 w 2146170"/>
              <a:gd name="connsiteY42" fmla="*/ 0 h 208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46170" h="2089192">
                <a:moveTo>
                  <a:pt x="99368" y="0"/>
                </a:moveTo>
                <a:lnTo>
                  <a:pt x="99368" y="0"/>
                </a:lnTo>
                <a:cubicBezTo>
                  <a:pt x="81310" y="21067"/>
                  <a:pt x="3539" y="110285"/>
                  <a:pt x="2478" y="121112"/>
                </a:cubicBezTo>
                <a:cubicBezTo>
                  <a:pt x="-5071" y="198109"/>
                  <a:pt x="4511" y="279200"/>
                  <a:pt x="32756" y="351226"/>
                </a:cubicBezTo>
                <a:cubicBezTo>
                  <a:pt x="59657" y="419824"/>
                  <a:pt x="242461" y="482380"/>
                  <a:pt x="281037" y="502617"/>
                </a:cubicBezTo>
                <a:cubicBezTo>
                  <a:pt x="441305" y="586692"/>
                  <a:pt x="541000" y="653992"/>
                  <a:pt x="692819" y="750898"/>
                </a:cubicBezTo>
                <a:cubicBezTo>
                  <a:pt x="721137" y="768973"/>
                  <a:pt x="747550" y="790374"/>
                  <a:pt x="777598" y="805398"/>
                </a:cubicBezTo>
                <a:cubicBezTo>
                  <a:pt x="789060" y="811129"/>
                  <a:pt x="856824" y="843893"/>
                  <a:pt x="868433" y="853843"/>
                </a:cubicBezTo>
                <a:cubicBezTo>
                  <a:pt x="898777" y="879852"/>
                  <a:pt x="924952" y="910362"/>
                  <a:pt x="953212" y="938622"/>
                </a:cubicBezTo>
                <a:cubicBezTo>
                  <a:pt x="1031669" y="1017079"/>
                  <a:pt x="1032952" y="1006103"/>
                  <a:pt x="1080380" y="1090013"/>
                </a:cubicBezTo>
                <a:cubicBezTo>
                  <a:pt x="1162777" y="1235791"/>
                  <a:pt x="1129475" y="1273870"/>
                  <a:pt x="1292327" y="1465462"/>
                </a:cubicBezTo>
                <a:cubicBezTo>
                  <a:pt x="1326642" y="1505833"/>
                  <a:pt x="1359399" y="1547582"/>
                  <a:pt x="1395272" y="1586575"/>
                </a:cubicBezTo>
                <a:cubicBezTo>
                  <a:pt x="1405946" y="1598177"/>
                  <a:pt x="1421346" y="1604883"/>
                  <a:pt x="1431606" y="1616853"/>
                </a:cubicBezTo>
                <a:cubicBezTo>
                  <a:pt x="1482075" y="1675733"/>
                  <a:pt x="1528714" y="1737792"/>
                  <a:pt x="1576941" y="1798522"/>
                </a:cubicBezTo>
                <a:cubicBezTo>
                  <a:pt x="1623325" y="1856931"/>
                  <a:pt x="1592305" y="1837898"/>
                  <a:pt x="1698054" y="1925690"/>
                </a:cubicBezTo>
                <a:cubicBezTo>
                  <a:pt x="1767943" y="1983711"/>
                  <a:pt x="1916057" y="2089192"/>
                  <a:pt x="1916057" y="2089192"/>
                </a:cubicBezTo>
                <a:cubicBezTo>
                  <a:pt x="1964502" y="2075062"/>
                  <a:pt x="2016549" y="2069947"/>
                  <a:pt x="2061392" y="2046802"/>
                </a:cubicBezTo>
                <a:cubicBezTo>
                  <a:pt x="2091135" y="2031451"/>
                  <a:pt x="2137479" y="1924904"/>
                  <a:pt x="2146170" y="1907523"/>
                </a:cubicBezTo>
                <a:cubicBezTo>
                  <a:pt x="2136077" y="1881282"/>
                  <a:pt x="2127161" y="1854558"/>
                  <a:pt x="2115892" y="1828800"/>
                </a:cubicBezTo>
                <a:cubicBezTo>
                  <a:pt x="2112975" y="1822132"/>
                  <a:pt x="2106185" y="1817502"/>
                  <a:pt x="2103781" y="1810633"/>
                </a:cubicBezTo>
                <a:cubicBezTo>
                  <a:pt x="2059892" y="1685233"/>
                  <a:pt x="2095209" y="1737808"/>
                  <a:pt x="2037169" y="1641075"/>
                </a:cubicBezTo>
                <a:cubicBezTo>
                  <a:pt x="2025936" y="1622353"/>
                  <a:pt x="2013026" y="1604688"/>
                  <a:pt x="2000835" y="1586575"/>
                </a:cubicBezTo>
                <a:cubicBezTo>
                  <a:pt x="1942377" y="1499723"/>
                  <a:pt x="1890622" y="1407934"/>
                  <a:pt x="1825222" y="1326182"/>
                </a:cubicBezTo>
                <a:cubicBezTo>
                  <a:pt x="1817148" y="1316089"/>
                  <a:pt x="1807244" y="1307221"/>
                  <a:pt x="1801000" y="1295904"/>
                </a:cubicBezTo>
                <a:cubicBezTo>
                  <a:pt x="1631791" y="989212"/>
                  <a:pt x="1821406" y="1276681"/>
                  <a:pt x="1649609" y="1071846"/>
                </a:cubicBezTo>
                <a:cubicBezTo>
                  <a:pt x="1620808" y="1037506"/>
                  <a:pt x="1596052" y="999931"/>
                  <a:pt x="1570886" y="962845"/>
                </a:cubicBezTo>
                <a:cubicBezTo>
                  <a:pt x="1537672" y="913897"/>
                  <a:pt x="1544853" y="904473"/>
                  <a:pt x="1504274" y="872010"/>
                </a:cubicBezTo>
                <a:cubicBezTo>
                  <a:pt x="1368839" y="763663"/>
                  <a:pt x="1457115" y="843751"/>
                  <a:pt x="1304438" y="738786"/>
                </a:cubicBezTo>
                <a:cubicBezTo>
                  <a:pt x="1274823" y="718426"/>
                  <a:pt x="1249562" y="692110"/>
                  <a:pt x="1219659" y="672175"/>
                </a:cubicBezTo>
                <a:cubicBezTo>
                  <a:pt x="1194861" y="655643"/>
                  <a:pt x="1165865" y="646118"/>
                  <a:pt x="1140936" y="629785"/>
                </a:cubicBezTo>
                <a:cubicBezTo>
                  <a:pt x="1107167" y="607661"/>
                  <a:pt x="1078531" y="578109"/>
                  <a:pt x="1044046" y="557118"/>
                </a:cubicBezTo>
                <a:cubicBezTo>
                  <a:pt x="1031493" y="549477"/>
                  <a:pt x="1015058" y="551036"/>
                  <a:pt x="1001657" y="545006"/>
                </a:cubicBezTo>
                <a:cubicBezTo>
                  <a:pt x="974478" y="532776"/>
                  <a:pt x="949174" y="516747"/>
                  <a:pt x="922933" y="502617"/>
                </a:cubicBezTo>
                <a:cubicBezTo>
                  <a:pt x="902748" y="480413"/>
                  <a:pt x="881587" y="459058"/>
                  <a:pt x="862377" y="436005"/>
                </a:cubicBezTo>
                <a:cubicBezTo>
                  <a:pt x="795600" y="355873"/>
                  <a:pt x="765295" y="287656"/>
                  <a:pt x="662541" y="230114"/>
                </a:cubicBezTo>
                <a:cubicBezTo>
                  <a:pt x="612078" y="201854"/>
                  <a:pt x="565056" y="166298"/>
                  <a:pt x="511151" y="145335"/>
                </a:cubicBezTo>
                <a:lnTo>
                  <a:pt x="402149" y="102945"/>
                </a:lnTo>
                <a:cubicBezTo>
                  <a:pt x="390195" y="98462"/>
                  <a:pt x="378254" y="93705"/>
                  <a:pt x="365815" y="90834"/>
                </a:cubicBezTo>
                <a:cubicBezTo>
                  <a:pt x="351907" y="87625"/>
                  <a:pt x="337393" y="87718"/>
                  <a:pt x="323426" y="84778"/>
                </a:cubicBezTo>
                <a:cubicBezTo>
                  <a:pt x="298994" y="79634"/>
                  <a:pt x="274981" y="72667"/>
                  <a:pt x="250759" y="66612"/>
                </a:cubicBezTo>
                <a:cubicBezTo>
                  <a:pt x="238648" y="60556"/>
                  <a:pt x="225908" y="55622"/>
                  <a:pt x="214425" y="48445"/>
                </a:cubicBezTo>
                <a:cubicBezTo>
                  <a:pt x="209583" y="45419"/>
                  <a:pt x="207946" y="37272"/>
                  <a:pt x="202314" y="36333"/>
                </a:cubicBezTo>
                <a:cubicBezTo>
                  <a:pt x="170394" y="31013"/>
                  <a:pt x="116526" y="6055"/>
                  <a:pt x="99368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rgbClr val="2699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Freihandform 83">
            <a:extLst>
              <a:ext uri="{FF2B5EF4-FFF2-40B4-BE49-F238E27FC236}">
                <a16:creationId xmlns:a16="http://schemas.microsoft.com/office/drawing/2014/main" id="{2930DB76-1E8D-4771-B828-C322FF499148}"/>
              </a:ext>
            </a:extLst>
          </p:cNvPr>
          <p:cNvSpPr/>
          <p:nvPr/>
        </p:nvSpPr>
        <p:spPr bwMode="auto">
          <a:xfrm>
            <a:off x="1958604" y="2577758"/>
            <a:ext cx="811454" cy="2010469"/>
          </a:xfrm>
          <a:custGeom>
            <a:avLst/>
            <a:gdLst>
              <a:gd name="connsiteX0" fmla="*/ 0 w 811454"/>
              <a:gd name="connsiteY0" fmla="*/ 36334 h 2010469"/>
              <a:gd name="connsiteX1" fmla="*/ 0 w 811454"/>
              <a:gd name="connsiteY1" fmla="*/ 36334 h 2010469"/>
              <a:gd name="connsiteX2" fmla="*/ 36334 w 811454"/>
              <a:gd name="connsiteY2" fmla="*/ 654008 h 2010469"/>
              <a:gd name="connsiteX3" fmla="*/ 193780 w 811454"/>
              <a:gd name="connsiteY3" fmla="*/ 1138458 h 2010469"/>
              <a:gd name="connsiteX4" fmla="*/ 248281 w 811454"/>
              <a:gd name="connsiteY4" fmla="*/ 1429129 h 2010469"/>
              <a:gd name="connsiteX5" fmla="*/ 272503 w 811454"/>
              <a:gd name="connsiteY5" fmla="*/ 1513907 h 2010469"/>
              <a:gd name="connsiteX6" fmla="*/ 314893 w 811454"/>
              <a:gd name="connsiteY6" fmla="*/ 1616853 h 2010469"/>
              <a:gd name="connsiteX7" fmla="*/ 339115 w 811454"/>
              <a:gd name="connsiteY7" fmla="*/ 1683465 h 2010469"/>
              <a:gd name="connsiteX8" fmla="*/ 399671 w 811454"/>
              <a:gd name="connsiteY8" fmla="*/ 1744021 h 2010469"/>
              <a:gd name="connsiteX9" fmla="*/ 538951 w 811454"/>
              <a:gd name="connsiteY9" fmla="*/ 1901468 h 2010469"/>
              <a:gd name="connsiteX10" fmla="*/ 599507 w 811454"/>
              <a:gd name="connsiteY10" fmla="*/ 1962024 h 2010469"/>
              <a:gd name="connsiteX11" fmla="*/ 696397 w 811454"/>
              <a:gd name="connsiteY11" fmla="*/ 2010469 h 2010469"/>
              <a:gd name="connsiteX12" fmla="*/ 708508 w 811454"/>
              <a:gd name="connsiteY12" fmla="*/ 1901468 h 2010469"/>
              <a:gd name="connsiteX13" fmla="*/ 744842 w 811454"/>
              <a:gd name="connsiteY13" fmla="*/ 1774300 h 2010469"/>
              <a:gd name="connsiteX14" fmla="*/ 756953 w 811454"/>
              <a:gd name="connsiteY14" fmla="*/ 1762188 h 2010469"/>
              <a:gd name="connsiteX15" fmla="*/ 805399 w 811454"/>
              <a:gd name="connsiteY15" fmla="*/ 1628964 h 2010469"/>
              <a:gd name="connsiteX16" fmla="*/ 811454 w 811454"/>
              <a:gd name="connsiteY16" fmla="*/ 1532074 h 2010469"/>
              <a:gd name="connsiteX17" fmla="*/ 787232 w 811454"/>
              <a:gd name="connsiteY17" fmla="*/ 1423073 h 2010469"/>
              <a:gd name="connsiteX18" fmla="*/ 750898 w 811454"/>
              <a:gd name="connsiteY18" fmla="*/ 1320127 h 2010469"/>
              <a:gd name="connsiteX19" fmla="*/ 635841 w 811454"/>
              <a:gd name="connsiteY19" fmla="*/ 1011290 h 2010469"/>
              <a:gd name="connsiteX20" fmla="*/ 538951 w 811454"/>
              <a:gd name="connsiteY20" fmla="*/ 647953 h 2010469"/>
              <a:gd name="connsiteX21" fmla="*/ 490506 w 811454"/>
              <a:gd name="connsiteY21" fmla="*/ 363338 h 2010469"/>
              <a:gd name="connsiteX22" fmla="*/ 472339 w 811454"/>
              <a:gd name="connsiteY22" fmla="*/ 242225 h 2010469"/>
              <a:gd name="connsiteX23" fmla="*/ 417838 w 811454"/>
              <a:gd name="connsiteY23" fmla="*/ 115057 h 2010469"/>
              <a:gd name="connsiteX24" fmla="*/ 314893 w 811454"/>
              <a:gd name="connsiteY24" fmla="*/ 36334 h 2010469"/>
              <a:gd name="connsiteX25" fmla="*/ 175613 w 811454"/>
              <a:gd name="connsiteY25" fmla="*/ 0 h 2010469"/>
              <a:gd name="connsiteX26" fmla="*/ 0 w 811454"/>
              <a:gd name="connsiteY26" fmla="*/ 36334 h 20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1454" h="2010469">
                <a:moveTo>
                  <a:pt x="0" y="36334"/>
                </a:moveTo>
                <a:lnTo>
                  <a:pt x="0" y="36334"/>
                </a:lnTo>
                <a:cubicBezTo>
                  <a:pt x="12111" y="242225"/>
                  <a:pt x="11267" y="449290"/>
                  <a:pt x="36334" y="654008"/>
                </a:cubicBezTo>
                <a:cubicBezTo>
                  <a:pt x="56689" y="820238"/>
                  <a:pt x="132298" y="984754"/>
                  <a:pt x="193780" y="1138458"/>
                </a:cubicBezTo>
                <a:cubicBezTo>
                  <a:pt x="214524" y="1276752"/>
                  <a:pt x="211885" y="1276266"/>
                  <a:pt x="248281" y="1429129"/>
                </a:cubicBezTo>
                <a:cubicBezTo>
                  <a:pt x="255088" y="1457720"/>
                  <a:pt x="262675" y="1486209"/>
                  <a:pt x="272503" y="1513907"/>
                </a:cubicBezTo>
                <a:cubicBezTo>
                  <a:pt x="284913" y="1548881"/>
                  <a:pt x="301323" y="1582312"/>
                  <a:pt x="314893" y="1616853"/>
                </a:cubicBezTo>
                <a:cubicBezTo>
                  <a:pt x="323532" y="1638843"/>
                  <a:pt x="326009" y="1663807"/>
                  <a:pt x="339115" y="1683465"/>
                </a:cubicBezTo>
                <a:cubicBezTo>
                  <a:pt x="354950" y="1707217"/>
                  <a:pt x="381982" y="1721615"/>
                  <a:pt x="399671" y="1744021"/>
                </a:cubicBezTo>
                <a:cubicBezTo>
                  <a:pt x="545623" y="1928893"/>
                  <a:pt x="435368" y="1803639"/>
                  <a:pt x="538951" y="1901468"/>
                </a:cubicBezTo>
                <a:cubicBezTo>
                  <a:pt x="559705" y="1921069"/>
                  <a:pt x="576551" y="1945056"/>
                  <a:pt x="599507" y="1962024"/>
                </a:cubicBezTo>
                <a:cubicBezTo>
                  <a:pt x="642140" y="1993535"/>
                  <a:pt x="658890" y="1997966"/>
                  <a:pt x="696397" y="2010469"/>
                </a:cubicBezTo>
                <a:cubicBezTo>
                  <a:pt x="700434" y="1974135"/>
                  <a:pt x="704318" y="1937784"/>
                  <a:pt x="708508" y="1901468"/>
                </a:cubicBezTo>
                <a:cubicBezTo>
                  <a:pt x="715611" y="1839913"/>
                  <a:pt x="712939" y="1842665"/>
                  <a:pt x="744842" y="1774300"/>
                </a:cubicBezTo>
                <a:cubicBezTo>
                  <a:pt x="747256" y="1769126"/>
                  <a:pt x="752916" y="1766225"/>
                  <a:pt x="756953" y="1762188"/>
                </a:cubicBezTo>
                <a:cubicBezTo>
                  <a:pt x="772444" y="1723464"/>
                  <a:pt x="799383" y="1657328"/>
                  <a:pt x="805399" y="1628964"/>
                </a:cubicBezTo>
                <a:cubicBezTo>
                  <a:pt x="812114" y="1597309"/>
                  <a:pt x="809436" y="1564371"/>
                  <a:pt x="811454" y="1532074"/>
                </a:cubicBezTo>
                <a:cubicBezTo>
                  <a:pt x="803380" y="1495740"/>
                  <a:pt x="797457" y="1458861"/>
                  <a:pt x="787232" y="1423073"/>
                </a:cubicBezTo>
                <a:cubicBezTo>
                  <a:pt x="777235" y="1388083"/>
                  <a:pt x="763853" y="1354133"/>
                  <a:pt x="750898" y="1320127"/>
                </a:cubicBezTo>
                <a:cubicBezTo>
                  <a:pt x="705097" y="1199898"/>
                  <a:pt x="671967" y="1135564"/>
                  <a:pt x="635841" y="1011290"/>
                </a:cubicBezTo>
                <a:cubicBezTo>
                  <a:pt x="600852" y="890928"/>
                  <a:pt x="538951" y="647953"/>
                  <a:pt x="538951" y="647953"/>
                </a:cubicBezTo>
                <a:cubicBezTo>
                  <a:pt x="502577" y="344836"/>
                  <a:pt x="543500" y="641558"/>
                  <a:pt x="490506" y="363338"/>
                </a:cubicBezTo>
                <a:cubicBezTo>
                  <a:pt x="482868" y="323236"/>
                  <a:pt x="483806" y="281404"/>
                  <a:pt x="472339" y="242225"/>
                </a:cubicBezTo>
                <a:cubicBezTo>
                  <a:pt x="459384" y="197964"/>
                  <a:pt x="454472" y="143072"/>
                  <a:pt x="417838" y="115057"/>
                </a:cubicBezTo>
                <a:cubicBezTo>
                  <a:pt x="383523" y="88816"/>
                  <a:pt x="353913" y="54869"/>
                  <a:pt x="314893" y="36334"/>
                </a:cubicBezTo>
                <a:cubicBezTo>
                  <a:pt x="271553" y="15748"/>
                  <a:pt x="175613" y="0"/>
                  <a:pt x="175613" y="0"/>
                </a:cubicBezTo>
                <a:lnTo>
                  <a:pt x="0" y="36334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rgbClr val="2699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Freihandform 84">
            <a:extLst>
              <a:ext uri="{FF2B5EF4-FFF2-40B4-BE49-F238E27FC236}">
                <a16:creationId xmlns:a16="http://schemas.microsoft.com/office/drawing/2014/main" id="{D4FBBA42-5260-4196-B06D-2FC47E3F2A4A}"/>
              </a:ext>
            </a:extLst>
          </p:cNvPr>
          <p:cNvSpPr/>
          <p:nvPr/>
        </p:nvSpPr>
        <p:spPr bwMode="auto">
          <a:xfrm>
            <a:off x="642812" y="2335533"/>
            <a:ext cx="855705" cy="848963"/>
          </a:xfrm>
          <a:custGeom>
            <a:avLst/>
            <a:gdLst>
              <a:gd name="connsiteX0" fmla="*/ 570949 w 855705"/>
              <a:gd name="connsiteY0" fmla="*/ 0 h 848963"/>
              <a:gd name="connsiteX1" fmla="*/ 570949 w 855705"/>
              <a:gd name="connsiteY1" fmla="*/ 0 h 848963"/>
              <a:gd name="connsiteX2" fmla="*/ 201556 w 855705"/>
              <a:gd name="connsiteY2" fmla="*/ 266448 h 848963"/>
              <a:gd name="connsiteX3" fmla="*/ 134944 w 855705"/>
              <a:gd name="connsiteY3" fmla="*/ 308837 h 848963"/>
              <a:gd name="connsiteX4" fmla="*/ 56221 w 855705"/>
              <a:gd name="connsiteY4" fmla="*/ 423894 h 848963"/>
              <a:gd name="connsiteX5" fmla="*/ 7776 w 855705"/>
              <a:gd name="connsiteY5" fmla="*/ 581340 h 848963"/>
              <a:gd name="connsiteX6" fmla="*/ 13832 w 855705"/>
              <a:gd name="connsiteY6" fmla="*/ 835677 h 848963"/>
              <a:gd name="connsiteX7" fmla="*/ 171278 w 855705"/>
              <a:gd name="connsiteY7" fmla="*/ 823566 h 848963"/>
              <a:gd name="connsiteX8" fmla="*/ 274224 w 855705"/>
              <a:gd name="connsiteY8" fmla="*/ 750898 h 848963"/>
              <a:gd name="connsiteX9" fmla="*/ 365058 w 855705"/>
              <a:gd name="connsiteY9" fmla="*/ 708509 h 848963"/>
              <a:gd name="connsiteX10" fmla="*/ 540671 w 855705"/>
              <a:gd name="connsiteY10" fmla="*/ 605563 h 848963"/>
              <a:gd name="connsiteX11" fmla="*/ 710229 w 855705"/>
              <a:gd name="connsiteY11" fmla="*/ 460228 h 848963"/>
              <a:gd name="connsiteX12" fmla="*/ 728396 w 855705"/>
              <a:gd name="connsiteY12" fmla="*/ 448117 h 848963"/>
              <a:gd name="connsiteX13" fmla="*/ 825286 w 855705"/>
              <a:gd name="connsiteY13" fmla="*/ 339115 h 848963"/>
              <a:gd name="connsiteX14" fmla="*/ 813175 w 855705"/>
              <a:gd name="connsiteY14" fmla="*/ 60556 h 848963"/>
              <a:gd name="connsiteX15" fmla="*/ 764730 w 855705"/>
              <a:gd name="connsiteY15" fmla="*/ 36334 h 848963"/>
              <a:gd name="connsiteX16" fmla="*/ 710229 w 855705"/>
              <a:gd name="connsiteY16" fmla="*/ 30278 h 848963"/>
              <a:gd name="connsiteX17" fmla="*/ 643617 w 855705"/>
              <a:gd name="connsiteY17" fmla="*/ 18167 h 848963"/>
              <a:gd name="connsiteX18" fmla="*/ 570949 w 855705"/>
              <a:gd name="connsiteY18" fmla="*/ 0 h 84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5705" h="848963">
                <a:moveTo>
                  <a:pt x="570949" y="0"/>
                </a:moveTo>
                <a:lnTo>
                  <a:pt x="570949" y="0"/>
                </a:lnTo>
                <a:cubicBezTo>
                  <a:pt x="371757" y="162976"/>
                  <a:pt x="473498" y="86966"/>
                  <a:pt x="201556" y="266448"/>
                </a:cubicBezTo>
                <a:cubicBezTo>
                  <a:pt x="179590" y="280945"/>
                  <a:pt x="134944" y="308837"/>
                  <a:pt x="134944" y="308837"/>
                </a:cubicBezTo>
                <a:cubicBezTo>
                  <a:pt x="108703" y="347189"/>
                  <a:pt x="78392" y="383053"/>
                  <a:pt x="56221" y="423894"/>
                </a:cubicBezTo>
                <a:cubicBezTo>
                  <a:pt x="24033" y="483188"/>
                  <a:pt x="19864" y="520901"/>
                  <a:pt x="7776" y="581340"/>
                </a:cubicBezTo>
                <a:cubicBezTo>
                  <a:pt x="4899" y="627366"/>
                  <a:pt x="-11275" y="814157"/>
                  <a:pt x="13832" y="835677"/>
                </a:cubicBezTo>
                <a:cubicBezTo>
                  <a:pt x="53797" y="869933"/>
                  <a:pt x="118796" y="827603"/>
                  <a:pt x="171278" y="823566"/>
                </a:cubicBezTo>
                <a:cubicBezTo>
                  <a:pt x="205593" y="799343"/>
                  <a:pt x="238107" y="772342"/>
                  <a:pt x="274224" y="750898"/>
                </a:cubicBezTo>
                <a:cubicBezTo>
                  <a:pt x="302954" y="733840"/>
                  <a:pt x="335725" y="724509"/>
                  <a:pt x="365058" y="708509"/>
                </a:cubicBezTo>
                <a:cubicBezTo>
                  <a:pt x="424627" y="676017"/>
                  <a:pt x="484028" y="642923"/>
                  <a:pt x="540671" y="605563"/>
                </a:cubicBezTo>
                <a:cubicBezTo>
                  <a:pt x="657032" y="528814"/>
                  <a:pt x="626535" y="537483"/>
                  <a:pt x="710229" y="460228"/>
                </a:cubicBezTo>
                <a:cubicBezTo>
                  <a:pt x="715577" y="455292"/>
                  <a:pt x="723460" y="453465"/>
                  <a:pt x="728396" y="448117"/>
                </a:cubicBezTo>
                <a:cubicBezTo>
                  <a:pt x="907474" y="254115"/>
                  <a:pt x="684651" y="479750"/>
                  <a:pt x="825286" y="339115"/>
                </a:cubicBezTo>
                <a:cubicBezTo>
                  <a:pt x="861309" y="222038"/>
                  <a:pt x="874417" y="222411"/>
                  <a:pt x="813175" y="60556"/>
                </a:cubicBezTo>
                <a:cubicBezTo>
                  <a:pt x="806786" y="43670"/>
                  <a:pt x="782051" y="41428"/>
                  <a:pt x="764730" y="36334"/>
                </a:cubicBezTo>
                <a:cubicBezTo>
                  <a:pt x="747194" y="31176"/>
                  <a:pt x="728306" y="32989"/>
                  <a:pt x="710229" y="30278"/>
                </a:cubicBezTo>
                <a:cubicBezTo>
                  <a:pt x="687911" y="26930"/>
                  <a:pt x="665978" y="21216"/>
                  <a:pt x="643617" y="18167"/>
                </a:cubicBezTo>
                <a:cubicBezTo>
                  <a:pt x="621526" y="15155"/>
                  <a:pt x="583060" y="3028"/>
                  <a:pt x="570949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rgbClr val="2699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64CC4A7F-836F-46E2-A2DA-D1A41C2DFAB6}"/>
              </a:ext>
            </a:extLst>
          </p:cNvPr>
          <p:cNvSpPr/>
          <p:nvPr/>
        </p:nvSpPr>
        <p:spPr bwMode="auto">
          <a:xfrm>
            <a:off x="7015408" y="2007295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C9EC34E-0032-4BC3-B0AF-35F07D250BED}"/>
              </a:ext>
            </a:extLst>
          </p:cNvPr>
          <p:cNvSpPr/>
          <p:nvPr/>
        </p:nvSpPr>
        <p:spPr bwMode="auto">
          <a:xfrm>
            <a:off x="6187421" y="2716521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C446867C-528F-4D62-A08C-700F86DC36CF}"/>
              </a:ext>
            </a:extLst>
          </p:cNvPr>
          <p:cNvSpPr/>
          <p:nvPr/>
        </p:nvSpPr>
        <p:spPr bwMode="auto">
          <a:xfrm>
            <a:off x="6732785" y="2707094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FA9FEA47-A5D1-4EF1-90E2-B7107B4FE793}"/>
              </a:ext>
            </a:extLst>
          </p:cNvPr>
          <p:cNvSpPr/>
          <p:nvPr/>
        </p:nvSpPr>
        <p:spPr bwMode="auto">
          <a:xfrm>
            <a:off x="7278149" y="2716521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682B3422-4F29-40A7-AFCE-63F60F4C36A1}"/>
              </a:ext>
            </a:extLst>
          </p:cNvPr>
          <p:cNvSpPr/>
          <p:nvPr/>
        </p:nvSpPr>
        <p:spPr bwMode="auto">
          <a:xfrm>
            <a:off x="7837295" y="2718738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5D27EE98-CAE2-46F0-B080-87A4F8092BCA}"/>
              </a:ext>
            </a:extLst>
          </p:cNvPr>
          <p:cNvCxnSpPr>
            <a:cxnSpLocks/>
            <a:stCxn id="64" idx="3"/>
            <a:endCxn id="65" idx="7"/>
          </p:cNvCxnSpPr>
          <p:nvPr/>
        </p:nvCxnSpPr>
        <p:spPr bwMode="auto">
          <a:xfrm flipH="1">
            <a:off x="6335452" y="2155326"/>
            <a:ext cx="705354" cy="5865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D2D45E89-A8DB-4892-992C-114F3C6834C4}"/>
              </a:ext>
            </a:extLst>
          </p:cNvPr>
          <p:cNvCxnSpPr>
            <a:cxnSpLocks/>
            <a:stCxn id="64" idx="3"/>
            <a:endCxn id="66" idx="0"/>
          </p:cNvCxnSpPr>
          <p:nvPr/>
        </p:nvCxnSpPr>
        <p:spPr bwMode="auto">
          <a:xfrm flipH="1">
            <a:off x="6819500" y="2155326"/>
            <a:ext cx="221306" cy="551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06773265-4C56-49A0-BFF8-8DF446CF7FE3}"/>
              </a:ext>
            </a:extLst>
          </p:cNvPr>
          <p:cNvCxnSpPr>
            <a:cxnSpLocks/>
            <a:stCxn id="64" idx="5"/>
            <a:endCxn id="67" idx="0"/>
          </p:cNvCxnSpPr>
          <p:nvPr/>
        </p:nvCxnSpPr>
        <p:spPr bwMode="auto">
          <a:xfrm>
            <a:off x="7163439" y="2155326"/>
            <a:ext cx="201425" cy="5611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BBE39860-82FF-43B5-AC8C-B2DED708367B}"/>
              </a:ext>
            </a:extLst>
          </p:cNvPr>
          <p:cNvCxnSpPr>
            <a:cxnSpLocks/>
            <a:stCxn id="64" idx="5"/>
            <a:endCxn id="68" idx="1"/>
          </p:cNvCxnSpPr>
          <p:nvPr/>
        </p:nvCxnSpPr>
        <p:spPr bwMode="auto">
          <a:xfrm>
            <a:off x="7163439" y="2155326"/>
            <a:ext cx="699254" cy="5888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3" name="Ellipse 72">
            <a:extLst>
              <a:ext uri="{FF2B5EF4-FFF2-40B4-BE49-F238E27FC236}">
                <a16:creationId xmlns:a16="http://schemas.microsoft.com/office/drawing/2014/main" id="{19E60268-EB1A-4BFB-A6A1-03DFB8EBED38}"/>
              </a:ext>
            </a:extLst>
          </p:cNvPr>
          <p:cNvSpPr/>
          <p:nvPr/>
        </p:nvSpPr>
        <p:spPr bwMode="auto">
          <a:xfrm>
            <a:off x="6729818" y="2712544"/>
            <a:ext cx="176373" cy="185517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BB1A5F3-9860-44D6-9BC6-2948FC211F37}"/>
              </a:ext>
            </a:extLst>
          </p:cNvPr>
          <p:cNvSpPr txBox="1"/>
          <p:nvPr/>
        </p:nvSpPr>
        <p:spPr>
          <a:xfrm>
            <a:off x="6849740" y="2537825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rgbClr val="7030A0"/>
                </a:solidFill>
              </a:rPr>
              <a:t>best</a:t>
            </a:r>
            <a:endParaRPr lang="de-AT" sz="1100" dirty="0">
              <a:solidFill>
                <a:srgbClr val="7030A0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6A37DDBE-9001-4A61-9114-C7049C2EA0B3}"/>
              </a:ext>
            </a:extLst>
          </p:cNvPr>
          <p:cNvSpPr/>
          <p:nvPr/>
        </p:nvSpPr>
        <p:spPr bwMode="auto">
          <a:xfrm>
            <a:off x="7837295" y="2712544"/>
            <a:ext cx="176373" cy="185517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9717F9B2-92A5-4663-8EF3-6A1DDA600E81}"/>
              </a:ext>
            </a:extLst>
          </p:cNvPr>
          <p:cNvSpPr txBox="1"/>
          <p:nvPr/>
        </p:nvSpPr>
        <p:spPr>
          <a:xfrm>
            <a:off x="8042984" y="2663003"/>
            <a:ext cx="726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chemeClr val="accent3"/>
                </a:solidFill>
              </a:rPr>
              <a:t>locally</a:t>
            </a:r>
            <a:r>
              <a:rPr lang="de-AT" sz="1100" dirty="0">
                <a:solidFill>
                  <a:schemeClr val="accent3"/>
                </a:solidFill>
              </a:rPr>
              <a:t> </a:t>
            </a:r>
            <a:br>
              <a:rPr lang="de-AT" sz="1100" dirty="0">
                <a:solidFill>
                  <a:schemeClr val="accent3"/>
                </a:solidFill>
              </a:rPr>
            </a:br>
            <a:r>
              <a:rPr lang="de-AT" sz="1100" dirty="0">
                <a:solidFill>
                  <a:schemeClr val="accent3"/>
                </a:solidFill>
              </a:rPr>
              <a:t>2nd </a:t>
            </a:r>
            <a:r>
              <a:rPr lang="de-AT" sz="1100" dirty="0" err="1">
                <a:solidFill>
                  <a:schemeClr val="accent3"/>
                </a:solidFill>
              </a:rPr>
              <a:t>best</a:t>
            </a:r>
            <a:endParaRPr lang="de-AT" sz="1100" dirty="0">
              <a:solidFill>
                <a:schemeClr val="accent3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5D57B1B0-A93E-41B3-B919-BD831EF735C2}"/>
              </a:ext>
            </a:extLst>
          </p:cNvPr>
          <p:cNvSpPr/>
          <p:nvPr/>
        </p:nvSpPr>
        <p:spPr bwMode="auto">
          <a:xfrm>
            <a:off x="7803429" y="2674444"/>
            <a:ext cx="248715" cy="26161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B966A9DA-D4E7-4A27-8EBD-9F5A3BBF8F19}"/>
              </a:ext>
            </a:extLst>
          </p:cNvPr>
          <p:cNvSpPr txBox="1"/>
          <p:nvPr/>
        </p:nvSpPr>
        <p:spPr>
          <a:xfrm>
            <a:off x="7750012" y="2405503"/>
            <a:ext cx="12618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rgbClr val="C00000"/>
                </a:solidFill>
              </a:rPr>
              <a:t>globally</a:t>
            </a:r>
            <a:r>
              <a:rPr lang="de-AT" sz="1100" dirty="0">
                <a:solidFill>
                  <a:srgbClr val="C00000"/>
                </a:solidFill>
              </a:rPr>
              <a:t> 2nd </a:t>
            </a:r>
            <a:r>
              <a:rPr lang="de-AT" sz="1100" dirty="0" err="1">
                <a:solidFill>
                  <a:srgbClr val="C00000"/>
                </a:solidFill>
              </a:rPr>
              <a:t>best</a:t>
            </a:r>
            <a:endParaRPr lang="de-AT" sz="1100" dirty="0">
              <a:solidFill>
                <a:srgbClr val="C00000"/>
              </a:solidFill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A00CF80-6336-43F0-B03E-41477C1800FE}"/>
              </a:ext>
            </a:extLst>
          </p:cNvPr>
          <p:cNvSpPr/>
          <p:nvPr/>
        </p:nvSpPr>
        <p:spPr bwMode="auto">
          <a:xfrm>
            <a:off x="5930173" y="3441468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EDF7A535-A7EF-4D09-AEE1-17CBB434ECEC}"/>
              </a:ext>
            </a:extLst>
          </p:cNvPr>
          <p:cNvSpPr/>
          <p:nvPr/>
        </p:nvSpPr>
        <p:spPr bwMode="auto">
          <a:xfrm>
            <a:off x="6475537" y="3432041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6F561B6-6C81-4E85-AEC0-548F44FE9CA8}"/>
              </a:ext>
            </a:extLst>
          </p:cNvPr>
          <p:cNvSpPr/>
          <p:nvPr/>
        </p:nvSpPr>
        <p:spPr bwMode="auto">
          <a:xfrm>
            <a:off x="7020901" y="3441468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03FB311C-6EAF-417F-B00C-CCC7B1D3AF15}"/>
              </a:ext>
            </a:extLst>
          </p:cNvPr>
          <p:cNvSpPr/>
          <p:nvPr/>
        </p:nvSpPr>
        <p:spPr bwMode="auto">
          <a:xfrm>
            <a:off x="7580047" y="3443685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21C834F4-8AB8-42A2-85F5-E3B18A476385}"/>
              </a:ext>
            </a:extLst>
          </p:cNvPr>
          <p:cNvCxnSpPr>
            <a:cxnSpLocks/>
            <a:endCxn id="79" idx="7"/>
          </p:cNvCxnSpPr>
          <p:nvPr/>
        </p:nvCxnSpPr>
        <p:spPr bwMode="auto">
          <a:xfrm flipH="1">
            <a:off x="6078204" y="2880273"/>
            <a:ext cx="705354" cy="5865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BC6890A5-F0EB-4C04-B035-3CC852B461A4}"/>
              </a:ext>
            </a:extLst>
          </p:cNvPr>
          <p:cNvCxnSpPr>
            <a:cxnSpLocks/>
            <a:endCxn id="80" idx="0"/>
          </p:cNvCxnSpPr>
          <p:nvPr/>
        </p:nvCxnSpPr>
        <p:spPr bwMode="auto">
          <a:xfrm flipH="1">
            <a:off x="6562252" y="2880273"/>
            <a:ext cx="221306" cy="551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DA8B00E9-73C3-4C1B-9815-C83F1481E344}"/>
              </a:ext>
            </a:extLst>
          </p:cNvPr>
          <p:cNvCxnSpPr>
            <a:cxnSpLocks/>
            <a:stCxn id="73" idx="5"/>
            <a:endCxn id="81" idx="0"/>
          </p:cNvCxnSpPr>
          <p:nvPr/>
        </p:nvCxnSpPr>
        <p:spPr bwMode="auto">
          <a:xfrm>
            <a:off x="6880362" y="2870893"/>
            <a:ext cx="227254" cy="570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E2B8E905-D2B9-4987-AD1D-B9BB35D8DFE5}"/>
              </a:ext>
            </a:extLst>
          </p:cNvPr>
          <p:cNvCxnSpPr>
            <a:cxnSpLocks/>
            <a:stCxn id="73" idx="5"/>
            <a:endCxn id="82" idx="1"/>
          </p:cNvCxnSpPr>
          <p:nvPr/>
        </p:nvCxnSpPr>
        <p:spPr bwMode="auto">
          <a:xfrm>
            <a:off x="6880362" y="2870893"/>
            <a:ext cx="725083" cy="5981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87" name="Ellipse 86">
            <a:extLst>
              <a:ext uri="{FF2B5EF4-FFF2-40B4-BE49-F238E27FC236}">
                <a16:creationId xmlns:a16="http://schemas.microsoft.com/office/drawing/2014/main" id="{785C5DF7-5963-4707-A20E-C40F5B3AF3B4}"/>
              </a:ext>
            </a:extLst>
          </p:cNvPr>
          <p:cNvSpPr/>
          <p:nvPr/>
        </p:nvSpPr>
        <p:spPr bwMode="auto">
          <a:xfrm>
            <a:off x="7018067" y="3440765"/>
            <a:ext cx="176373" cy="185517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7348822C-D56E-4B5A-A502-4291C29BBEC2}"/>
              </a:ext>
            </a:extLst>
          </p:cNvPr>
          <p:cNvCxnSpPr>
            <a:stCxn id="77" idx="3"/>
            <a:endCxn id="87" idx="7"/>
          </p:cNvCxnSpPr>
          <p:nvPr/>
        </p:nvCxnSpPr>
        <p:spPr bwMode="auto">
          <a:xfrm flipH="1">
            <a:off x="7168611" y="2897742"/>
            <a:ext cx="671241" cy="5701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4699C2"/>
            </a:solidFill>
            <a:prstDash val="sysDot"/>
            <a:round/>
            <a:headEnd type="triangle" w="med" len="med"/>
            <a:tailEnd type="triangle"/>
          </a:ln>
          <a:effectLst/>
        </p:spPr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14FD2C20-9494-4AE7-B2D6-F6D4F91C4E31}"/>
              </a:ext>
            </a:extLst>
          </p:cNvPr>
          <p:cNvSpPr txBox="1"/>
          <p:nvPr/>
        </p:nvSpPr>
        <p:spPr>
          <a:xfrm>
            <a:off x="7504231" y="3094617"/>
            <a:ext cx="1188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rgbClr val="4699C2"/>
                </a:solidFill>
              </a:rPr>
              <a:t>which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is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better</a:t>
            </a:r>
            <a:r>
              <a:rPr lang="de-AT" sz="1100" dirty="0">
                <a:solidFill>
                  <a:srgbClr val="4699C2"/>
                </a:solidFill>
              </a:rPr>
              <a:t>?</a:t>
            </a:r>
          </a:p>
        </p:txBody>
      </p: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42DC0530-9AB2-4720-900B-55767F86E40B}"/>
              </a:ext>
            </a:extLst>
          </p:cNvPr>
          <p:cNvCxnSpPr>
            <a:cxnSpLocks/>
          </p:cNvCxnSpPr>
          <p:nvPr/>
        </p:nvCxnSpPr>
        <p:spPr bwMode="auto">
          <a:xfrm flipH="1">
            <a:off x="7168611" y="3195262"/>
            <a:ext cx="318624" cy="2811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699C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4DDE23F1-17F9-4E2D-8276-B5E55450A64A}"/>
              </a:ext>
            </a:extLst>
          </p:cNvPr>
          <p:cNvSpPr/>
          <p:nvPr/>
        </p:nvSpPr>
        <p:spPr bwMode="auto">
          <a:xfrm>
            <a:off x="5932649" y="3439728"/>
            <a:ext cx="176373" cy="185517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CEF8C0B7-1DE8-4DC3-9E9D-F0FD3DCB81A7}"/>
              </a:ext>
            </a:extLst>
          </p:cNvPr>
          <p:cNvSpPr txBox="1"/>
          <p:nvPr/>
        </p:nvSpPr>
        <p:spPr>
          <a:xfrm>
            <a:off x="5285624" y="3032928"/>
            <a:ext cx="726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chemeClr val="accent3"/>
                </a:solidFill>
              </a:rPr>
              <a:t>locally</a:t>
            </a:r>
            <a:r>
              <a:rPr lang="de-AT" sz="1100" dirty="0">
                <a:solidFill>
                  <a:schemeClr val="accent3"/>
                </a:solidFill>
              </a:rPr>
              <a:t> </a:t>
            </a:r>
            <a:br>
              <a:rPr lang="de-AT" sz="1100" dirty="0">
                <a:solidFill>
                  <a:schemeClr val="accent3"/>
                </a:solidFill>
              </a:rPr>
            </a:br>
            <a:r>
              <a:rPr lang="de-AT" sz="1100" dirty="0">
                <a:solidFill>
                  <a:schemeClr val="accent3"/>
                </a:solidFill>
              </a:rPr>
              <a:t>2nd </a:t>
            </a:r>
            <a:r>
              <a:rPr lang="de-AT" sz="1100" dirty="0" err="1">
                <a:solidFill>
                  <a:schemeClr val="accent3"/>
                </a:solidFill>
              </a:rPr>
              <a:t>best</a:t>
            </a:r>
            <a:endParaRPr lang="de-AT" sz="1100" dirty="0">
              <a:solidFill>
                <a:schemeClr val="accent3"/>
              </a:solidFill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1D6F3132-E652-473A-9935-416380A52907}"/>
              </a:ext>
            </a:extLst>
          </p:cNvPr>
          <p:cNvSpPr txBox="1"/>
          <p:nvPr/>
        </p:nvSpPr>
        <p:spPr>
          <a:xfrm>
            <a:off x="7280192" y="5055500"/>
            <a:ext cx="174095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propagate downwards</a:t>
            </a:r>
            <a:endParaRPr lang="de-AT" sz="1200" dirty="0"/>
          </a:p>
        </p:txBody>
      </p: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3E7DE562-5A65-440E-942A-6507098D5936}"/>
              </a:ext>
            </a:extLst>
          </p:cNvPr>
          <p:cNvCxnSpPr>
            <a:cxnSpLocks/>
            <a:stCxn id="77" idx="2"/>
          </p:cNvCxnSpPr>
          <p:nvPr/>
        </p:nvCxnSpPr>
        <p:spPr bwMode="auto">
          <a:xfrm flipH="1">
            <a:off x="6118573" y="2805249"/>
            <a:ext cx="1684856" cy="6834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4699C2"/>
            </a:solidFill>
            <a:prstDash val="sysDot"/>
            <a:round/>
            <a:headEnd type="triangle" w="med" len="med"/>
            <a:tailEnd type="triangle"/>
          </a:ln>
          <a:effectLst/>
        </p:spPr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C5192F81-9CD0-4AF5-812D-3096975C363C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9940" y="3138055"/>
            <a:ext cx="858155" cy="3548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699C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Ellipse 95">
            <a:extLst>
              <a:ext uri="{FF2B5EF4-FFF2-40B4-BE49-F238E27FC236}">
                <a16:creationId xmlns:a16="http://schemas.microsoft.com/office/drawing/2014/main" id="{0BCBD4F8-6B2A-4396-BD98-DC3A396C9449}"/>
              </a:ext>
            </a:extLst>
          </p:cNvPr>
          <p:cNvSpPr/>
          <p:nvPr/>
        </p:nvSpPr>
        <p:spPr bwMode="auto">
          <a:xfrm>
            <a:off x="5899403" y="3401610"/>
            <a:ext cx="248715" cy="26161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AA24D3E1-A8EC-4AAF-A097-EB937E3016F4}"/>
              </a:ext>
            </a:extLst>
          </p:cNvPr>
          <p:cNvSpPr txBox="1"/>
          <p:nvPr/>
        </p:nvSpPr>
        <p:spPr>
          <a:xfrm>
            <a:off x="5185305" y="3380328"/>
            <a:ext cx="726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rgbClr val="C00000"/>
                </a:solidFill>
              </a:rPr>
              <a:t>globally</a:t>
            </a:r>
            <a:r>
              <a:rPr lang="de-AT" sz="1100" dirty="0">
                <a:solidFill>
                  <a:srgbClr val="C00000"/>
                </a:solidFill>
              </a:rPr>
              <a:t> </a:t>
            </a:r>
            <a:br>
              <a:rPr lang="de-AT" sz="1100" dirty="0">
                <a:solidFill>
                  <a:srgbClr val="C00000"/>
                </a:solidFill>
              </a:rPr>
            </a:br>
            <a:r>
              <a:rPr lang="de-AT" sz="1100" dirty="0">
                <a:solidFill>
                  <a:srgbClr val="C00000"/>
                </a:solidFill>
              </a:rPr>
              <a:t>2nd </a:t>
            </a:r>
            <a:r>
              <a:rPr lang="de-AT" sz="1100" dirty="0" err="1">
                <a:solidFill>
                  <a:srgbClr val="C00000"/>
                </a:solidFill>
              </a:rPr>
              <a:t>best</a:t>
            </a:r>
            <a:endParaRPr lang="de-AT" sz="1100" dirty="0">
              <a:solidFill>
                <a:srgbClr val="C00000"/>
              </a:solidFill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434052C8-99AF-4753-9D67-6763F8AF2CB2}"/>
              </a:ext>
            </a:extLst>
          </p:cNvPr>
          <p:cNvSpPr/>
          <p:nvPr/>
        </p:nvSpPr>
        <p:spPr bwMode="auto">
          <a:xfrm>
            <a:off x="6209801" y="4153830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8D6BAE23-008C-4513-8611-F39ED10C60A0}"/>
              </a:ext>
            </a:extLst>
          </p:cNvPr>
          <p:cNvSpPr/>
          <p:nvPr/>
        </p:nvSpPr>
        <p:spPr bwMode="auto">
          <a:xfrm>
            <a:off x="6755165" y="4144403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7FC424BF-154E-479C-B854-8CF804CD6FBB}"/>
              </a:ext>
            </a:extLst>
          </p:cNvPr>
          <p:cNvSpPr/>
          <p:nvPr/>
        </p:nvSpPr>
        <p:spPr bwMode="auto">
          <a:xfrm>
            <a:off x="7300529" y="4153830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561E55E7-19A6-4DEA-A6E1-0CD59F8220AE}"/>
              </a:ext>
            </a:extLst>
          </p:cNvPr>
          <p:cNvCxnSpPr>
            <a:cxnSpLocks/>
            <a:endCxn id="98" idx="7"/>
          </p:cNvCxnSpPr>
          <p:nvPr/>
        </p:nvCxnSpPr>
        <p:spPr bwMode="auto">
          <a:xfrm flipH="1">
            <a:off x="6357832" y="3592635"/>
            <a:ext cx="705354" cy="5865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0BD7985A-EAF2-4B95-861D-9EF1694CB84A}"/>
              </a:ext>
            </a:extLst>
          </p:cNvPr>
          <p:cNvCxnSpPr>
            <a:cxnSpLocks/>
            <a:endCxn id="99" idx="0"/>
          </p:cNvCxnSpPr>
          <p:nvPr/>
        </p:nvCxnSpPr>
        <p:spPr bwMode="auto">
          <a:xfrm flipH="1">
            <a:off x="6841880" y="3592635"/>
            <a:ext cx="221306" cy="551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CD098B43-91A3-48EC-9953-63CC03DCC2AF}"/>
              </a:ext>
            </a:extLst>
          </p:cNvPr>
          <p:cNvCxnSpPr>
            <a:cxnSpLocks/>
            <a:endCxn id="100" idx="0"/>
          </p:cNvCxnSpPr>
          <p:nvPr/>
        </p:nvCxnSpPr>
        <p:spPr bwMode="auto">
          <a:xfrm>
            <a:off x="7185819" y="3592635"/>
            <a:ext cx="201425" cy="5611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04" name="Ellipse 103">
            <a:extLst>
              <a:ext uri="{FF2B5EF4-FFF2-40B4-BE49-F238E27FC236}">
                <a16:creationId xmlns:a16="http://schemas.microsoft.com/office/drawing/2014/main" id="{9F2C0591-5D2E-4748-A2C7-1BC9ECB58E97}"/>
              </a:ext>
            </a:extLst>
          </p:cNvPr>
          <p:cNvSpPr/>
          <p:nvPr/>
        </p:nvSpPr>
        <p:spPr bwMode="auto">
          <a:xfrm>
            <a:off x="6208329" y="4153786"/>
            <a:ext cx="176373" cy="185517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41C048D8-9C0A-45AB-B500-F154B9AEA5DF}"/>
              </a:ext>
            </a:extLst>
          </p:cNvPr>
          <p:cNvSpPr txBox="1"/>
          <p:nvPr/>
        </p:nvSpPr>
        <p:spPr>
          <a:xfrm>
            <a:off x="5886296" y="4300822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locally</a:t>
            </a:r>
            <a:r>
              <a:rPr lang="de-AT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de-AT" sz="11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best</a:t>
            </a:r>
            <a:endParaRPr lang="de-AT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1185D88B-2D87-453C-95E2-05F859CECDEF}"/>
              </a:ext>
            </a:extLst>
          </p:cNvPr>
          <p:cNvCxnSpPr>
            <a:cxnSpLocks/>
            <a:endCxn id="104" idx="1"/>
          </p:cNvCxnSpPr>
          <p:nvPr/>
        </p:nvCxnSpPr>
        <p:spPr bwMode="auto">
          <a:xfrm>
            <a:off x="6069733" y="3657957"/>
            <a:ext cx="164425" cy="5229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4699C2"/>
            </a:solidFill>
            <a:prstDash val="sysDot"/>
            <a:round/>
            <a:headEnd type="triangle" w="med" len="med"/>
            <a:tailEnd type="triangle"/>
          </a:ln>
          <a:effectLst/>
        </p:spPr>
      </p:cxn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62F617EE-0778-40F6-90B2-0193638E848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62828" y="3644325"/>
            <a:ext cx="88642" cy="2751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699C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9" name="Rechteck: abgerundete Ecken 108">
            <a:extLst>
              <a:ext uri="{FF2B5EF4-FFF2-40B4-BE49-F238E27FC236}">
                <a16:creationId xmlns:a16="http://schemas.microsoft.com/office/drawing/2014/main" id="{D1A3D324-365D-4818-BB8A-28104D66F6A2}"/>
              </a:ext>
            </a:extLst>
          </p:cNvPr>
          <p:cNvSpPr/>
          <p:nvPr/>
        </p:nvSpPr>
        <p:spPr bwMode="auto">
          <a:xfrm>
            <a:off x="5930173" y="3986225"/>
            <a:ext cx="1873256" cy="522997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10" name="Verbinder: gekrümmt 109">
            <a:extLst>
              <a:ext uri="{FF2B5EF4-FFF2-40B4-BE49-F238E27FC236}">
                <a16:creationId xmlns:a16="http://schemas.microsoft.com/office/drawing/2014/main" id="{0E8AFC5B-FAD7-459A-8F28-C01B4A3B64EC}"/>
              </a:ext>
            </a:extLst>
          </p:cNvPr>
          <p:cNvCxnSpPr>
            <a:cxnSpLocks/>
            <a:stCxn id="98" idx="4"/>
          </p:cNvCxnSpPr>
          <p:nvPr/>
        </p:nvCxnSpPr>
        <p:spPr bwMode="auto">
          <a:xfrm rot="16200000" flipH="1">
            <a:off x="6360271" y="4263504"/>
            <a:ext cx="566998" cy="69450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269926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11" name="Textfeld 110">
            <a:extLst>
              <a:ext uri="{FF2B5EF4-FFF2-40B4-BE49-F238E27FC236}">
                <a16:creationId xmlns:a16="http://schemas.microsoft.com/office/drawing/2014/main" id="{6714A3C1-1C74-46ED-BC8C-B7F1ED55DA21}"/>
              </a:ext>
            </a:extLst>
          </p:cNvPr>
          <p:cNvSpPr txBox="1"/>
          <p:nvPr/>
        </p:nvSpPr>
        <p:spPr>
          <a:xfrm>
            <a:off x="7096433" y="4075982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>
                <a:solidFill>
                  <a:srgbClr val="269926"/>
                </a:solidFill>
              </a:rPr>
              <a:t>update </a:t>
            </a:r>
            <a:r>
              <a:rPr lang="de-AT" sz="1100" dirty="0" err="1">
                <a:solidFill>
                  <a:srgbClr val="269926"/>
                </a:solidFill>
              </a:rPr>
              <a:t>cost</a:t>
            </a:r>
            <a:endParaRPr lang="de-AT" sz="1100" dirty="0">
              <a:solidFill>
                <a:srgbClr val="269926"/>
              </a:solidFill>
            </a:endParaRP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9BFE08C5-23DE-42A4-AB47-C779A0912C34}"/>
              </a:ext>
            </a:extLst>
          </p:cNvPr>
          <p:cNvSpPr txBox="1"/>
          <p:nvPr/>
        </p:nvSpPr>
        <p:spPr>
          <a:xfrm>
            <a:off x="6239825" y="3228218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locally</a:t>
            </a:r>
            <a:r>
              <a:rPr lang="de-AT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de-AT" sz="11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best</a:t>
            </a:r>
            <a:endParaRPr lang="de-AT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699C8FB5-9D5D-4303-B064-BDFEAEF7826F}"/>
              </a:ext>
            </a:extLst>
          </p:cNvPr>
          <p:cNvSpPr txBox="1"/>
          <p:nvPr/>
        </p:nvSpPr>
        <p:spPr>
          <a:xfrm>
            <a:off x="6690312" y="3224087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rgbClr val="7030A0"/>
                </a:solidFill>
              </a:rPr>
              <a:t>best</a:t>
            </a:r>
            <a:endParaRPr lang="de-AT" sz="1100" dirty="0">
              <a:solidFill>
                <a:srgbClr val="7030A0"/>
              </a:solidFill>
            </a:endParaRP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9B47E676-1F87-48C7-997B-C4AE5BB9B723}"/>
              </a:ext>
            </a:extLst>
          </p:cNvPr>
          <p:cNvSpPr txBox="1"/>
          <p:nvPr/>
        </p:nvSpPr>
        <p:spPr>
          <a:xfrm>
            <a:off x="5682285" y="4649382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rgbClr val="269926"/>
                </a:solidFill>
              </a:rPr>
              <a:t>node‘s</a:t>
            </a:r>
            <a:r>
              <a:rPr lang="de-AT" sz="1100" dirty="0">
                <a:solidFill>
                  <a:srgbClr val="269926"/>
                </a:solidFill>
              </a:rPr>
              <a:t> </a:t>
            </a:r>
            <a:r>
              <a:rPr lang="de-AT" sz="1100" dirty="0" err="1">
                <a:solidFill>
                  <a:srgbClr val="269926"/>
                </a:solidFill>
              </a:rPr>
              <a:t>cost</a:t>
            </a:r>
            <a:endParaRPr lang="de-AT" sz="1100" dirty="0">
              <a:solidFill>
                <a:srgbClr val="26992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feld 115">
                <a:extLst>
                  <a:ext uri="{FF2B5EF4-FFF2-40B4-BE49-F238E27FC236}">
                    <a16:creationId xmlns:a16="http://schemas.microsoft.com/office/drawing/2014/main" id="{0329AA94-97F4-421D-AF10-4E42D510F16D}"/>
                  </a:ext>
                </a:extLst>
              </p:cNvPr>
              <p:cNvSpPr txBox="1"/>
              <p:nvPr/>
            </p:nvSpPr>
            <p:spPr>
              <a:xfrm>
                <a:off x="6934678" y="4744865"/>
                <a:ext cx="29655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0" i="1" dirty="0" smtClean="0">
                          <a:solidFill>
                            <a:srgbClr val="269926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AT" sz="1100" dirty="0"/>
              </a:p>
            </p:txBody>
          </p:sp>
        </mc:Choice>
        <mc:Fallback xmlns="">
          <p:sp>
            <p:nvSpPr>
              <p:cNvPr id="116" name="Textfeld 115">
                <a:extLst>
                  <a:ext uri="{FF2B5EF4-FFF2-40B4-BE49-F238E27FC236}">
                    <a16:creationId xmlns:a16="http://schemas.microsoft.com/office/drawing/2014/main" id="{0329AA94-97F4-421D-AF10-4E42D510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678" y="4744865"/>
                <a:ext cx="296556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38296660-C776-49C4-BAC9-410E620532DA}"/>
              </a:ext>
            </a:extLst>
          </p:cNvPr>
          <p:cNvCxnSpPr>
            <a:stCxn id="116" idx="0"/>
            <a:endCxn id="87" idx="4"/>
          </p:cNvCxnSpPr>
          <p:nvPr/>
        </p:nvCxnSpPr>
        <p:spPr bwMode="auto">
          <a:xfrm flipV="1">
            <a:off x="7082956" y="3626282"/>
            <a:ext cx="23298" cy="11185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269926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18" name="Multiplikationszeichen 117">
            <a:extLst>
              <a:ext uri="{FF2B5EF4-FFF2-40B4-BE49-F238E27FC236}">
                <a16:creationId xmlns:a16="http://schemas.microsoft.com/office/drawing/2014/main" id="{2FD7ED34-53E0-41E7-B8BE-1085A405CD32}"/>
              </a:ext>
            </a:extLst>
          </p:cNvPr>
          <p:cNvSpPr/>
          <p:nvPr/>
        </p:nvSpPr>
        <p:spPr bwMode="auto">
          <a:xfrm>
            <a:off x="5011601" y="3733826"/>
            <a:ext cx="3721475" cy="1025132"/>
          </a:xfrm>
          <a:prstGeom prst="mathMultiply">
            <a:avLst>
              <a:gd name="adj1" fmla="val 13611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D13F54F7-68C5-4C01-9FDA-EEA5440A8989}"/>
              </a:ext>
            </a:extLst>
          </p:cNvPr>
          <p:cNvCxnSpPr>
            <a:cxnSpLocks/>
            <a:stCxn id="75" idx="4"/>
          </p:cNvCxnSpPr>
          <p:nvPr/>
        </p:nvCxnSpPr>
        <p:spPr bwMode="auto">
          <a:xfrm flipH="1">
            <a:off x="7712470" y="2898061"/>
            <a:ext cx="213012" cy="525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4699C2"/>
            </a:solidFill>
            <a:prstDash val="sysDot"/>
            <a:round/>
            <a:headEnd type="triangle" w="med" len="med"/>
            <a:tailEnd type="triangle"/>
          </a:ln>
          <a:effectLst/>
        </p:spPr>
      </p:cxnSp>
      <p:cxnSp>
        <p:nvCxnSpPr>
          <p:cNvPr id="120" name="Gerade Verbindung mit Pfeil 119">
            <a:extLst>
              <a:ext uri="{FF2B5EF4-FFF2-40B4-BE49-F238E27FC236}">
                <a16:creationId xmlns:a16="http://schemas.microsoft.com/office/drawing/2014/main" id="{78B55140-7B54-4264-8EE9-CB8679704B1F}"/>
              </a:ext>
            </a:extLst>
          </p:cNvPr>
          <p:cNvCxnSpPr>
            <a:cxnSpLocks/>
          </p:cNvCxnSpPr>
          <p:nvPr/>
        </p:nvCxnSpPr>
        <p:spPr bwMode="auto">
          <a:xfrm flipV="1">
            <a:off x="7803429" y="2904448"/>
            <a:ext cx="119165" cy="3042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699C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1" name="Ellipse 120">
            <a:extLst>
              <a:ext uri="{FF2B5EF4-FFF2-40B4-BE49-F238E27FC236}">
                <a16:creationId xmlns:a16="http://schemas.microsoft.com/office/drawing/2014/main" id="{F8BE8EA0-F0EF-4101-8E6B-28756316FCE9}"/>
              </a:ext>
            </a:extLst>
          </p:cNvPr>
          <p:cNvSpPr/>
          <p:nvPr/>
        </p:nvSpPr>
        <p:spPr bwMode="auto">
          <a:xfrm>
            <a:off x="7803780" y="2674747"/>
            <a:ext cx="248715" cy="26161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8FD8D72D-9429-454C-A334-E6E8BB150F2C}"/>
              </a:ext>
            </a:extLst>
          </p:cNvPr>
          <p:cNvSpPr txBox="1"/>
          <p:nvPr/>
        </p:nvSpPr>
        <p:spPr>
          <a:xfrm>
            <a:off x="7750012" y="2405503"/>
            <a:ext cx="12618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rgbClr val="C00000"/>
                </a:solidFill>
              </a:rPr>
              <a:t>globally</a:t>
            </a:r>
            <a:r>
              <a:rPr lang="de-AT" sz="1100" dirty="0">
                <a:solidFill>
                  <a:srgbClr val="C00000"/>
                </a:solidFill>
              </a:rPr>
              <a:t> 2nd </a:t>
            </a:r>
            <a:r>
              <a:rPr lang="de-AT" sz="1100" dirty="0" err="1">
                <a:solidFill>
                  <a:srgbClr val="C00000"/>
                </a:solidFill>
              </a:rPr>
              <a:t>best</a:t>
            </a:r>
            <a:endParaRPr lang="de-AT" sz="1100" dirty="0">
              <a:solidFill>
                <a:srgbClr val="C00000"/>
              </a:solidFill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365D98B4-2325-4299-A6B9-B0EA514F6F06}"/>
              </a:ext>
            </a:extLst>
          </p:cNvPr>
          <p:cNvSpPr/>
          <p:nvPr/>
        </p:nvSpPr>
        <p:spPr bwMode="auto">
          <a:xfrm>
            <a:off x="5384680" y="4176266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3C1F891B-291E-496C-A3E6-01DF062CE69F}"/>
              </a:ext>
            </a:extLst>
          </p:cNvPr>
          <p:cNvSpPr/>
          <p:nvPr/>
        </p:nvSpPr>
        <p:spPr bwMode="auto">
          <a:xfrm>
            <a:off x="6071195" y="4176266"/>
            <a:ext cx="173429" cy="17342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26" name="Gerader Verbinder 125">
            <a:extLst>
              <a:ext uri="{FF2B5EF4-FFF2-40B4-BE49-F238E27FC236}">
                <a16:creationId xmlns:a16="http://schemas.microsoft.com/office/drawing/2014/main" id="{FB4F5814-2143-4917-8719-86A00A2F60C9}"/>
              </a:ext>
            </a:extLst>
          </p:cNvPr>
          <p:cNvCxnSpPr>
            <a:cxnSpLocks/>
            <a:endCxn id="124" idx="7"/>
          </p:cNvCxnSpPr>
          <p:nvPr/>
        </p:nvCxnSpPr>
        <p:spPr bwMode="auto">
          <a:xfrm flipH="1">
            <a:off x="5532711" y="3599114"/>
            <a:ext cx="418996" cy="60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27" name="Gerader Verbinder 126">
            <a:extLst>
              <a:ext uri="{FF2B5EF4-FFF2-40B4-BE49-F238E27FC236}">
                <a16:creationId xmlns:a16="http://schemas.microsoft.com/office/drawing/2014/main" id="{9C9F427F-F0F0-41D9-AEAB-1D842B7B681A}"/>
              </a:ext>
            </a:extLst>
          </p:cNvPr>
          <p:cNvCxnSpPr>
            <a:cxnSpLocks/>
            <a:endCxn id="125" idx="0"/>
          </p:cNvCxnSpPr>
          <p:nvPr/>
        </p:nvCxnSpPr>
        <p:spPr bwMode="auto">
          <a:xfrm>
            <a:off x="6014065" y="3626282"/>
            <a:ext cx="143845" cy="5499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28" name="Ellipse 127">
            <a:extLst>
              <a:ext uri="{FF2B5EF4-FFF2-40B4-BE49-F238E27FC236}">
                <a16:creationId xmlns:a16="http://schemas.microsoft.com/office/drawing/2014/main" id="{5DC92D08-7974-4112-9ABC-94F8DCC89AAF}"/>
              </a:ext>
            </a:extLst>
          </p:cNvPr>
          <p:cNvSpPr/>
          <p:nvPr/>
        </p:nvSpPr>
        <p:spPr bwMode="auto">
          <a:xfrm>
            <a:off x="6064915" y="4170426"/>
            <a:ext cx="176373" cy="185517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3FC5A086-352A-499B-B9BD-BA8704C10AA2}"/>
              </a:ext>
            </a:extLst>
          </p:cNvPr>
          <p:cNvSpPr txBox="1"/>
          <p:nvPr/>
        </p:nvSpPr>
        <p:spPr>
          <a:xfrm>
            <a:off x="5617106" y="3952952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locally</a:t>
            </a:r>
            <a:r>
              <a:rPr lang="de-AT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de-AT" sz="11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best</a:t>
            </a:r>
            <a:endParaRPr lang="de-AT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0" name="Verbinder: gewinkelt 129">
            <a:extLst>
              <a:ext uri="{FF2B5EF4-FFF2-40B4-BE49-F238E27FC236}">
                <a16:creationId xmlns:a16="http://schemas.microsoft.com/office/drawing/2014/main" id="{3E797E4A-B74E-45DB-B619-A8187803E9E4}"/>
              </a:ext>
            </a:extLst>
          </p:cNvPr>
          <p:cNvCxnSpPr>
            <a:stCxn id="128" idx="6"/>
            <a:endCxn id="121" idx="4"/>
          </p:cNvCxnSpPr>
          <p:nvPr/>
        </p:nvCxnSpPr>
        <p:spPr bwMode="auto">
          <a:xfrm flipV="1">
            <a:off x="6241288" y="2936357"/>
            <a:ext cx="1686850" cy="1326828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4699C2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4C4BC3EC-25DB-4491-8551-3E0535EF9FED}"/>
              </a:ext>
            </a:extLst>
          </p:cNvPr>
          <p:cNvCxnSpPr>
            <a:cxnSpLocks/>
          </p:cNvCxnSpPr>
          <p:nvPr/>
        </p:nvCxnSpPr>
        <p:spPr bwMode="auto">
          <a:xfrm flipH="1">
            <a:off x="6247668" y="4267669"/>
            <a:ext cx="66737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699C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Textfeld 131">
            <a:extLst>
              <a:ext uri="{FF2B5EF4-FFF2-40B4-BE49-F238E27FC236}">
                <a16:creationId xmlns:a16="http://schemas.microsoft.com/office/drawing/2014/main" id="{7958523B-CD76-40AA-83CF-79F27CF67951}"/>
              </a:ext>
            </a:extLst>
          </p:cNvPr>
          <p:cNvSpPr txBox="1"/>
          <p:nvPr/>
        </p:nvSpPr>
        <p:spPr>
          <a:xfrm>
            <a:off x="6070938" y="3953327"/>
            <a:ext cx="453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rgbClr val="7030A0"/>
                </a:solidFill>
              </a:rPr>
              <a:t>best</a:t>
            </a:r>
            <a:endParaRPr lang="de-AT" sz="1100" dirty="0">
              <a:solidFill>
                <a:srgbClr val="7030A0"/>
              </a:solidFill>
            </a:endParaRP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42BAFAC2-29C5-45F5-B826-D7B80E3B14C6}"/>
              </a:ext>
            </a:extLst>
          </p:cNvPr>
          <p:cNvSpPr txBox="1"/>
          <p:nvPr/>
        </p:nvSpPr>
        <p:spPr>
          <a:xfrm>
            <a:off x="5973403" y="440062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0" dirty="0">
                <a:solidFill>
                  <a:schemeClr val="accent1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 </a:t>
            </a:r>
            <a:r>
              <a:rPr lang="de-AT" sz="1200" b="0" dirty="0" err="1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</a:rPr>
              <a:t>goal</a:t>
            </a:r>
            <a:r>
              <a:rPr lang="de-AT" sz="1200" b="0" dirty="0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</a:rPr>
              <a:t> </a:t>
            </a:r>
            <a:r>
              <a:rPr lang="de-AT" sz="1200" b="0" dirty="0" err="1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</a:rPr>
              <a:t>found</a:t>
            </a:r>
            <a:r>
              <a:rPr lang="de-AT" sz="1200" dirty="0">
                <a:solidFill>
                  <a:schemeClr val="accent1">
                    <a:lumMod val="75000"/>
                  </a:schemeClr>
                </a:solidFill>
                <a:ea typeface="Segoe UI Symbol" panose="020B0502040204020203" pitchFamily="34" charset="0"/>
              </a:rPr>
              <a:t>!</a:t>
            </a:r>
            <a:endParaRPr lang="de-AT" b="0" dirty="0"/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742141F3-283B-45C3-9C1C-2677534AF2BC}"/>
              </a:ext>
            </a:extLst>
          </p:cNvPr>
          <p:cNvSpPr txBox="1"/>
          <p:nvPr/>
        </p:nvSpPr>
        <p:spPr>
          <a:xfrm>
            <a:off x="3430629" y="1896615"/>
            <a:ext cx="1599280" cy="646331"/>
          </a:xfrm>
          <a:prstGeom prst="rect">
            <a:avLst/>
          </a:prstGeom>
          <a:solidFill>
            <a:srgbClr val="FF7F7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de-AT" sz="1200" dirty="0" err="1"/>
              <a:t>systematic</a:t>
            </a:r>
            <a:r>
              <a:rPr lang="de-AT" sz="1200" dirty="0"/>
              <a:t> </a:t>
            </a:r>
            <a:r>
              <a:rPr lang="de-AT" sz="1200" dirty="0" err="1"/>
              <a:t>generation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/>
              <a:t>of </a:t>
            </a:r>
            <a:r>
              <a:rPr lang="de-AT" sz="1200" dirty="0" err="1"/>
              <a:t>diagnoses</a:t>
            </a:r>
            <a:r>
              <a:rPr lang="de-AT" sz="1200" dirty="0"/>
              <a:t> </a:t>
            </a:r>
            <a:r>
              <a:rPr lang="de-AT" sz="1200" dirty="0" err="1"/>
              <a:t>as</a:t>
            </a:r>
            <a:r>
              <a:rPr lang="de-AT" sz="1200" dirty="0"/>
              <a:t> </a:t>
            </a:r>
            <a:r>
              <a:rPr lang="de-AT" sz="1200" dirty="0" err="1"/>
              <a:t>hitting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/>
              <a:t>sets</a:t>
            </a:r>
            <a:r>
              <a:rPr lang="de-AT" sz="1200" dirty="0"/>
              <a:t> of all </a:t>
            </a:r>
            <a:r>
              <a:rPr lang="de-AT" sz="1200" dirty="0" err="1"/>
              <a:t>conflicts</a:t>
            </a:r>
            <a:endParaRPr lang="de-AT" sz="1200" dirty="0"/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553682D6-E9B0-4737-BFB1-E3B12690B2F2}"/>
              </a:ext>
            </a:extLst>
          </p:cNvPr>
          <p:cNvSpPr txBox="1"/>
          <p:nvPr/>
        </p:nvSpPr>
        <p:spPr>
          <a:xfrm>
            <a:off x="5227052" y="1896901"/>
            <a:ext cx="705354" cy="626701"/>
          </a:xfrm>
          <a:prstGeom prst="rect">
            <a:avLst/>
          </a:prstGeom>
          <a:solidFill>
            <a:srgbClr val="7FB7DF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de-AT" sz="1200" dirty="0" err="1"/>
              <a:t>recursive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/>
              <a:t>best-first </a:t>
            </a:r>
            <a:br>
              <a:rPr lang="de-AT" sz="1200" dirty="0"/>
            </a:br>
            <a:r>
              <a:rPr lang="de-AT" sz="1200" dirty="0" err="1"/>
              <a:t>search</a:t>
            </a:r>
            <a:endParaRPr lang="de-AT" sz="1200" dirty="0"/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A6C3FF9E-3818-402B-8064-74F76CD3F8FE}"/>
              </a:ext>
            </a:extLst>
          </p:cNvPr>
          <p:cNvSpPr txBox="1"/>
          <p:nvPr/>
        </p:nvSpPr>
        <p:spPr>
          <a:xfrm>
            <a:off x="5950498" y="5739593"/>
            <a:ext cx="2867207" cy="276999"/>
          </a:xfrm>
          <a:prstGeom prst="rect">
            <a:avLst/>
          </a:prstGeom>
          <a:solidFill>
            <a:srgbClr val="B797CF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200" b="1" dirty="0" err="1"/>
              <a:t>R</a:t>
            </a:r>
            <a:r>
              <a:rPr lang="de-AT" sz="1200" dirty="0" err="1"/>
              <a:t>ecursive</a:t>
            </a:r>
            <a:r>
              <a:rPr lang="de-AT" sz="1200" dirty="0"/>
              <a:t> </a:t>
            </a:r>
            <a:r>
              <a:rPr lang="de-AT" sz="1200" b="1" dirty="0"/>
              <a:t>B</a:t>
            </a:r>
            <a:r>
              <a:rPr lang="de-AT" sz="1200" dirty="0"/>
              <a:t>est-</a:t>
            </a:r>
            <a:r>
              <a:rPr lang="de-AT" sz="1200" b="1" dirty="0"/>
              <a:t>F</a:t>
            </a:r>
            <a:r>
              <a:rPr lang="de-AT" sz="1200" dirty="0"/>
              <a:t>irst </a:t>
            </a:r>
            <a:r>
              <a:rPr lang="de-AT" sz="1200" b="1" dirty="0" err="1"/>
              <a:t>H</a:t>
            </a:r>
            <a:r>
              <a:rPr lang="de-AT" sz="1200" dirty="0" err="1"/>
              <a:t>itting</a:t>
            </a:r>
            <a:r>
              <a:rPr lang="de-AT" sz="1200" dirty="0"/>
              <a:t>-Set </a:t>
            </a:r>
            <a:r>
              <a:rPr lang="de-AT" sz="1200" b="1" dirty="0"/>
              <a:t>S</a:t>
            </a:r>
            <a:r>
              <a:rPr lang="de-AT" sz="1200" dirty="0"/>
              <a:t>earch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FA664A82-A793-4B66-A5B6-D611981819F0}"/>
              </a:ext>
            </a:extLst>
          </p:cNvPr>
          <p:cNvSpPr txBox="1"/>
          <p:nvPr/>
        </p:nvSpPr>
        <p:spPr>
          <a:xfrm>
            <a:off x="260963" y="5074904"/>
            <a:ext cx="260133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>
                <a:solidFill>
                  <a:srgbClr val="0070C0"/>
                </a:solidFill>
              </a:rPr>
              <a:t>labels</a:t>
            </a:r>
            <a:r>
              <a:rPr lang="de-AT" sz="1200" dirty="0">
                <a:solidFill>
                  <a:srgbClr val="0070C0"/>
                </a:solidFill>
              </a:rPr>
              <a:t> of internal </a:t>
            </a:r>
            <a:r>
              <a:rPr lang="de-AT" sz="1200" dirty="0" err="1">
                <a:solidFill>
                  <a:srgbClr val="0070C0"/>
                </a:solidFill>
              </a:rPr>
              <a:t>nodes</a:t>
            </a:r>
            <a:r>
              <a:rPr lang="de-AT" sz="1200" dirty="0">
                <a:solidFill>
                  <a:srgbClr val="0070C0"/>
                </a:solidFill>
              </a:rPr>
              <a:t> </a:t>
            </a:r>
            <a:r>
              <a:rPr lang="de-AT" sz="1200" dirty="0"/>
              <a:t>=</a:t>
            </a:r>
            <a:r>
              <a:rPr lang="de-AT" sz="1200" dirty="0">
                <a:solidFill>
                  <a:srgbClr val="0070C0"/>
                </a:solidFill>
              </a:rPr>
              <a:t> </a:t>
            </a:r>
            <a:r>
              <a:rPr lang="de-AT" sz="1200" dirty="0" err="1">
                <a:solidFill>
                  <a:srgbClr val="0070C0"/>
                </a:solidFill>
              </a:rPr>
              <a:t>conflicts</a:t>
            </a:r>
            <a:r>
              <a:rPr lang="de-AT" sz="1200" dirty="0"/>
              <a:t> 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C019B0E9-8313-4A0A-85EE-39516370F53E}"/>
              </a:ext>
            </a:extLst>
          </p:cNvPr>
          <p:cNvSpPr txBox="1"/>
          <p:nvPr/>
        </p:nvSpPr>
        <p:spPr>
          <a:xfrm>
            <a:off x="257722" y="5411580"/>
            <a:ext cx="260133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/>
              <a:t>edge</a:t>
            </a:r>
            <a:r>
              <a:rPr lang="de-AT" sz="1200" dirty="0"/>
              <a:t> </a:t>
            </a:r>
            <a:r>
              <a:rPr lang="de-AT" sz="1200" dirty="0" err="1"/>
              <a:t>labels</a:t>
            </a:r>
            <a:r>
              <a:rPr lang="de-AT" sz="1200" dirty="0"/>
              <a:t> = </a:t>
            </a:r>
            <a:r>
              <a:rPr lang="de-AT" sz="1200" dirty="0" err="1"/>
              <a:t>system</a:t>
            </a:r>
            <a:r>
              <a:rPr lang="de-AT" sz="1200" dirty="0"/>
              <a:t> </a:t>
            </a:r>
            <a:r>
              <a:rPr lang="de-AT" sz="1200" dirty="0" err="1"/>
              <a:t>components</a:t>
            </a:r>
            <a:endParaRPr lang="de-AT" sz="1200" dirty="0"/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89F1CFF4-232B-4174-A17D-FC35659DB07B}"/>
              </a:ext>
            </a:extLst>
          </p:cNvPr>
          <p:cNvSpPr txBox="1"/>
          <p:nvPr/>
        </p:nvSpPr>
        <p:spPr>
          <a:xfrm>
            <a:off x="257722" y="5753205"/>
            <a:ext cx="260133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C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✖</a:t>
            </a:r>
            <a:r>
              <a:rPr lang="de-AT" sz="1200" dirty="0"/>
              <a:t> = </a:t>
            </a:r>
            <a:r>
              <a:rPr lang="de-AT" sz="1200" dirty="0">
                <a:solidFill>
                  <a:srgbClr val="C20D0D"/>
                </a:solidFill>
              </a:rPr>
              <a:t>non-</a:t>
            </a:r>
            <a:r>
              <a:rPr lang="de-AT" sz="1200" dirty="0" err="1">
                <a:solidFill>
                  <a:srgbClr val="C20D0D"/>
                </a:solidFill>
              </a:rPr>
              <a:t>diagnoses</a:t>
            </a:r>
            <a:r>
              <a:rPr lang="de-AT" sz="1200" dirty="0"/>
              <a:t>, </a:t>
            </a:r>
            <a:r>
              <a:rPr lang="de-AT" sz="1200" dirty="0">
                <a:solidFill>
                  <a:schemeClr val="accent1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sz="1200" dirty="0"/>
              <a:t> = </a:t>
            </a:r>
            <a:r>
              <a:rPr lang="de-AT" sz="1200" dirty="0" err="1">
                <a:solidFill>
                  <a:srgbClr val="269926"/>
                </a:solidFill>
              </a:rPr>
              <a:t>diagnoses</a:t>
            </a:r>
            <a:endParaRPr lang="de-AT" sz="1200" dirty="0">
              <a:solidFill>
                <a:srgbClr val="269926"/>
              </a:solidFill>
            </a:endParaRP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08372308-511C-417D-9B2F-00BA99BC2E39}"/>
              </a:ext>
            </a:extLst>
          </p:cNvPr>
          <p:cNvSpPr txBox="1"/>
          <p:nvPr/>
        </p:nvSpPr>
        <p:spPr>
          <a:xfrm>
            <a:off x="2238944" y="1406651"/>
            <a:ext cx="534121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de-AT" sz="2400" dirty="0"/>
              <a:t>HS</a:t>
            </a:r>
            <a:endParaRPr lang="en-US" sz="2400" dirty="0"/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C1610341-D373-42DF-B61A-43E415CCF0DB}"/>
              </a:ext>
            </a:extLst>
          </p:cNvPr>
          <p:cNvSpPr txBox="1"/>
          <p:nvPr/>
        </p:nvSpPr>
        <p:spPr>
          <a:xfrm>
            <a:off x="6816766" y="1406136"/>
            <a:ext cx="848309" cy="461665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de-AT" sz="2400" dirty="0"/>
              <a:t>RBFS</a:t>
            </a:r>
            <a:endParaRPr lang="en-US" sz="2400" dirty="0"/>
          </a:p>
        </p:txBody>
      </p:sp>
      <p:sp>
        <p:nvSpPr>
          <p:cNvPr id="148" name="Additionszeichen 147">
            <a:extLst>
              <a:ext uri="{FF2B5EF4-FFF2-40B4-BE49-F238E27FC236}">
                <a16:creationId xmlns:a16="http://schemas.microsoft.com/office/drawing/2014/main" id="{23AFE084-935F-4377-A6AB-CCB6627E8B56}"/>
              </a:ext>
            </a:extLst>
          </p:cNvPr>
          <p:cNvSpPr/>
          <p:nvPr/>
        </p:nvSpPr>
        <p:spPr bwMode="auto">
          <a:xfrm>
            <a:off x="4736819" y="1254832"/>
            <a:ext cx="771993" cy="726766"/>
          </a:xfrm>
          <a:prstGeom prst="mathPlus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442118A7-833D-4FE0-824A-47FE85F0E79B}"/>
              </a:ext>
            </a:extLst>
          </p:cNvPr>
          <p:cNvSpPr txBox="1"/>
          <p:nvPr/>
        </p:nvSpPr>
        <p:spPr>
          <a:xfrm>
            <a:off x="4507808" y="5921668"/>
            <a:ext cx="1164101" cy="46166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de-AT" sz="2400" dirty="0"/>
              <a:t>RBF-HS</a:t>
            </a:r>
            <a:endParaRPr lang="en-US" sz="2400" dirty="0"/>
          </a:p>
        </p:txBody>
      </p:sp>
      <p:cxnSp>
        <p:nvCxnSpPr>
          <p:cNvPr id="151" name="Gerade Verbindung mit Pfeil 150">
            <a:extLst>
              <a:ext uri="{FF2B5EF4-FFF2-40B4-BE49-F238E27FC236}">
                <a16:creationId xmlns:a16="http://schemas.microsoft.com/office/drawing/2014/main" id="{63603392-58B3-4C32-9166-9B30534440FE}"/>
              </a:ext>
            </a:extLst>
          </p:cNvPr>
          <p:cNvCxnSpPr>
            <a:cxnSpLocks/>
            <a:endCxn id="149" idx="0"/>
          </p:cNvCxnSpPr>
          <p:nvPr/>
        </p:nvCxnSpPr>
        <p:spPr bwMode="auto">
          <a:xfrm>
            <a:off x="5084226" y="5516992"/>
            <a:ext cx="5633" cy="4046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54" name="Gerader Verbinder 153">
            <a:extLst>
              <a:ext uri="{FF2B5EF4-FFF2-40B4-BE49-F238E27FC236}">
                <a16:creationId xmlns:a16="http://schemas.microsoft.com/office/drawing/2014/main" id="{F567AE47-B1E0-414C-A0AE-3687EEC4CD80}"/>
              </a:ext>
            </a:extLst>
          </p:cNvPr>
          <p:cNvCxnSpPr>
            <a:cxnSpLocks/>
          </p:cNvCxnSpPr>
          <p:nvPr/>
        </p:nvCxnSpPr>
        <p:spPr bwMode="auto">
          <a:xfrm>
            <a:off x="4158696" y="5004738"/>
            <a:ext cx="932016" cy="5199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56" name="Gerader Verbinder 155">
            <a:extLst>
              <a:ext uri="{FF2B5EF4-FFF2-40B4-BE49-F238E27FC236}">
                <a16:creationId xmlns:a16="http://schemas.microsoft.com/office/drawing/2014/main" id="{5142B35C-6F39-4C95-8F8F-7CFFB7EF1A9C}"/>
              </a:ext>
            </a:extLst>
          </p:cNvPr>
          <p:cNvCxnSpPr>
            <a:cxnSpLocks/>
          </p:cNvCxnSpPr>
          <p:nvPr/>
        </p:nvCxnSpPr>
        <p:spPr bwMode="auto">
          <a:xfrm flipH="1">
            <a:off x="5090713" y="5004738"/>
            <a:ext cx="1012889" cy="510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157" name="Gleich 156">
            <a:extLst>
              <a:ext uri="{FF2B5EF4-FFF2-40B4-BE49-F238E27FC236}">
                <a16:creationId xmlns:a16="http://schemas.microsoft.com/office/drawing/2014/main" id="{450A3E36-DC40-43D8-945B-13D8EBAE73FC}"/>
              </a:ext>
            </a:extLst>
          </p:cNvPr>
          <p:cNvSpPr/>
          <p:nvPr/>
        </p:nvSpPr>
        <p:spPr bwMode="auto">
          <a:xfrm>
            <a:off x="4694615" y="5137176"/>
            <a:ext cx="779222" cy="741778"/>
          </a:xfrm>
          <a:prstGeom prst="mathEqual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0" name="Textfeld 159">
            <a:extLst>
              <a:ext uri="{FF2B5EF4-FFF2-40B4-BE49-F238E27FC236}">
                <a16:creationId xmlns:a16="http://schemas.microsoft.com/office/drawing/2014/main" id="{7A9E65B6-54E2-49E1-8CC8-72D5E3465ABB}"/>
              </a:ext>
            </a:extLst>
          </p:cNvPr>
          <p:cNvSpPr txBox="1"/>
          <p:nvPr/>
        </p:nvSpPr>
        <p:spPr>
          <a:xfrm>
            <a:off x="1998092" y="1160329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/>
              <a:t>[Reiter, 1987]</a:t>
            </a:r>
            <a:endParaRPr lang="en-US" sz="1050" dirty="0"/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B79286DE-4E9C-43A3-B212-F382F26688A3}"/>
              </a:ext>
            </a:extLst>
          </p:cNvPr>
          <p:cNvSpPr txBox="1"/>
          <p:nvPr/>
        </p:nvSpPr>
        <p:spPr>
          <a:xfrm>
            <a:off x="6787828" y="1165328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50" dirty="0"/>
              <a:t>[</a:t>
            </a:r>
            <a:r>
              <a:rPr lang="de-AT" sz="1050" dirty="0" err="1"/>
              <a:t>Korf</a:t>
            </a:r>
            <a:r>
              <a:rPr lang="de-AT" sz="1050" dirty="0"/>
              <a:t>, 1993]</a:t>
            </a:r>
            <a:endParaRPr lang="en-US" sz="1050" dirty="0"/>
          </a:p>
        </p:txBody>
      </p:sp>
      <p:sp>
        <p:nvSpPr>
          <p:cNvPr id="162" name="Textfeld 161">
            <a:extLst>
              <a:ext uri="{FF2B5EF4-FFF2-40B4-BE49-F238E27FC236}">
                <a16:creationId xmlns:a16="http://schemas.microsoft.com/office/drawing/2014/main" id="{8AE965F0-B037-4215-A685-B04C000CF39A}"/>
              </a:ext>
            </a:extLst>
          </p:cNvPr>
          <p:cNvSpPr txBox="1"/>
          <p:nvPr/>
        </p:nvSpPr>
        <p:spPr>
          <a:xfrm>
            <a:off x="4071608" y="2783825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>
                <a:solidFill>
                  <a:srgbClr val="269926"/>
                </a:solidFill>
              </a:rPr>
              <a:t>diagnoses</a:t>
            </a:r>
            <a:endParaRPr lang="en-US" sz="1400" dirty="0">
              <a:solidFill>
                <a:srgbClr val="269926"/>
              </a:solidFill>
            </a:endParaRPr>
          </a:p>
        </p:txBody>
      </p:sp>
      <p:cxnSp>
        <p:nvCxnSpPr>
          <p:cNvPr id="164" name="Gerader Verbinder 163">
            <a:extLst>
              <a:ext uri="{FF2B5EF4-FFF2-40B4-BE49-F238E27FC236}">
                <a16:creationId xmlns:a16="http://schemas.microsoft.com/office/drawing/2014/main" id="{96EA62DD-9838-4A96-B264-F0512D42AB2A}"/>
              </a:ext>
            </a:extLst>
          </p:cNvPr>
          <p:cNvCxnSpPr>
            <a:cxnSpLocks/>
            <a:stCxn id="162" idx="1"/>
            <a:endCxn id="55" idx="26"/>
          </p:cNvCxnSpPr>
          <p:nvPr/>
        </p:nvCxnSpPr>
        <p:spPr bwMode="auto">
          <a:xfrm flipH="1">
            <a:off x="4065963" y="2937714"/>
            <a:ext cx="5645" cy="2758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69926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68" name="Gerader Verbinder 167">
            <a:extLst>
              <a:ext uri="{FF2B5EF4-FFF2-40B4-BE49-F238E27FC236}">
                <a16:creationId xmlns:a16="http://schemas.microsoft.com/office/drawing/2014/main" id="{5AF1DA27-1C9F-4645-B8F6-476F4CDE6CE6}"/>
              </a:ext>
            </a:extLst>
          </p:cNvPr>
          <p:cNvCxnSpPr>
            <a:stCxn id="162" idx="1"/>
            <a:endCxn id="56" idx="20"/>
          </p:cNvCxnSpPr>
          <p:nvPr/>
        </p:nvCxnSpPr>
        <p:spPr bwMode="auto">
          <a:xfrm flipH="1">
            <a:off x="2497555" y="2937714"/>
            <a:ext cx="1574053" cy="2879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69926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70" name="Gerader Verbinder 169">
            <a:extLst>
              <a:ext uri="{FF2B5EF4-FFF2-40B4-BE49-F238E27FC236}">
                <a16:creationId xmlns:a16="http://schemas.microsoft.com/office/drawing/2014/main" id="{081F724D-D075-4872-B7B7-DD15CB601CA0}"/>
              </a:ext>
            </a:extLst>
          </p:cNvPr>
          <p:cNvCxnSpPr>
            <a:stCxn id="162" idx="1"/>
            <a:endCxn id="57" idx="10"/>
          </p:cNvCxnSpPr>
          <p:nvPr/>
        </p:nvCxnSpPr>
        <p:spPr bwMode="auto">
          <a:xfrm flipH="1">
            <a:off x="1183483" y="2937714"/>
            <a:ext cx="2888125" cy="3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69926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108" name="Textfeld 107">
            <a:extLst>
              <a:ext uri="{FF2B5EF4-FFF2-40B4-BE49-F238E27FC236}">
                <a16:creationId xmlns:a16="http://schemas.microsoft.com/office/drawing/2014/main" id="{A93DC42B-2097-43E0-B604-9B9B2901FC6B}"/>
              </a:ext>
            </a:extLst>
          </p:cNvPr>
          <p:cNvSpPr txBox="1"/>
          <p:nvPr/>
        </p:nvSpPr>
        <p:spPr>
          <a:xfrm>
            <a:off x="5815814" y="5062570"/>
            <a:ext cx="320813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backtrack, but remember cost of best child</a:t>
            </a:r>
            <a:endParaRPr lang="de-AT" sz="1200" dirty="0"/>
          </a:p>
        </p:txBody>
      </p:sp>
      <p:sp>
        <p:nvSpPr>
          <p:cNvPr id="176" name="Textfeld 175">
            <a:extLst>
              <a:ext uri="{FF2B5EF4-FFF2-40B4-BE49-F238E27FC236}">
                <a16:creationId xmlns:a16="http://schemas.microsoft.com/office/drawing/2014/main" id="{B0B50889-91A5-43D8-9A8C-896C9161B7A8}"/>
              </a:ext>
            </a:extLst>
          </p:cNvPr>
          <p:cNvSpPr txBox="1"/>
          <p:nvPr/>
        </p:nvSpPr>
        <p:spPr>
          <a:xfrm>
            <a:off x="257721" y="6093683"/>
            <a:ext cx="2601331" cy="276999"/>
          </a:xfrm>
          <a:prstGeom prst="rect">
            <a:avLst/>
          </a:prstGeom>
          <a:solidFill>
            <a:srgbClr val="FF7F7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exponential space!</a:t>
            </a:r>
            <a:endParaRPr lang="de-AT" sz="1200" dirty="0"/>
          </a:p>
        </p:txBody>
      </p:sp>
      <p:sp>
        <p:nvSpPr>
          <p:cNvPr id="177" name="Textfeld 176">
            <a:extLst>
              <a:ext uri="{FF2B5EF4-FFF2-40B4-BE49-F238E27FC236}">
                <a16:creationId xmlns:a16="http://schemas.microsoft.com/office/drawing/2014/main" id="{1CE43A1F-1CAD-4468-9FA5-FEF0E3617097}"/>
              </a:ext>
            </a:extLst>
          </p:cNvPr>
          <p:cNvSpPr txBox="1"/>
          <p:nvPr/>
        </p:nvSpPr>
        <p:spPr>
          <a:xfrm>
            <a:off x="5950498" y="6077841"/>
            <a:ext cx="2365919" cy="461665"/>
          </a:xfrm>
          <a:prstGeom prst="rect">
            <a:avLst/>
          </a:prstGeom>
          <a:solidFill>
            <a:srgbClr val="B797CF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200" dirty="0" err="1"/>
              <a:t>sound</a:t>
            </a:r>
            <a:r>
              <a:rPr lang="de-AT" sz="1200" dirty="0"/>
              <a:t> + </a:t>
            </a:r>
            <a:r>
              <a:rPr lang="de-AT" sz="1200" dirty="0" err="1"/>
              <a:t>complete</a:t>
            </a:r>
            <a:r>
              <a:rPr lang="de-AT" sz="1200" dirty="0"/>
              <a:t> + best-first + </a:t>
            </a:r>
            <a:br>
              <a:rPr lang="de-AT" sz="1200" dirty="0"/>
            </a:br>
            <a:r>
              <a:rPr lang="de-AT" sz="1200" dirty="0" err="1"/>
              <a:t>general</a:t>
            </a:r>
            <a:r>
              <a:rPr lang="de-AT" sz="1200" dirty="0"/>
              <a:t> + </a:t>
            </a:r>
            <a:r>
              <a:rPr lang="de-AT" sz="1200" b="1" dirty="0"/>
              <a:t>linear </a:t>
            </a:r>
            <a:r>
              <a:rPr lang="de-AT" sz="1200" b="1" dirty="0" err="1"/>
              <a:t>space</a:t>
            </a:r>
            <a:endParaRPr lang="de-AT" sz="1200" b="1" dirty="0"/>
          </a:p>
        </p:txBody>
      </p:sp>
      <p:cxnSp>
        <p:nvCxnSpPr>
          <p:cNvPr id="179" name="Gerader Verbinder 178">
            <a:extLst>
              <a:ext uri="{FF2B5EF4-FFF2-40B4-BE49-F238E27FC236}">
                <a16:creationId xmlns:a16="http://schemas.microsoft.com/office/drawing/2014/main" id="{5209DE80-CD37-4ED6-834A-C570E39CDF7F}"/>
              </a:ext>
            </a:extLst>
          </p:cNvPr>
          <p:cNvCxnSpPr>
            <a:cxnSpLocks/>
            <a:stCxn id="149" idx="3"/>
            <a:endCxn id="137" idx="1"/>
          </p:cNvCxnSpPr>
          <p:nvPr/>
        </p:nvCxnSpPr>
        <p:spPr bwMode="auto">
          <a:xfrm flipV="1">
            <a:off x="5671909" y="5878093"/>
            <a:ext cx="278589" cy="2744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81" name="Gerade Verbindung mit Pfeil 180">
            <a:extLst>
              <a:ext uri="{FF2B5EF4-FFF2-40B4-BE49-F238E27FC236}">
                <a16:creationId xmlns:a16="http://schemas.microsoft.com/office/drawing/2014/main" id="{1A34C9A4-B2BA-4B5A-A642-EE5EE7F56B9B}"/>
              </a:ext>
            </a:extLst>
          </p:cNvPr>
          <p:cNvCxnSpPr>
            <a:cxnSpLocks/>
            <a:stCxn id="149" idx="3"/>
            <a:endCxn id="177" idx="1"/>
          </p:cNvCxnSpPr>
          <p:nvPr/>
        </p:nvCxnSpPr>
        <p:spPr bwMode="auto">
          <a:xfrm>
            <a:off x="5671909" y="6152501"/>
            <a:ext cx="278589" cy="156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0" name="Textfeld 189">
            <a:extLst>
              <a:ext uri="{FF2B5EF4-FFF2-40B4-BE49-F238E27FC236}">
                <a16:creationId xmlns:a16="http://schemas.microsoft.com/office/drawing/2014/main" id="{C023C56E-1F56-495B-953C-5BD8EDDE6367}"/>
              </a:ext>
            </a:extLst>
          </p:cNvPr>
          <p:cNvSpPr txBox="1"/>
          <p:nvPr/>
        </p:nvSpPr>
        <p:spPr>
          <a:xfrm>
            <a:off x="249269" y="5278856"/>
            <a:ext cx="3651138" cy="1261884"/>
          </a:xfrm>
          <a:prstGeom prst="rect">
            <a:avLst/>
          </a:prstGeom>
          <a:solidFill>
            <a:srgbClr val="B797CF">
              <a:alpha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200" b="1" dirty="0" err="1"/>
              <a:t>challenges</a:t>
            </a:r>
            <a:r>
              <a:rPr lang="de-AT" sz="1200" dirty="0"/>
              <a:t> (</a:t>
            </a:r>
            <a:r>
              <a:rPr lang="de-AT" sz="1200" dirty="0" err="1"/>
              <a:t>transformation</a:t>
            </a:r>
            <a:r>
              <a:rPr lang="de-AT" sz="1200" dirty="0"/>
              <a:t> of a </a:t>
            </a:r>
            <a:r>
              <a:rPr lang="de-AT" sz="1200" dirty="0" err="1">
                <a:solidFill>
                  <a:srgbClr val="0070C0"/>
                </a:solidFill>
              </a:rPr>
              <a:t>path-finding</a:t>
            </a:r>
            <a:r>
              <a:rPr lang="de-AT" sz="1200" dirty="0">
                <a:solidFill>
                  <a:srgbClr val="0070C0"/>
                </a:solidFill>
              </a:rPr>
              <a:t> </a:t>
            </a:r>
            <a:br>
              <a:rPr lang="de-AT" sz="1200" dirty="0">
                <a:solidFill>
                  <a:srgbClr val="0070C0"/>
                </a:solidFill>
              </a:rPr>
            </a:br>
            <a:r>
              <a:rPr lang="de-AT" sz="1200" dirty="0" err="1">
                <a:solidFill>
                  <a:srgbClr val="0070C0"/>
                </a:solidFill>
              </a:rPr>
              <a:t>search</a:t>
            </a:r>
            <a:r>
              <a:rPr lang="de-AT" sz="1200" dirty="0">
                <a:solidFill>
                  <a:srgbClr val="0070C0"/>
                </a:solidFill>
              </a:rPr>
              <a:t> </a:t>
            </a:r>
            <a:r>
              <a:rPr lang="de-AT" sz="1200" dirty="0" err="1"/>
              <a:t>into</a:t>
            </a:r>
            <a:r>
              <a:rPr lang="de-AT" sz="1200" dirty="0"/>
              <a:t> a</a:t>
            </a:r>
            <a:r>
              <a:rPr lang="de-AT" sz="1200" dirty="0">
                <a:solidFill>
                  <a:srgbClr val="0070C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diagnosis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search</a:t>
            </a:r>
            <a:r>
              <a:rPr lang="de-AT" sz="1200" dirty="0"/>
              <a:t>): e.g.,</a:t>
            </a:r>
          </a:p>
          <a:p>
            <a:endParaRPr lang="de-AT" sz="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 err="1"/>
              <a:t>defining</a:t>
            </a:r>
            <a:r>
              <a:rPr lang="de-AT" sz="1200" dirty="0"/>
              <a:t> </a:t>
            </a:r>
            <a:r>
              <a:rPr lang="de-AT" sz="1200" dirty="0" err="1"/>
              <a:t>suitable</a:t>
            </a:r>
            <a:r>
              <a:rPr lang="de-AT" sz="1200" dirty="0"/>
              <a:t> </a:t>
            </a:r>
            <a:r>
              <a:rPr lang="de-AT" sz="1200" dirty="0" err="1">
                <a:solidFill>
                  <a:srgbClr val="C00000"/>
                </a:solidFill>
              </a:rPr>
              <a:t>node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labeling</a:t>
            </a:r>
            <a:r>
              <a:rPr lang="de-AT" sz="1200" dirty="0">
                <a:solidFill>
                  <a:srgbClr val="C00000"/>
                </a:solidFill>
              </a:rPr>
              <a:t>/</a:t>
            </a:r>
            <a:r>
              <a:rPr lang="de-AT" sz="1200" dirty="0" err="1">
                <a:solidFill>
                  <a:srgbClr val="C00000"/>
                </a:solidFill>
              </a:rPr>
              <a:t>storage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strategy</a:t>
            </a:r>
            <a:endParaRPr lang="de-AT" sz="1200" dirty="0">
              <a:solidFill>
                <a:srgbClr val="C00000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200" dirty="0">
                <a:solidFill>
                  <a:srgbClr val="C00000"/>
                </a:solidFill>
              </a:rPr>
              <a:t>multiple </a:t>
            </a:r>
            <a:r>
              <a:rPr lang="de-AT" sz="1200" dirty="0" err="1">
                <a:solidFill>
                  <a:srgbClr val="C00000"/>
                </a:solidFill>
              </a:rPr>
              <a:t>solutions</a:t>
            </a:r>
            <a:r>
              <a:rPr lang="de-AT" sz="1200" dirty="0"/>
              <a:t> </a:t>
            </a:r>
            <a:r>
              <a:rPr lang="de-AT" sz="1200" dirty="0" err="1"/>
              <a:t>sought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different </a:t>
            </a:r>
            <a:r>
              <a:rPr lang="de-AT" sz="1200" dirty="0" err="1"/>
              <a:t>types</a:t>
            </a:r>
            <a:r>
              <a:rPr lang="de-AT" sz="1200" dirty="0"/>
              <a:t> of / </a:t>
            </a:r>
            <a:r>
              <a:rPr lang="de-AT" sz="1200" dirty="0" err="1"/>
              <a:t>conditions</a:t>
            </a:r>
            <a:r>
              <a:rPr lang="de-AT" sz="1200" dirty="0"/>
              <a:t> on </a:t>
            </a:r>
            <a:r>
              <a:rPr lang="de-AT" sz="1200" dirty="0" err="1">
                <a:solidFill>
                  <a:srgbClr val="C00000"/>
                </a:solidFill>
              </a:rPr>
              <a:t>cost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function</a:t>
            </a:r>
            <a:endParaRPr lang="de-AT" sz="1200" dirty="0">
              <a:solidFill>
                <a:srgbClr val="C00000"/>
              </a:solidFill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200" dirty="0" err="1">
                <a:solidFill>
                  <a:srgbClr val="C00000"/>
                </a:solidFill>
              </a:rPr>
              <a:t>soundness</a:t>
            </a:r>
            <a:r>
              <a:rPr lang="de-AT" sz="1200" dirty="0"/>
              <a:t> </a:t>
            </a:r>
            <a:r>
              <a:rPr lang="de-AT" sz="1200" dirty="0" err="1"/>
              <a:t>needs</a:t>
            </a:r>
            <a:r>
              <a:rPr lang="de-AT" sz="1200" dirty="0"/>
              <a:t> </a:t>
            </a: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 err="1"/>
              <a:t>be</a:t>
            </a:r>
            <a:r>
              <a:rPr lang="de-AT" sz="1200" dirty="0"/>
              <a:t> </a:t>
            </a:r>
            <a:r>
              <a:rPr lang="de-AT" sz="1200" dirty="0" err="1"/>
              <a:t>assured</a:t>
            </a:r>
            <a:endParaRPr lang="de-AT" sz="1200" dirty="0"/>
          </a:p>
        </p:txBody>
      </p:sp>
      <p:cxnSp>
        <p:nvCxnSpPr>
          <p:cNvPr id="192" name="Gerader Verbinder 191">
            <a:extLst>
              <a:ext uri="{FF2B5EF4-FFF2-40B4-BE49-F238E27FC236}">
                <a16:creationId xmlns:a16="http://schemas.microsoft.com/office/drawing/2014/main" id="{1A4CF52C-720B-4EE0-BF3E-673587E869C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00407" y="5351903"/>
            <a:ext cx="1182966" cy="1574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5768E4-A1A2-47C5-BFE9-093F2B8A6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"/>
                            </p:stCondLst>
                            <p:childTnLst>
                              <p:par>
                                <p:cTn id="34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"/>
                            </p:stCondLst>
                            <p:childTnLst>
                              <p:par>
                                <p:cTn id="34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5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3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300"/>
                            </p:stCondLst>
                            <p:childTnLst>
                              <p:par>
                                <p:cTn id="3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0"/>
                            </p:stCondLst>
                            <p:childTnLst>
                              <p:par>
                                <p:cTn id="3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00"/>
                            </p:stCondLst>
                            <p:childTnLst>
                              <p:par>
                                <p:cTn id="4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00"/>
                            </p:stCondLst>
                            <p:childTnLst>
                              <p:par>
                                <p:cTn id="4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0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0364 -0.19931 " pathEditMode="relative" rAng="0" ptsTypes="AA">
                                      <p:cBhvr>
                                        <p:cTn id="52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9977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6" dur="18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17951 -0.00047 " pathEditMode="relative" rAng="0" ptsTypes="AA">
                                      <p:cBhvr>
                                        <p:cTn id="5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23"/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1875 -0.00023 " pathEditMode="relative" rAng="0" ptsTypes="AA">
                                      <p:cBhvr>
                                        <p:cTn id="5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0"/>
                                    </p:animMotion>
                                  </p:childTnLst>
                                </p:cTn>
                              </p:par>
                              <p:par>
                                <p:cTn id="5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12136 0.00231 " pathEditMode="relative" rAng="0" ptsTypes="AA">
                                      <p:cBhvr>
                                        <p:cTn id="53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116"/>
                                    </p:animMotion>
                                  </p:childTnLst>
                                </p:cTn>
                              </p:par>
                              <p:par>
                                <p:cTn id="5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7101 0.00695 " pathEditMode="relative" rAng="0" ptsTypes="AA">
                                      <p:cBhvr>
                                        <p:cTn id="54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347"/>
                                    </p:animMotion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500"/>
                            </p:stCondLst>
                            <p:childTnLst>
                              <p:par>
                                <p:cTn id="5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000"/>
                            </p:stCondLst>
                            <p:childTnLst>
                              <p:par>
                                <p:cTn id="5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2000"/>
                            </p:stCondLst>
                            <p:childTnLst>
                              <p:par>
                                <p:cTn id="5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500"/>
                            </p:stCondLst>
                            <p:childTnLst>
                              <p:par>
                                <p:cTn id="5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000"/>
                            </p:stCondLst>
                            <p:childTnLst>
                              <p:par>
                                <p:cTn id="5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5" dur="1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200"/>
                            </p:stCondLst>
                            <p:childTnLst>
                              <p:par>
                                <p:cTn id="6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500"/>
                            </p:stCondLst>
                            <p:childTnLst>
                              <p:par>
                                <p:cTn id="62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000"/>
                            </p:stCondLst>
                            <p:childTnLst>
                              <p:par>
                                <p:cTn id="6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1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632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300"/>
                            </p:stCondLst>
                            <p:childTnLst>
                              <p:par>
                                <p:cTn id="63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000"/>
                            </p:stCondLst>
                            <p:childTnLst>
                              <p:par>
                                <p:cTn id="6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500"/>
                            </p:stCondLst>
                            <p:childTnLst>
                              <p:par>
                                <p:cTn id="6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500"/>
                            </p:stCondLst>
                            <p:childTnLst>
                              <p:par>
                                <p:cTn id="7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4" grpId="2" animBg="1"/>
      <p:bldP spid="123" grpId="0" animBg="1"/>
      <p:bldP spid="123" grpId="1" animBg="1"/>
      <p:bldP spid="134" grpId="0" animBg="1"/>
      <p:bldP spid="134" grpId="1" animBg="1"/>
      <p:bldP spid="141" grpId="0" animBg="1"/>
      <p:bldP spid="142" grpId="0" animBg="1"/>
      <p:bldP spid="38" grpId="0"/>
      <p:bldP spid="37" grpId="0"/>
      <p:bldP spid="25" grpId="0"/>
      <p:bldP spid="26" grpId="0"/>
      <p:bldP spid="30" grpId="0"/>
      <p:bldP spid="33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3" grpId="1" animBg="1"/>
      <p:bldP spid="74" grpId="0"/>
      <p:bldP spid="74" grpId="1"/>
      <p:bldP spid="75" grpId="0" animBg="1"/>
      <p:bldP spid="76" grpId="0"/>
      <p:bldP spid="77" grpId="0" animBg="1"/>
      <p:bldP spid="77" grpId="1" animBg="1"/>
      <p:bldP spid="78" grpId="0"/>
      <p:bldP spid="78" grpId="1"/>
      <p:bldP spid="79" grpId="0" animBg="1"/>
      <p:bldP spid="80" grpId="0" animBg="1"/>
      <p:bldP spid="81" grpId="0" animBg="1"/>
      <p:bldP spid="82" grpId="0" animBg="1"/>
      <p:bldP spid="87" grpId="0" animBg="1"/>
      <p:bldP spid="87" grpId="1" animBg="1"/>
      <p:bldP spid="87" grpId="2" animBg="1"/>
      <p:bldP spid="89" grpId="0"/>
      <p:bldP spid="89" grpId="1"/>
      <p:bldP spid="91" grpId="0" animBg="1"/>
      <p:bldP spid="91" grpId="1" animBg="1"/>
      <p:bldP spid="92" grpId="0"/>
      <p:bldP spid="92" grpId="1"/>
      <p:bldP spid="93" grpId="0" animBg="1"/>
      <p:bldP spid="93" grpId="1" animBg="1"/>
      <p:bldP spid="96" grpId="0" animBg="1"/>
      <p:bldP spid="96" grpId="1" animBg="1"/>
      <p:bldP spid="97" grpId="0"/>
      <p:bldP spid="97" grpId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4" grpId="0" animBg="1"/>
      <p:bldP spid="104" grpId="1" animBg="1"/>
      <p:bldP spid="105" grpId="0"/>
      <p:bldP spid="105" grpId="1"/>
      <p:bldP spid="109" grpId="0" animBg="1"/>
      <p:bldP spid="109" grpId="1" animBg="1"/>
      <p:bldP spid="111" grpId="0"/>
      <p:bldP spid="111" grpId="1"/>
      <p:bldP spid="112" grpId="0"/>
      <p:bldP spid="112" grpId="1"/>
      <p:bldP spid="113" grpId="0"/>
      <p:bldP spid="113" grpId="1"/>
      <p:bldP spid="113" grpId="2"/>
      <p:bldP spid="115" grpId="0"/>
      <p:bldP spid="115" grpId="1"/>
      <p:bldP spid="116" grpId="0"/>
      <p:bldP spid="116" grpId="1"/>
      <p:bldP spid="116" grpId="2"/>
      <p:bldP spid="118" grpId="0" animBg="1"/>
      <p:bldP spid="118" grpId="1" animBg="1"/>
      <p:bldP spid="121" grpId="0" animBg="1"/>
      <p:bldP spid="122" grpId="0"/>
      <p:bldP spid="124" grpId="0" animBg="1"/>
      <p:bldP spid="125" grpId="0" animBg="1"/>
      <p:bldP spid="128" grpId="0" animBg="1"/>
      <p:bldP spid="129" grpId="0"/>
      <p:bldP spid="129" grpId="1"/>
      <p:bldP spid="132" grpId="0"/>
      <p:bldP spid="133" grpId="0"/>
      <p:bldP spid="135" grpId="0" animBg="1"/>
      <p:bldP spid="136" grpId="0" animBg="1"/>
      <p:bldP spid="137" grpId="0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5" grpId="0" animBg="1"/>
      <p:bldP spid="146" grpId="0" animBg="1"/>
      <p:bldP spid="148" grpId="0" animBg="1"/>
      <p:bldP spid="148" grpId="1" animBg="1"/>
      <p:bldP spid="149" grpId="0" animBg="1"/>
      <p:bldP spid="157" grpId="0" animBg="1"/>
      <p:bldP spid="157" grpId="1" animBg="1"/>
      <p:bldP spid="160" grpId="0"/>
      <p:bldP spid="161" grpId="0"/>
      <p:bldP spid="162" grpId="0"/>
      <p:bldP spid="108" grpId="0" animBg="1"/>
      <p:bldP spid="108" grpId="1" animBg="1"/>
      <p:bldP spid="176" grpId="0" animBg="1"/>
      <p:bldP spid="176" grpId="1" animBg="1"/>
      <p:bldP spid="177" grpId="0" animBg="1"/>
      <p:bldP spid="1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0C546-D2BF-4245-96AF-50CC64C9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ctr"/>
          <a:lstStyle/>
          <a:p>
            <a:pPr algn="ctr"/>
            <a:r>
              <a:rPr lang="de-AT" dirty="0" err="1"/>
              <a:t>Introduction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345B24-0D69-427F-A434-4D2FF0D7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EAEFA9-45D5-4E03-A6B0-9BCA9F03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3194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7296E-37C0-4F12-8B93-DF7C275B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r>
              <a:rPr lang="de-AT" dirty="0"/>
              <a:t>: RBF-HS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4677751-2CAE-494F-BAD4-DD44801AD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3" y="3330435"/>
                <a:ext cx="8604447" cy="504056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sz="700" dirty="0"/>
              </a:p>
              <a:p>
                <a:pPr marL="0" indent="0">
                  <a:buNone/>
                </a:pPr>
                <a:r>
                  <a:rPr lang="de-AT" b="1" dirty="0" err="1"/>
                  <a:t>Observations</a:t>
                </a:r>
                <a:r>
                  <a:rPr lang="de-AT" b="1" dirty="0"/>
                  <a:t>:</a:t>
                </a:r>
                <a:r>
                  <a:rPr lang="de-AT" dirty="0"/>
                  <a:t> (</a:t>
                </a:r>
                <a:r>
                  <a:rPr lang="de-AT" dirty="0" err="1"/>
                  <a:t>compared</a:t>
                </a:r>
                <a:r>
                  <a:rPr lang="de-AT" dirty="0"/>
                  <a:t> </a:t>
                </a:r>
                <a:r>
                  <a:rPr lang="de-AT" dirty="0" err="1"/>
                  <a:t>to</a:t>
                </a:r>
                <a:r>
                  <a:rPr lang="de-AT" dirty="0"/>
                  <a:t> HS-</a:t>
                </a:r>
                <a:r>
                  <a:rPr lang="de-AT" dirty="0" err="1"/>
                  <a:t>Tree</a:t>
                </a:r>
                <a:r>
                  <a:rPr lang="de-AT" dirty="0"/>
                  <a:t> </a:t>
                </a:r>
                <a:r>
                  <a:rPr lang="de-AT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= </a:t>
                </a:r>
                <a:r>
                  <a:rPr lang="de-AT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commonly</a:t>
                </a:r>
                <a:r>
                  <a:rPr lang="de-AT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used</a:t>
                </a:r>
                <a:r>
                  <a:rPr lang="de-AT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diagnosis</a:t>
                </a:r>
                <a:r>
                  <a:rPr lang="de-AT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algorithm</a:t>
                </a:r>
                <a:r>
                  <a:rPr lang="de-AT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with</a:t>
                </a:r>
                <a:r>
                  <a:rPr lang="de-AT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same </a:t>
                </a:r>
                <a:r>
                  <a:rPr lang="de-AT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properties</a:t>
                </a:r>
                <a:r>
                  <a:rPr lang="de-AT" dirty="0"/>
                  <a:t>)</a:t>
                </a:r>
              </a:p>
              <a:p>
                <a:endParaRPr lang="en-US" sz="400" dirty="0"/>
              </a:p>
              <a:p>
                <a:r>
                  <a:rPr lang="en-US" dirty="0"/>
                  <a:t>for all non-trivial problems </a:t>
                </a:r>
                <a:r>
                  <a:rPr lang="en-US" dirty="0">
                    <a:solidFill>
                      <a:srgbClr val="4699C2"/>
                    </a:solidFill>
                  </a:rPr>
                  <a:t>(much) </a:t>
                </a:r>
                <a:r>
                  <a:rPr lang="de-AT" dirty="0" err="1">
                    <a:solidFill>
                      <a:srgbClr val="4699C2"/>
                    </a:solidFill>
                  </a:rPr>
                  <a:t>more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space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saved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than</a:t>
                </a:r>
                <a:r>
                  <a:rPr lang="de-AT" dirty="0">
                    <a:solidFill>
                      <a:srgbClr val="4699C2"/>
                    </a:solidFill>
                  </a:rPr>
                  <a:t> extra time </a:t>
                </a:r>
                <a:r>
                  <a:rPr lang="de-AT" dirty="0"/>
                  <a:t>(</a:t>
                </a:r>
                <a:r>
                  <a:rPr lang="de-AT" dirty="0" err="1"/>
                  <a:t>if</a:t>
                </a:r>
                <a:r>
                  <a:rPr lang="de-AT" dirty="0"/>
                  <a:t> </a:t>
                </a:r>
                <a:r>
                  <a:rPr lang="de-AT" dirty="0" err="1"/>
                  <a:t>any</a:t>
                </a:r>
                <a:r>
                  <a:rPr lang="de-AT" dirty="0"/>
                  <a:t>)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needed</a:t>
                </a:r>
                <a:endParaRPr lang="de-AT" dirty="0">
                  <a:solidFill>
                    <a:srgbClr val="4699C2"/>
                  </a:solidFill>
                </a:endParaRPr>
              </a:p>
              <a:p>
                <a:endParaRPr lang="de-AT" sz="1000" dirty="0"/>
              </a:p>
              <a:p>
                <a:r>
                  <a:rPr lang="de-AT" dirty="0"/>
                  <a:t>relative </a:t>
                </a:r>
                <a:r>
                  <a:rPr lang="de-AT" dirty="0" err="1">
                    <a:solidFill>
                      <a:srgbClr val="4699C2"/>
                    </a:solidFill>
                  </a:rPr>
                  <a:t>performance</a:t>
                </a:r>
                <a:r>
                  <a:rPr lang="de-AT" dirty="0"/>
                  <a:t> </a:t>
                </a:r>
                <a:r>
                  <a:rPr lang="de-AT" dirty="0" err="1"/>
                  <a:t>largely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independent</a:t>
                </a:r>
                <a:r>
                  <a:rPr lang="de-AT" dirty="0">
                    <a:solidFill>
                      <a:srgbClr val="4699C2"/>
                    </a:solidFill>
                  </a:rPr>
                  <a:t> of</a:t>
                </a:r>
                <a:r>
                  <a:rPr lang="de-AT" dirty="0"/>
                  <a:t> # of </a:t>
                </a:r>
                <a:r>
                  <a:rPr lang="de-AT" dirty="0" err="1"/>
                  <a:t>computed</a:t>
                </a:r>
                <a:r>
                  <a:rPr lang="de-AT" dirty="0"/>
                  <a:t> </a:t>
                </a:r>
                <a:r>
                  <a:rPr lang="de-AT" dirty="0" err="1"/>
                  <a:t>diagnoses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AT" dirty="0"/>
              </a:p>
              <a:p>
                <a:endParaRPr lang="de-AT" dirty="0">
                  <a:solidFill>
                    <a:srgbClr val="4699C2"/>
                  </a:solidFill>
                </a:endParaRPr>
              </a:p>
              <a:p>
                <a:r>
                  <a:rPr lang="de-AT" dirty="0">
                    <a:solidFill>
                      <a:srgbClr val="4699C2"/>
                    </a:solidFill>
                  </a:rPr>
                  <a:t>substantial </a:t>
                </a:r>
                <a:r>
                  <a:rPr lang="de-AT" dirty="0" err="1">
                    <a:solidFill>
                      <a:srgbClr val="4699C2"/>
                    </a:solidFill>
                  </a:rPr>
                  <a:t>memory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savings</a:t>
                </a:r>
                <a:r>
                  <a:rPr lang="de-AT" dirty="0"/>
                  <a:t> </a:t>
                </a:r>
              </a:p>
              <a:p>
                <a:pPr lvl="1"/>
                <a:r>
                  <a:rPr lang="de-AT" dirty="0" err="1"/>
                  <a:t>up</a:t>
                </a:r>
                <a:r>
                  <a:rPr lang="de-AT" dirty="0"/>
                  <a:t> </a:t>
                </a:r>
                <a:r>
                  <a:rPr lang="de-AT" dirty="0" err="1"/>
                  <a:t>to</a:t>
                </a:r>
                <a:r>
                  <a:rPr lang="de-AT" dirty="0"/>
                  <a:t> 99.9%</a:t>
                </a:r>
              </a:p>
              <a:p>
                <a:pPr lvl="1"/>
                <a:r>
                  <a:rPr lang="de-AT" dirty="0"/>
                  <a:t>in 44% </a:t>
                </a:r>
                <a:r>
                  <a:rPr lang="de-AT" dirty="0" err="1"/>
                  <a:t>of</a:t>
                </a:r>
                <a:r>
                  <a:rPr lang="de-AT" dirty="0"/>
                  <a:t> </a:t>
                </a:r>
                <a:r>
                  <a:rPr lang="de-AT" dirty="0" err="1"/>
                  <a:t>cases</a:t>
                </a:r>
                <a:r>
                  <a:rPr lang="de-AT" dirty="0"/>
                  <a:t> &gt; 90%</a:t>
                </a:r>
              </a:p>
              <a:p>
                <a:endParaRPr lang="de-AT" sz="1000" dirty="0"/>
              </a:p>
              <a:p>
                <a:r>
                  <a:rPr lang="de-AT" dirty="0"/>
                  <a:t>in 1/3 of </a:t>
                </a:r>
                <a:r>
                  <a:rPr lang="de-AT" dirty="0" err="1"/>
                  <a:t>cases</a:t>
                </a:r>
                <a:r>
                  <a:rPr lang="de-AT" dirty="0"/>
                  <a:t> </a:t>
                </a:r>
                <a:r>
                  <a:rPr lang="de-AT" b="1" dirty="0" err="1">
                    <a:solidFill>
                      <a:srgbClr val="4699C2"/>
                    </a:solidFill>
                  </a:rPr>
                  <a:t>both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lower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memory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consumption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b="1" dirty="0">
                    <a:solidFill>
                      <a:srgbClr val="4699C2"/>
                    </a:solidFill>
                  </a:rPr>
                  <a:t>and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better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runtime</a:t>
                </a:r>
                <a:r>
                  <a:rPr lang="de-AT" dirty="0"/>
                  <a:t> (</a:t>
                </a:r>
                <a:r>
                  <a:rPr lang="de-AT" dirty="0" err="1"/>
                  <a:t>up</a:t>
                </a:r>
                <a:r>
                  <a:rPr lang="de-AT" dirty="0"/>
                  <a:t> </a:t>
                </a:r>
                <a:r>
                  <a:rPr lang="de-AT" dirty="0" err="1"/>
                  <a:t>to</a:t>
                </a:r>
                <a:r>
                  <a:rPr lang="de-AT" dirty="0"/>
                  <a:t> 88% time </a:t>
                </a:r>
                <a:r>
                  <a:rPr lang="de-AT" dirty="0" err="1"/>
                  <a:t>savings</a:t>
                </a:r>
                <a:r>
                  <a:rPr lang="de-AT" dirty="0"/>
                  <a:t>)</a:t>
                </a:r>
              </a:p>
              <a:p>
                <a:endParaRPr lang="de-AT" sz="1000" dirty="0"/>
              </a:p>
              <a:p>
                <a:endParaRPr lang="de-AT" dirty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4677751-2CAE-494F-BAD4-DD44801AD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3330435"/>
                <a:ext cx="8604447" cy="5040560"/>
              </a:xfrm>
              <a:blipFill>
                <a:blip r:embed="rId3"/>
                <a:stretch>
                  <a:fillRect l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4A194A-DA60-4442-9DB0-D746046C1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30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EF4768D-B408-4256-BD03-C73133F1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80" y="831884"/>
            <a:ext cx="8604447" cy="22965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4E38CA-B275-4077-B717-7F1171A55B2F}"/>
              </a:ext>
            </a:extLst>
          </p:cNvPr>
          <p:cNvSpPr txBox="1"/>
          <p:nvPr/>
        </p:nvSpPr>
        <p:spPr>
          <a:xfrm>
            <a:off x="4165978" y="5694738"/>
            <a:ext cx="383809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well-understood phenomenon: </a:t>
            </a:r>
            <a:r>
              <a:rPr lang="en-US" sz="1200" dirty="0"/>
              <a:t>[Zhang, Korf,1995]</a:t>
            </a:r>
            <a:endParaRPr lang="de-AT" sz="1200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3764D37-8CBD-4AE8-B38F-B3E2E1FE1D55}"/>
              </a:ext>
            </a:extLst>
          </p:cNvPr>
          <p:cNvSpPr/>
          <p:nvPr/>
        </p:nvSpPr>
        <p:spPr bwMode="auto">
          <a:xfrm>
            <a:off x="703341" y="2349153"/>
            <a:ext cx="8178192" cy="394047"/>
          </a:xfrm>
          <a:prstGeom prst="roundRect">
            <a:avLst>
              <a:gd name="adj" fmla="val 10567"/>
            </a:avLst>
          </a:prstGeom>
          <a:solidFill>
            <a:schemeClr val="accent6">
              <a:lumMod val="40000"/>
              <a:lumOff val="6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3EB46A04-D275-4A7C-BA14-8E22017831E5}"/>
              </a:ext>
            </a:extLst>
          </p:cNvPr>
          <p:cNvSpPr/>
          <p:nvPr/>
        </p:nvSpPr>
        <p:spPr bwMode="auto">
          <a:xfrm>
            <a:off x="703341" y="2853266"/>
            <a:ext cx="8178192" cy="211667"/>
          </a:xfrm>
          <a:prstGeom prst="roundRect">
            <a:avLst>
              <a:gd name="adj" fmla="val 16418"/>
            </a:avLst>
          </a:prstGeom>
          <a:solidFill>
            <a:schemeClr val="accent1">
              <a:lumMod val="60000"/>
              <a:lumOff val="4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C4D71FB-EB7C-47F9-83E4-DBAD33F52DF3}"/>
                  </a:ext>
                </a:extLst>
              </p:cNvPr>
              <p:cNvSpPr txBox="1"/>
              <p:nvPr/>
            </p:nvSpPr>
            <p:spPr>
              <a:xfrm>
                <a:off x="5105399" y="3244533"/>
                <a:ext cx="3776133" cy="2769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2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# computed best 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(= minimal cardinality) </a:t>
                </a:r>
                <a:r>
                  <a:rPr lang="en-US" sz="1200" dirty="0"/>
                  <a:t>diagnoses </a:t>
                </a:r>
                <a14:m>
                  <m:oMath xmlns:m="http://schemas.openxmlformats.org/officeDocument/2006/math">
                    <m:r>
                      <a:rPr lang="de-AT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AT" sz="12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C4D71FB-EB7C-47F9-83E4-DBAD33F52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99" y="3244533"/>
                <a:ext cx="3776133" cy="276999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Verbinder: gekrümmt 15">
            <a:extLst>
              <a:ext uri="{FF2B5EF4-FFF2-40B4-BE49-F238E27FC236}">
                <a16:creationId xmlns:a16="http://schemas.microsoft.com/office/drawing/2014/main" id="{741A0240-50B4-4DBF-85A6-80124D84048D}"/>
              </a:ext>
            </a:extLst>
          </p:cNvPr>
          <p:cNvCxnSpPr>
            <a:cxnSpLocks/>
            <a:stCxn id="11" idx="3"/>
            <a:endCxn id="12" idx="3"/>
          </p:cNvCxnSpPr>
          <p:nvPr/>
        </p:nvCxnSpPr>
        <p:spPr bwMode="auto">
          <a:xfrm flipH="1">
            <a:off x="8881532" y="2959100"/>
            <a:ext cx="1" cy="423933"/>
          </a:xfrm>
          <a:prstGeom prst="curvedConnector3">
            <a:avLst>
              <a:gd name="adj1" fmla="val -228600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9A17125-808E-4864-AA89-186A5D2CC416}"/>
              </a:ext>
            </a:extLst>
          </p:cNvPr>
          <p:cNvSpPr txBox="1"/>
          <p:nvPr/>
        </p:nvSpPr>
        <p:spPr>
          <a:xfrm>
            <a:off x="703341" y="3244533"/>
            <a:ext cx="1489831" cy="276999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diagnosis problems</a:t>
            </a:r>
            <a:endParaRPr lang="de-AT" sz="1200" dirty="0"/>
          </a:p>
        </p:txBody>
      </p:sp>
      <p:cxnSp>
        <p:nvCxnSpPr>
          <p:cNvPr id="20" name="Verbinder: gekrümmt 19">
            <a:extLst>
              <a:ext uri="{FF2B5EF4-FFF2-40B4-BE49-F238E27FC236}">
                <a16:creationId xmlns:a16="http://schemas.microsoft.com/office/drawing/2014/main" id="{84C83A8B-F6C5-4C8F-AA8D-E3ADDA1F5A7F}"/>
              </a:ext>
            </a:extLst>
          </p:cNvPr>
          <p:cNvCxnSpPr>
            <a:stCxn id="10" idx="1"/>
            <a:endCxn id="18" idx="1"/>
          </p:cNvCxnSpPr>
          <p:nvPr/>
        </p:nvCxnSpPr>
        <p:spPr bwMode="auto">
          <a:xfrm rot="10800000" flipV="1">
            <a:off x="703341" y="2546177"/>
            <a:ext cx="12700" cy="836856"/>
          </a:xfrm>
          <a:prstGeom prst="curvedConnector3">
            <a:avLst>
              <a:gd name="adj1" fmla="val 10666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8E25EDAD-56BF-421F-A9F2-ECAD2F7D401C}"/>
              </a:ext>
            </a:extLst>
          </p:cNvPr>
          <p:cNvSpPr/>
          <p:nvPr/>
        </p:nvSpPr>
        <p:spPr bwMode="auto">
          <a:xfrm>
            <a:off x="8509000" y="908720"/>
            <a:ext cx="186267" cy="1828415"/>
          </a:xfrm>
          <a:prstGeom prst="round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35D2634-9025-4526-87B2-C106256519D4}"/>
              </a:ext>
            </a:extLst>
          </p:cNvPr>
          <p:cNvSpPr txBox="1"/>
          <p:nvPr/>
        </p:nvSpPr>
        <p:spPr>
          <a:xfrm>
            <a:off x="4411133" y="435941"/>
            <a:ext cx="3454401" cy="2782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e.g.: 88% runtime savings, 97% memory savings</a:t>
            </a:r>
            <a:endParaRPr lang="de-AT" sz="1200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C8E3277-9D5B-4BD1-870D-7FD774EDDAD5}"/>
              </a:ext>
            </a:extLst>
          </p:cNvPr>
          <p:cNvCxnSpPr>
            <a:cxnSpLocks/>
            <a:endCxn id="25" idx="3"/>
          </p:cNvCxnSpPr>
          <p:nvPr/>
        </p:nvCxnSpPr>
        <p:spPr bwMode="auto">
          <a:xfrm flipH="1" flipV="1">
            <a:off x="7865534" y="575070"/>
            <a:ext cx="643466" cy="496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9" name="Geschweifte Klammer links 28">
            <a:extLst>
              <a:ext uri="{FF2B5EF4-FFF2-40B4-BE49-F238E27FC236}">
                <a16:creationId xmlns:a16="http://schemas.microsoft.com/office/drawing/2014/main" id="{7D845D0F-F823-4123-B1B3-E0BE1303A268}"/>
              </a:ext>
            </a:extLst>
          </p:cNvPr>
          <p:cNvSpPr/>
          <p:nvPr/>
        </p:nvSpPr>
        <p:spPr bwMode="auto">
          <a:xfrm rot="5400000">
            <a:off x="6006755" y="5426597"/>
            <a:ext cx="180795" cy="1329270"/>
          </a:xfrm>
          <a:prstGeom prst="leftBrace">
            <a:avLst>
              <a:gd name="adj1" fmla="val 69798"/>
              <a:gd name="adj2" fmla="val 50856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4B45A12-471A-465C-B2E9-80FEB64A2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8AEC382-849E-41D8-84B7-9882AD033A44}"/>
              </a:ext>
            </a:extLst>
          </p:cNvPr>
          <p:cNvSpPr txBox="1"/>
          <p:nvPr/>
        </p:nvSpPr>
        <p:spPr>
          <a:xfrm>
            <a:off x="4165978" y="5052214"/>
            <a:ext cx="434302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importantly: </a:t>
            </a:r>
            <a:r>
              <a:rPr lang="en-US" sz="1200" dirty="0"/>
              <a:t>RBF-HS is </a:t>
            </a:r>
            <a:r>
              <a:rPr lang="en-US" sz="1200" dirty="0">
                <a:solidFill>
                  <a:srgbClr val="4699C2"/>
                </a:solidFill>
              </a:rPr>
              <a:t>generally applicable to any hitting-set problem</a:t>
            </a:r>
            <a:r>
              <a:rPr lang="en-US" sz="1200" dirty="0"/>
              <a:t> (model-based diagnosis is just a special case)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4046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8" grpId="0" animBg="1"/>
      <p:bldP spid="24" grpId="0" animBg="1"/>
      <p:bldP spid="25" grpId="0" animBg="1"/>
      <p:bldP spid="29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CC89662-9C3E-42E1-8090-3740F123C533}"/>
              </a:ext>
            </a:extLst>
          </p:cNvPr>
          <p:cNvSpPr/>
          <p:nvPr/>
        </p:nvSpPr>
        <p:spPr bwMode="auto">
          <a:xfrm>
            <a:off x="722313" y="4558245"/>
            <a:ext cx="7772400" cy="1194856"/>
          </a:xfrm>
          <a:prstGeom prst="roundRect">
            <a:avLst>
              <a:gd name="adj" fmla="val 6568"/>
            </a:avLst>
          </a:prstGeom>
          <a:solidFill>
            <a:srgbClr val="4699C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1F68D-80AC-4CE3-914E-3AB346E4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923371"/>
            <a:ext cx="7772400" cy="365125"/>
          </a:xfrm>
        </p:spPr>
        <p:txBody>
          <a:bodyPr/>
          <a:lstStyle/>
          <a:p>
            <a:r>
              <a:rPr lang="en-US" sz="2000" cap="small" dirty="0" err="1"/>
              <a:t>OntoDebug</a:t>
            </a:r>
            <a:r>
              <a:rPr lang="en-US" sz="2000" cap="small" dirty="0"/>
              <a:t>: Interactive Ontology Debugging Plug-in for Protégé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7FC391-B943-4E5A-A1DA-8E8D9823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58244"/>
            <a:ext cx="7772400" cy="365125"/>
          </a:xfrm>
        </p:spPr>
        <p:txBody>
          <a:bodyPr/>
          <a:lstStyle/>
          <a:p>
            <a:r>
              <a:rPr lang="de-AT" dirty="0"/>
              <a:t>Konstantin Schekotihin, Patrick Rodler, Wolfgang Schmid, 2018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A18F9B-731E-4F2A-B43C-A610E62EB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CDF9CF-21C7-4B26-9D00-17D4D325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37AA79-0592-4407-BD72-A74368B53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91" y="651309"/>
            <a:ext cx="6328109" cy="2944282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EFF2C50-D690-48E9-891F-F1FC19B39292}"/>
              </a:ext>
            </a:extLst>
          </p:cNvPr>
          <p:cNvSpPr/>
          <p:nvPr/>
        </p:nvSpPr>
        <p:spPr bwMode="auto">
          <a:xfrm>
            <a:off x="2247899" y="918646"/>
            <a:ext cx="3939541" cy="2418913"/>
          </a:xfrm>
          <a:prstGeom prst="roundRect">
            <a:avLst>
              <a:gd name="adj" fmla="val 3340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B24B2B3-0FA6-4138-A4DF-896676A931E6}"/>
              </a:ext>
            </a:extLst>
          </p:cNvPr>
          <p:cNvSpPr txBox="1">
            <a:spLocks/>
          </p:cNvSpPr>
          <p:nvPr/>
        </p:nvSpPr>
        <p:spPr bwMode="auto">
          <a:xfrm>
            <a:off x="722313" y="5299346"/>
            <a:ext cx="777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35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Foundations of Information and Knowledge Systems – Int’l Symposium (</a:t>
            </a:r>
            <a:r>
              <a:rPr lang="en-US" kern="0" dirty="0" err="1"/>
              <a:t>FoIKS</a:t>
            </a:r>
            <a:r>
              <a:rPr lang="en-US" kern="0" dirty="0"/>
              <a:t>)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8CF895C-AF68-4F85-987E-0E2FE808B5F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5620" y="3348406"/>
            <a:ext cx="449580" cy="434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F10FAF1-5B67-49E4-B308-1030F9A79C29}"/>
              </a:ext>
            </a:extLst>
          </p:cNvPr>
          <p:cNvSpPr txBox="1"/>
          <p:nvPr/>
        </p:nvSpPr>
        <p:spPr>
          <a:xfrm>
            <a:off x="2468880" y="3782695"/>
            <a:ext cx="3947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implement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/>
              <a:t>(</a:t>
            </a:r>
            <a:r>
              <a:rPr lang="de-AT" sz="1000" dirty="0" err="1"/>
              <a:t>for</a:t>
            </a:r>
            <a:r>
              <a:rPr lang="de-AT" sz="1000" dirty="0"/>
              <a:t> </a:t>
            </a:r>
            <a:r>
              <a:rPr lang="de-AT" sz="1000" dirty="0" err="1">
                <a:solidFill>
                  <a:srgbClr val="4699C2"/>
                </a:solidFill>
              </a:rPr>
              <a:t>ontology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debugging</a:t>
            </a:r>
            <a:r>
              <a:rPr lang="de-AT" sz="1000" dirty="0"/>
              <a:t>)</a:t>
            </a:r>
            <a:r>
              <a:rPr lang="de-AT" sz="1000" dirty="0">
                <a:solidFill>
                  <a:srgbClr val="C00000"/>
                </a:solidFill>
              </a:rPr>
              <a:t>  </a:t>
            </a:r>
            <a:r>
              <a:rPr lang="de-AT" sz="1000" dirty="0"/>
              <a:t>+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performance</a:t>
            </a:r>
            <a:r>
              <a:rPr lang="de-AT" sz="1000" dirty="0">
                <a:solidFill>
                  <a:srgbClr val="C00000"/>
                </a:solidFill>
              </a:rPr>
              <a:t>, </a:t>
            </a:r>
            <a:r>
              <a:rPr lang="de-AT" sz="1000" dirty="0" err="1">
                <a:solidFill>
                  <a:srgbClr val="C00000"/>
                </a:solidFill>
              </a:rPr>
              <a:t>usefulness</a:t>
            </a:r>
            <a:r>
              <a:rPr lang="de-AT" sz="1000" dirty="0">
                <a:solidFill>
                  <a:srgbClr val="C00000"/>
                </a:solidFill>
              </a:rPr>
              <a:t>, </a:t>
            </a:r>
            <a:r>
              <a:rPr lang="de-AT" sz="1000" dirty="0" err="1">
                <a:solidFill>
                  <a:srgbClr val="C00000"/>
                </a:solidFill>
              </a:rPr>
              <a:t>usability</a:t>
            </a:r>
            <a:r>
              <a:rPr lang="de-AT" sz="1000" dirty="0">
                <a:solidFill>
                  <a:srgbClr val="C00000"/>
                </a:solidFill>
              </a:rPr>
              <a:t>, </a:t>
            </a:r>
            <a:r>
              <a:rPr lang="de-AT" sz="1000" dirty="0" err="1">
                <a:solidFill>
                  <a:srgbClr val="C00000"/>
                </a:solidFill>
              </a:rPr>
              <a:t>customizability</a:t>
            </a:r>
            <a:r>
              <a:rPr lang="de-AT" sz="1000" dirty="0">
                <a:solidFill>
                  <a:srgbClr val="C00000"/>
                </a:solidFill>
              </a:rPr>
              <a:t>  </a:t>
            </a:r>
            <a:r>
              <a:rPr lang="de-AT" sz="1000" dirty="0"/>
              <a:t>+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>
                <a:solidFill>
                  <a:srgbClr val="C00000"/>
                </a:solidFill>
              </a:rPr>
              <a:t>publish </a:t>
            </a:r>
            <a:r>
              <a:rPr lang="de-AT" sz="1000" dirty="0" err="1">
                <a:solidFill>
                  <a:srgbClr val="C00000"/>
                </a:solidFill>
              </a:rPr>
              <a:t>as</a:t>
            </a:r>
            <a:r>
              <a:rPr lang="de-AT" sz="1000" dirty="0">
                <a:solidFill>
                  <a:srgbClr val="C00000"/>
                </a:solidFill>
              </a:rPr>
              <a:t> a </a:t>
            </a:r>
            <a:r>
              <a:rPr lang="de-AT" sz="1000" dirty="0" err="1">
                <a:solidFill>
                  <a:srgbClr val="C00000"/>
                </a:solidFill>
              </a:rPr>
              <a:t>free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tool</a:t>
            </a:r>
            <a:r>
              <a:rPr lang="de-AT" sz="1000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05AAA93-F3DE-4C62-A61B-1284F79C1AFA}"/>
              </a:ext>
            </a:extLst>
          </p:cNvPr>
          <p:cNvSpPr txBox="1"/>
          <p:nvPr/>
        </p:nvSpPr>
        <p:spPr>
          <a:xfrm>
            <a:off x="6170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2AF73A-F446-4630-BF8B-BAD7B5B15FFC}"/>
              </a:ext>
            </a:extLst>
          </p:cNvPr>
          <p:cNvSpPr txBox="1"/>
          <p:nvPr/>
        </p:nvSpPr>
        <p:spPr>
          <a:xfrm>
            <a:off x="6170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91269CBC-BFE9-4070-89DC-29CDA9A0F5ED}"/>
              </a:ext>
            </a:extLst>
          </p:cNvPr>
          <p:cNvSpPr/>
          <p:nvPr/>
        </p:nvSpPr>
        <p:spPr bwMode="auto">
          <a:xfrm>
            <a:off x="2247898" y="918643"/>
            <a:ext cx="3939541" cy="2418913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18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>
                <a:solidFill>
                  <a:srgbClr val="4699C2"/>
                </a:solidFill>
              </a:rPr>
              <a:t>Many</a:t>
            </a:r>
            <a:r>
              <a:rPr lang="de-AT" dirty="0"/>
              <a:t> (</a:t>
            </a:r>
            <a:r>
              <a:rPr lang="de-AT" dirty="0" err="1"/>
              <a:t>Semantic</a:t>
            </a:r>
            <a:r>
              <a:rPr lang="de-AT" dirty="0"/>
              <a:t> Web) </a:t>
            </a:r>
            <a:r>
              <a:rPr lang="de-AT" dirty="0" err="1">
                <a:solidFill>
                  <a:srgbClr val="4699C2"/>
                </a:solidFill>
              </a:rPr>
              <a:t>applications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using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ontologies</a:t>
            </a:r>
            <a:endParaRPr lang="de-AT" dirty="0">
              <a:solidFill>
                <a:srgbClr val="4699C2"/>
              </a:solidFill>
            </a:endParaRPr>
          </a:p>
          <a:p>
            <a:r>
              <a:rPr lang="de-AT" dirty="0" err="1"/>
              <a:t>providing</a:t>
            </a:r>
            <a:r>
              <a:rPr lang="de-AT" dirty="0"/>
              <a:t> </a:t>
            </a:r>
            <a:r>
              <a:rPr lang="de-AT" dirty="0" err="1"/>
              <a:t>services</a:t>
            </a:r>
            <a:r>
              <a:rPr lang="de-AT" dirty="0"/>
              <a:t> in </a:t>
            </a:r>
            <a:r>
              <a:rPr lang="de-AT" dirty="0" err="1"/>
              <a:t>often</a:t>
            </a:r>
            <a:r>
              <a:rPr lang="de-AT" dirty="0"/>
              <a:t> </a:t>
            </a:r>
            <a:r>
              <a:rPr lang="de-AT" dirty="0" err="1"/>
              <a:t>critical</a:t>
            </a:r>
            <a:r>
              <a:rPr lang="de-AT" dirty="0"/>
              <a:t> </a:t>
            </a:r>
            <a:r>
              <a:rPr lang="de-AT" dirty="0" err="1"/>
              <a:t>fields</a:t>
            </a:r>
            <a:endParaRPr lang="de-AT" dirty="0"/>
          </a:p>
          <a:p>
            <a:r>
              <a:rPr lang="de-AT" dirty="0"/>
              <a:t>e.g. in </a:t>
            </a:r>
            <a:r>
              <a:rPr lang="de-AT" dirty="0" err="1"/>
              <a:t>biomedicine</a:t>
            </a:r>
            <a:r>
              <a:rPr lang="de-AT" dirty="0"/>
              <a:t> (SNOMED, NCI-T, OBO Foundry)</a:t>
            </a:r>
          </a:p>
          <a:p>
            <a:pPr lvl="1"/>
            <a:r>
              <a:rPr lang="de-AT" dirty="0" err="1"/>
              <a:t>ontologies</a:t>
            </a:r>
            <a:r>
              <a:rPr lang="de-AT" dirty="0"/>
              <a:t> of </a:t>
            </a:r>
            <a:r>
              <a:rPr lang="de-AT" dirty="0" err="1"/>
              <a:t>tremendous</a:t>
            </a:r>
            <a:r>
              <a:rPr lang="de-AT" dirty="0"/>
              <a:t> </a:t>
            </a:r>
            <a:r>
              <a:rPr lang="de-AT" dirty="0" err="1"/>
              <a:t>size</a:t>
            </a:r>
            <a:r>
              <a:rPr lang="de-AT" dirty="0"/>
              <a:t> (100.000s of </a:t>
            </a:r>
            <a:r>
              <a:rPr lang="de-AT" dirty="0" err="1"/>
              <a:t>terms</a:t>
            </a:r>
            <a:r>
              <a:rPr lang="de-AT" dirty="0"/>
              <a:t> + </a:t>
            </a:r>
            <a:r>
              <a:rPr lang="de-AT" dirty="0" err="1"/>
              <a:t>axioms</a:t>
            </a:r>
            <a:r>
              <a:rPr lang="de-AT" dirty="0"/>
              <a:t>)</a:t>
            </a:r>
          </a:p>
          <a:p>
            <a:pPr lvl="1"/>
            <a:r>
              <a:rPr lang="de-AT" dirty="0" err="1"/>
              <a:t>formalizing</a:t>
            </a:r>
            <a:r>
              <a:rPr lang="de-AT" dirty="0"/>
              <a:t> </a:t>
            </a:r>
            <a:r>
              <a:rPr lang="de-AT" dirty="0">
                <a:solidFill>
                  <a:srgbClr val="4699C2"/>
                </a:solidFill>
              </a:rPr>
              <a:t>sensitive </a:t>
            </a:r>
            <a:r>
              <a:rPr lang="de-AT" dirty="0" err="1">
                <a:solidFill>
                  <a:srgbClr val="4699C2"/>
                </a:solidFill>
              </a:rPr>
              <a:t>medical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knowledge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/>
              <a:t>(e.g. </a:t>
            </a:r>
            <a:r>
              <a:rPr lang="de-AT" dirty="0" err="1"/>
              <a:t>cancer</a:t>
            </a:r>
            <a:r>
              <a:rPr lang="de-AT" dirty="0"/>
              <a:t> </a:t>
            </a:r>
            <a:r>
              <a:rPr lang="de-AT" dirty="0" err="1"/>
              <a:t>therapies</a:t>
            </a:r>
            <a:r>
              <a:rPr lang="de-AT" dirty="0"/>
              <a:t>)</a:t>
            </a:r>
          </a:p>
          <a:p>
            <a:pPr lvl="1"/>
            <a:r>
              <a:rPr lang="de-AT" dirty="0" err="1"/>
              <a:t>used</a:t>
            </a:r>
            <a:r>
              <a:rPr lang="de-AT" dirty="0"/>
              <a:t> in </a:t>
            </a:r>
            <a:r>
              <a:rPr lang="de-AT" dirty="0" err="1"/>
              <a:t>eHealth</a:t>
            </a:r>
            <a:r>
              <a:rPr lang="de-AT" dirty="0"/>
              <a:t> </a:t>
            </a:r>
            <a:r>
              <a:rPr lang="de-AT" dirty="0" err="1"/>
              <a:t>applications</a:t>
            </a:r>
            <a:r>
              <a:rPr lang="de-AT" dirty="0"/>
              <a:t> (e.g. </a:t>
            </a:r>
            <a:r>
              <a:rPr lang="de-AT" dirty="0" err="1"/>
              <a:t>patient</a:t>
            </a:r>
            <a:r>
              <a:rPr lang="de-AT" dirty="0"/>
              <a:t> </a:t>
            </a:r>
            <a:r>
              <a:rPr lang="de-AT" dirty="0" err="1"/>
              <a:t>health</a:t>
            </a:r>
            <a:r>
              <a:rPr lang="de-AT" dirty="0"/>
              <a:t> </a:t>
            </a:r>
            <a:r>
              <a:rPr lang="de-AT" dirty="0" err="1"/>
              <a:t>records</a:t>
            </a:r>
            <a:r>
              <a:rPr lang="de-AT" dirty="0"/>
              <a:t>)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600" dirty="0"/>
          </a:p>
          <a:p>
            <a:pPr marL="0" indent="0">
              <a:buNone/>
            </a:pPr>
            <a:r>
              <a:rPr lang="de-AT" dirty="0">
                <a:solidFill>
                  <a:srgbClr val="4699C2"/>
                </a:solidFill>
              </a:rPr>
              <a:t>Faults</a:t>
            </a:r>
            <a:r>
              <a:rPr lang="de-AT" dirty="0"/>
              <a:t> in </a:t>
            </a:r>
            <a:r>
              <a:rPr lang="de-AT" dirty="0" err="1"/>
              <a:t>ontologies</a:t>
            </a:r>
            <a:r>
              <a:rPr lang="de-AT" dirty="0"/>
              <a:t> (e.g. </a:t>
            </a:r>
            <a:r>
              <a:rPr lang="de-AT" dirty="0" err="1"/>
              <a:t>wrong</a:t>
            </a:r>
            <a:r>
              <a:rPr lang="de-AT" dirty="0"/>
              <a:t> </a:t>
            </a:r>
            <a:r>
              <a:rPr lang="de-AT" dirty="0" err="1"/>
              <a:t>logical</a:t>
            </a:r>
            <a:r>
              <a:rPr lang="de-AT" dirty="0"/>
              <a:t> </a:t>
            </a:r>
            <a:r>
              <a:rPr lang="de-AT" dirty="0" err="1"/>
              <a:t>consequences</a:t>
            </a:r>
            <a:r>
              <a:rPr lang="de-AT" dirty="0"/>
              <a:t>) </a:t>
            </a:r>
            <a:r>
              <a:rPr lang="de-AT" dirty="0" err="1">
                <a:solidFill>
                  <a:srgbClr val="4699C2"/>
                </a:solidFill>
              </a:rPr>
              <a:t>can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have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severe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consequences</a:t>
            </a:r>
            <a:endParaRPr lang="de-AT" dirty="0">
              <a:solidFill>
                <a:srgbClr val="4699C2"/>
              </a:solidFill>
            </a:endParaRPr>
          </a:p>
          <a:p>
            <a:r>
              <a:rPr lang="de-AT" dirty="0"/>
              <a:t>e.g. </a:t>
            </a:r>
            <a:r>
              <a:rPr lang="de-AT" dirty="0" err="1"/>
              <a:t>suggesting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wrong</a:t>
            </a:r>
            <a:r>
              <a:rPr lang="de-AT" dirty="0"/>
              <a:t> </a:t>
            </a:r>
            <a:r>
              <a:rPr lang="de-AT" dirty="0" err="1"/>
              <a:t>medication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 </a:t>
            </a:r>
            <a:r>
              <a:rPr lang="de-AT" dirty="0" err="1"/>
              <a:t>cancer</a:t>
            </a:r>
            <a:r>
              <a:rPr lang="de-AT" dirty="0"/>
              <a:t> </a:t>
            </a:r>
            <a:r>
              <a:rPr lang="de-AT" dirty="0" err="1"/>
              <a:t>patient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600" dirty="0"/>
          </a:p>
          <a:p>
            <a:pPr marL="0" indent="0">
              <a:buNone/>
            </a:pPr>
            <a:r>
              <a:rPr lang="de-AT" dirty="0"/>
              <a:t>(Manual) </a:t>
            </a:r>
            <a:r>
              <a:rPr lang="de-AT" dirty="0" err="1"/>
              <a:t>ontology</a:t>
            </a:r>
            <a:r>
              <a:rPr lang="de-AT" dirty="0"/>
              <a:t> </a:t>
            </a:r>
            <a:r>
              <a:rPr lang="de-AT" dirty="0" err="1"/>
              <a:t>debugging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hard</a:t>
            </a:r>
            <a:r>
              <a:rPr lang="de-AT" dirty="0"/>
              <a:t> </a:t>
            </a:r>
            <a:r>
              <a:rPr lang="de-AT" dirty="0" err="1"/>
              <a:t>given</a:t>
            </a:r>
            <a:r>
              <a:rPr lang="de-AT" dirty="0"/>
              <a:t> KBs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</a:p>
          <a:p>
            <a:pPr>
              <a:buClr>
                <a:schemeClr val="tx1"/>
              </a:buClr>
            </a:pPr>
            <a:r>
              <a:rPr lang="de-AT" dirty="0">
                <a:solidFill>
                  <a:srgbClr val="4699C2"/>
                </a:solidFill>
              </a:rPr>
              <a:t>large in </a:t>
            </a:r>
            <a:r>
              <a:rPr lang="de-AT" dirty="0" err="1">
                <a:solidFill>
                  <a:srgbClr val="4699C2"/>
                </a:solidFill>
              </a:rPr>
              <a:t>size</a:t>
            </a:r>
            <a:endParaRPr lang="de-AT" dirty="0">
              <a:solidFill>
                <a:srgbClr val="4699C2"/>
              </a:solidFill>
            </a:endParaRPr>
          </a:p>
          <a:p>
            <a:r>
              <a:rPr lang="de-AT" dirty="0" err="1"/>
              <a:t>represented</a:t>
            </a:r>
            <a:r>
              <a:rPr lang="de-AT" dirty="0"/>
              <a:t> in </a:t>
            </a:r>
            <a:r>
              <a:rPr lang="de-AT" dirty="0">
                <a:solidFill>
                  <a:srgbClr val="4699C2"/>
                </a:solidFill>
              </a:rPr>
              <a:t>expressive </a:t>
            </a:r>
            <a:r>
              <a:rPr lang="de-AT" dirty="0" err="1">
                <a:solidFill>
                  <a:srgbClr val="4699C2"/>
                </a:solidFill>
              </a:rPr>
              <a:t>logics</a:t>
            </a:r>
            <a:endParaRPr lang="de-AT" dirty="0">
              <a:solidFill>
                <a:srgbClr val="4699C2"/>
              </a:solidFill>
            </a:endParaRPr>
          </a:p>
          <a:p>
            <a:r>
              <a:rPr lang="de-AT" dirty="0" err="1"/>
              <a:t>developed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multiple </a:t>
            </a:r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in </a:t>
            </a:r>
            <a:r>
              <a:rPr lang="de-AT" dirty="0" err="1">
                <a:solidFill>
                  <a:srgbClr val="4699C2"/>
                </a:solidFill>
              </a:rPr>
              <a:t>distributed</a:t>
            </a:r>
            <a:r>
              <a:rPr lang="de-AT" dirty="0"/>
              <a:t> </a:t>
            </a:r>
            <a:r>
              <a:rPr lang="de-AT" dirty="0" err="1"/>
              <a:t>fashion</a:t>
            </a:r>
            <a:endParaRPr lang="de-AT" dirty="0"/>
          </a:p>
          <a:p>
            <a:r>
              <a:rPr lang="de-AT" dirty="0"/>
              <a:t>(</a:t>
            </a:r>
            <a:r>
              <a:rPr lang="de-AT" dirty="0" err="1"/>
              <a:t>partially</a:t>
            </a:r>
            <a:r>
              <a:rPr lang="de-AT" dirty="0"/>
              <a:t>) </a:t>
            </a:r>
            <a:r>
              <a:rPr lang="de-AT" dirty="0" err="1"/>
              <a:t>generated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means</a:t>
            </a:r>
            <a:r>
              <a:rPr lang="de-AT" dirty="0"/>
              <a:t> of </a:t>
            </a:r>
            <a:r>
              <a:rPr lang="de-AT" dirty="0" err="1">
                <a:solidFill>
                  <a:srgbClr val="4699C2"/>
                </a:solidFill>
              </a:rPr>
              <a:t>automatic</a:t>
            </a:r>
            <a:r>
              <a:rPr lang="de-AT" dirty="0"/>
              <a:t> </a:t>
            </a:r>
            <a:r>
              <a:rPr lang="de-AT" dirty="0" err="1"/>
              <a:t>systems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 Tool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assistance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required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FoIKS‘18 ©                                                                                                       OntoDebug</a:t>
            </a:r>
          </a:p>
        </p:txBody>
      </p:sp>
    </p:spTree>
    <p:extLst>
      <p:ext uri="{BB962C8B-B14F-4D97-AF65-F5344CB8AC3E}">
        <p14:creationId xmlns:p14="http://schemas.microsoft.com/office/powerpoint/2010/main" val="36413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Solution: </a:t>
            </a:r>
            <a:r>
              <a:rPr lang="de-AT" dirty="0" err="1">
                <a:solidFill>
                  <a:srgbClr val="C00000"/>
                </a:solidFill>
              </a:rPr>
              <a:t>OntoDebug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/>
                  <a:t>(Official, </a:t>
                </a:r>
                <a:r>
                  <a:rPr lang="de-AT" dirty="0" err="1"/>
                  <a:t>free</a:t>
                </a:r>
                <a:r>
                  <a:rPr lang="de-AT" dirty="0"/>
                  <a:t>) Plug-In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:r>
                  <a:rPr lang="de-AT" dirty="0" err="1"/>
                  <a:t>Protégé</a:t>
                </a:r>
                <a:endParaRPr lang="de-AT" dirty="0"/>
              </a:p>
              <a:p>
                <a:endParaRPr lang="de-AT" dirty="0"/>
              </a:p>
              <a:p>
                <a:pPr marL="0" indent="0">
                  <a:buNone/>
                </a:pPr>
                <a:r>
                  <a:rPr lang="de-AT" dirty="0" err="1"/>
                  <a:t>Protégé</a:t>
                </a:r>
                <a:r>
                  <a:rPr lang="de-AT" dirty="0"/>
                  <a:t> (</a:t>
                </a:r>
                <a:r>
                  <a:rPr lang="de-AT" dirty="0">
                    <a:hlinkClick r:id="rId3"/>
                  </a:rPr>
                  <a:t>https://protege.stanford.edu/</a:t>
                </a:r>
                <a:r>
                  <a:rPr lang="de-AT" dirty="0"/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de-AT" dirty="0" err="1">
                    <a:solidFill>
                      <a:srgbClr val="4699C2"/>
                    </a:solidFill>
                  </a:rPr>
                  <a:t>most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widely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used</a:t>
                </a:r>
                <a:r>
                  <a:rPr lang="de-AT" dirty="0">
                    <a:solidFill>
                      <a:srgbClr val="4699C2"/>
                    </a:solidFill>
                  </a:rPr>
                  <a:t> open-</a:t>
                </a:r>
                <a:r>
                  <a:rPr lang="de-AT" dirty="0" err="1">
                    <a:solidFill>
                      <a:srgbClr val="4699C2"/>
                    </a:solidFill>
                  </a:rPr>
                  <a:t>source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ontology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editor</a:t>
                </a:r>
                <a:r>
                  <a:rPr lang="de-AT" dirty="0"/>
                  <a:t> </a:t>
                </a:r>
              </a:p>
              <a:p>
                <a:r>
                  <a:rPr lang="de-AT" dirty="0"/>
                  <a:t>&gt; 300.000 </a:t>
                </a:r>
                <a:r>
                  <a:rPr lang="de-AT" dirty="0" err="1"/>
                  <a:t>users</a:t>
                </a:r>
                <a:r>
                  <a:rPr lang="de-AT" dirty="0"/>
                  <a:t> 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academic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corporate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and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government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de-AT" dirty="0" err="1">
                    <a:solidFill>
                      <a:srgbClr val="4699C2"/>
                    </a:solidFill>
                  </a:rPr>
                  <a:t>tool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used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for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en-US" dirty="0"/>
                  <a:t>maintenance, development and quality assurance </a:t>
                </a:r>
                <a:br>
                  <a:rPr lang="en-US" dirty="0"/>
                </a:br>
                <a:r>
                  <a:rPr lang="en-US" dirty="0"/>
                  <a:t>of mentioned </a:t>
                </a:r>
                <a:r>
                  <a:rPr lang="en-US" dirty="0">
                    <a:solidFill>
                      <a:srgbClr val="4699C2"/>
                    </a:solidFill>
                  </a:rPr>
                  <a:t>biomedical ontologies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:r>
                  <a:rPr lang="de-AT" dirty="0" err="1">
                    <a:solidFill>
                      <a:srgbClr val="C00000"/>
                    </a:solidFill>
                  </a:rPr>
                  <a:t>OntoDebug</a:t>
                </a:r>
                <a:r>
                  <a:rPr lang="de-AT" dirty="0"/>
                  <a:t> </a:t>
                </a:r>
                <a:r>
                  <a:rPr lang="de-AT" dirty="0" err="1"/>
                  <a:t>supplements</a:t>
                </a:r>
                <a:r>
                  <a:rPr lang="de-AT" dirty="0"/>
                  <a:t> </a:t>
                </a:r>
                <a:r>
                  <a:rPr lang="de-AT" dirty="0" err="1"/>
                  <a:t>Protégé</a:t>
                </a:r>
                <a:r>
                  <a:rPr lang="de-AT" dirty="0"/>
                  <a:t> </a:t>
                </a:r>
                <a:r>
                  <a:rPr lang="de-AT" dirty="0" err="1"/>
                  <a:t>with</a:t>
                </a:r>
                <a:r>
                  <a:rPr lang="de-AT" dirty="0"/>
                  <a:t> a </a:t>
                </a:r>
                <a:r>
                  <a:rPr lang="de-AT" dirty="0" err="1"/>
                  <a:t>support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de-AT" dirty="0">
                    <a:solidFill>
                      <a:srgbClr val="4699C2"/>
                    </a:solidFill>
                  </a:rPr>
                  <a:t>test-</a:t>
                </a:r>
                <a:r>
                  <a:rPr lang="de-AT" dirty="0" err="1">
                    <a:solidFill>
                      <a:srgbClr val="4699C2"/>
                    </a:solidFill>
                  </a:rPr>
                  <a:t>driven</a:t>
                </a:r>
                <a:r>
                  <a:rPr lang="de-AT" dirty="0"/>
                  <a:t> </a:t>
                </a:r>
                <a:r>
                  <a:rPr lang="de-AT" dirty="0" err="1"/>
                  <a:t>ontology</a:t>
                </a:r>
                <a:r>
                  <a:rPr lang="de-AT" dirty="0"/>
                  <a:t> </a:t>
                </a:r>
                <a:r>
                  <a:rPr lang="de-AT" dirty="0" err="1"/>
                  <a:t>development</a:t>
                </a:r>
                <a:endParaRPr lang="de-AT" dirty="0"/>
              </a:p>
              <a:p>
                <a:pPr>
                  <a:buClr>
                    <a:schemeClr val="tx1"/>
                  </a:buClr>
                </a:pPr>
                <a:r>
                  <a:rPr lang="de-AT" dirty="0" err="1">
                    <a:solidFill>
                      <a:srgbClr val="4699C2"/>
                    </a:solidFill>
                  </a:rPr>
                  <a:t>interactive</a:t>
                </a:r>
                <a:r>
                  <a:rPr lang="de-AT" dirty="0"/>
                  <a:t> </a:t>
                </a:r>
                <a:r>
                  <a:rPr lang="de-AT" dirty="0" err="1"/>
                  <a:t>ontology</a:t>
                </a:r>
                <a:r>
                  <a:rPr lang="de-AT" dirty="0"/>
                  <a:t> </a:t>
                </a:r>
                <a:r>
                  <a:rPr lang="de-AT" dirty="0" err="1"/>
                  <a:t>debugging</a:t>
                </a: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r>
                  <a:rPr lang="de-AT" dirty="0" err="1"/>
                  <a:t>Given</a:t>
                </a:r>
                <a:r>
                  <a:rPr lang="de-AT" dirty="0"/>
                  <a:t> </a:t>
                </a:r>
                <a:r>
                  <a:rPr lang="de-AT" dirty="0" err="1"/>
                  <a:t>ontology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/>
                  <a:t>, </a:t>
                </a:r>
                <a:r>
                  <a:rPr lang="de-AT" dirty="0" err="1">
                    <a:solidFill>
                      <a:srgbClr val="C00000"/>
                    </a:solidFill>
                  </a:rPr>
                  <a:t>OntoDebug</a:t>
                </a:r>
                <a:r>
                  <a:rPr lang="de-AT" dirty="0"/>
                  <a:t> </a:t>
                </a:r>
                <a:r>
                  <a:rPr lang="de-AT" dirty="0" err="1"/>
                  <a:t>provides</a:t>
                </a:r>
                <a:r>
                  <a:rPr lang="de-AT" dirty="0"/>
                  <a:t> support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interacting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user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/>
                  <a:t>(e.g. </a:t>
                </a:r>
                <a:r>
                  <a:rPr lang="de-AT" dirty="0" err="1"/>
                  <a:t>medical</a:t>
                </a:r>
                <a:r>
                  <a:rPr lang="de-AT" dirty="0"/>
                  <a:t> expert) </a:t>
                </a:r>
                <a:r>
                  <a:rPr lang="de-AT" dirty="0" err="1"/>
                  <a:t>for</a:t>
                </a:r>
                <a:endParaRPr lang="de-AT" dirty="0"/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de-AT" dirty="0" err="1">
                    <a:solidFill>
                      <a:srgbClr val="4699C2"/>
                    </a:solidFill>
                  </a:rPr>
                  <a:t>defining</a:t>
                </a:r>
                <a:r>
                  <a:rPr lang="de-AT" dirty="0"/>
                  <a:t> </a:t>
                </a:r>
                <a:r>
                  <a:rPr lang="de-AT" dirty="0" err="1"/>
                  <a:t>which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requirements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and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test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cases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/>
                  <a:t> must </a:t>
                </a:r>
                <a:r>
                  <a:rPr lang="de-AT" dirty="0" err="1"/>
                  <a:t>meet</a:t>
                </a:r>
                <a:endParaRPr lang="de-AT" dirty="0"/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de-AT" dirty="0" err="1">
                    <a:solidFill>
                      <a:srgbClr val="4699C2"/>
                    </a:solidFill>
                  </a:rPr>
                  <a:t>checking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for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faults</a:t>
                </a:r>
                <a:r>
                  <a:rPr lang="de-AT" dirty="0"/>
                  <a:t>, </a:t>
                </a:r>
                <a:r>
                  <a:rPr lang="de-AT" dirty="0" err="1"/>
                  <a:t>and</a:t>
                </a:r>
                <a:r>
                  <a:rPr lang="de-AT" dirty="0"/>
                  <a:t> </a:t>
                </a:r>
                <a:r>
                  <a:rPr lang="de-AT" dirty="0" err="1"/>
                  <a:t>if</a:t>
                </a:r>
                <a:r>
                  <a:rPr lang="de-AT" dirty="0"/>
                  <a:t> </a:t>
                </a:r>
                <a:r>
                  <a:rPr lang="de-AT" dirty="0" err="1"/>
                  <a:t>faulty</a:t>
                </a:r>
                <a:endParaRPr lang="de-AT" dirty="0"/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de-AT" dirty="0" err="1">
                    <a:solidFill>
                      <a:srgbClr val="4699C2"/>
                    </a:solidFill>
                  </a:rPr>
                  <a:t>locating</a:t>
                </a:r>
                <a:r>
                  <a:rPr lang="de-AT" dirty="0"/>
                  <a:t> </a:t>
                </a:r>
                <a:r>
                  <a:rPr lang="de-AT" dirty="0" err="1"/>
                  <a:t>and</a:t>
                </a:r>
                <a:r>
                  <a:rPr lang="de-AT" dirty="0"/>
                  <a:t> </a:t>
                </a:r>
              </a:p>
              <a:p>
                <a:pPr marL="342900" indent="-342900"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de-AT" dirty="0" err="1">
                    <a:solidFill>
                      <a:srgbClr val="4699C2"/>
                    </a:solidFill>
                  </a:rPr>
                  <a:t>repairing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faulty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axioms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/>
                  <a:t>responsible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/>
                  <a:t>'s </a:t>
                </a:r>
                <a:r>
                  <a:rPr lang="de-AT" dirty="0" err="1"/>
                  <a:t>defectiveness</a:t>
                </a: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lvl="2"/>
                <a:endParaRPr lang="de-AT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FoIKS‘18 ©                                                                                                       OntoDebug</a:t>
            </a:r>
          </a:p>
        </p:txBody>
      </p:sp>
    </p:spTree>
    <p:extLst>
      <p:ext uri="{BB962C8B-B14F-4D97-AF65-F5344CB8AC3E}">
        <p14:creationId xmlns:p14="http://schemas.microsoft.com/office/powerpoint/2010/main" val="2167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Abgerundetes Rechteck 126"/>
          <p:cNvSpPr/>
          <p:nvPr/>
        </p:nvSpPr>
        <p:spPr bwMode="auto">
          <a:xfrm>
            <a:off x="5655013" y="1070043"/>
            <a:ext cx="3381484" cy="2151710"/>
          </a:xfrm>
          <a:prstGeom prst="roundRect">
            <a:avLst>
              <a:gd name="adj" fmla="val 9735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8157892" y="2264028"/>
            <a:ext cx="835136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b="1" dirty="0" err="1"/>
              <a:t>unwanted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 err="1"/>
              <a:t>logical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 err="1"/>
              <a:t>conse</a:t>
            </a:r>
            <a:r>
              <a:rPr lang="de-AT" sz="1100" dirty="0"/>
              <a:t>-</a:t>
            </a:r>
          </a:p>
          <a:p>
            <a:r>
              <a:rPr lang="de-AT" sz="1100" dirty="0" err="1"/>
              <a:t>quences</a:t>
            </a:r>
            <a:endParaRPr lang="en-US" sz="1100" dirty="0"/>
          </a:p>
        </p:txBody>
      </p:sp>
      <p:sp>
        <p:nvSpPr>
          <p:cNvPr id="40" name="Ellipse 39"/>
          <p:cNvSpPr/>
          <p:nvPr/>
        </p:nvSpPr>
        <p:spPr bwMode="auto">
          <a:xfrm>
            <a:off x="706877" y="4123344"/>
            <a:ext cx="4748838" cy="231169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39" name="Inhaltsplatzhalter 3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8360" y="3366032"/>
            <a:ext cx="729716" cy="12688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94431" cy="648072"/>
          </a:xfrm>
        </p:spPr>
        <p:txBody>
          <a:bodyPr/>
          <a:lstStyle/>
          <a:p>
            <a:r>
              <a:rPr lang="de-AT" dirty="0"/>
              <a:t>Test-</a:t>
            </a:r>
            <a:r>
              <a:rPr lang="de-AT" dirty="0" err="1"/>
              <a:t>Driven</a:t>
            </a:r>
            <a:r>
              <a:rPr lang="de-AT" dirty="0"/>
              <a:t> </a:t>
            </a:r>
            <a:r>
              <a:rPr lang="de-AT" dirty="0" err="1"/>
              <a:t>Ontology</a:t>
            </a:r>
            <a:r>
              <a:rPr lang="de-AT" dirty="0"/>
              <a:t> Development &amp; Debugging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34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3" y="848469"/>
            <a:ext cx="4773386" cy="28794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33842" y="5117883"/>
            <a:ext cx="1304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/>
              <a:t>Ontology</a:t>
            </a:r>
            <a:endParaRPr lang="en-US" sz="1400" dirty="0"/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676987" y="4287592"/>
            <a:ext cx="502136" cy="5058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302525" y="3972781"/>
            <a:ext cx="90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Axioms</a:t>
            </a:r>
            <a:endParaRPr lang="en-US" sz="1400" dirty="0"/>
          </a:p>
        </p:txBody>
      </p:sp>
      <p:sp>
        <p:nvSpPr>
          <p:cNvPr id="12" name="Eine Ecke des Rechtecks schneiden 11"/>
          <p:cNvSpPr/>
          <p:nvPr/>
        </p:nvSpPr>
        <p:spPr bwMode="auto">
          <a:xfrm>
            <a:off x="588539" y="903508"/>
            <a:ext cx="1230086" cy="494386"/>
          </a:xfrm>
          <a:prstGeom prst="snip1Rect">
            <a:avLst>
              <a:gd name="adj" fmla="val 22043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561325" y="2030178"/>
            <a:ext cx="1257300" cy="484414"/>
          </a:xfrm>
          <a:prstGeom prst="roundRect">
            <a:avLst>
              <a:gd name="adj" fmla="val 24194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Eine Ecke des Rechtecks schneiden 13"/>
          <p:cNvSpPr/>
          <p:nvPr/>
        </p:nvSpPr>
        <p:spPr bwMode="auto">
          <a:xfrm>
            <a:off x="561325" y="3221753"/>
            <a:ext cx="1230086" cy="468498"/>
          </a:xfrm>
          <a:prstGeom prst="snip1Rect">
            <a:avLst>
              <a:gd name="adj" fmla="val 22043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2466325" y="2030178"/>
            <a:ext cx="1257300" cy="484414"/>
          </a:xfrm>
          <a:prstGeom prst="roundRect">
            <a:avLst>
              <a:gd name="adj" fmla="val 24194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4033868" y="1386942"/>
            <a:ext cx="1224642" cy="501721"/>
          </a:xfrm>
          <a:prstGeom prst="roundRect">
            <a:avLst>
              <a:gd name="adj" fmla="val 24194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4033868" y="2651146"/>
            <a:ext cx="1224642" cy="505703"/>
          </a:xfrm>
          <a:prstGeom prst="roundRect">
            <a:avLst>
              <a:gd name="adj" fmla="val 24194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156698" y="1327767"/>
            <a:ext cx="773429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b="1" dirty="0" err="1"/>
              <a:t>required</a:t>
            </a:r>
            <a:r>
              <a:rPr lang="de-AT" sz="1100" b="0" dirty="0"/>
              <a:t> </a:t>
            </a:r>
            <a:r>
              <a:rPr lang="de-AT" sz="1100" b="0" dirty="0" err="1"/>
              <a:t>logical</a:t>
            </a:r>
            <a:r>
              <a:rPr lang="de-AT" sz="1100" b="0" dirty="0"/>
              <a:t> </a:t>
            </a:r>
            <a:r>
              <a:rPr lang="de-AT" sz="1100" b="0" dirty="0" err="1"/>
              <a:t>conse-quences</a:t>
            </a:r>
            <a:endParaRPr lang="en-US" sz="1100" dirty="0"/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5050679" y="3413944"/>
            <a:ext cx="1292996" cy="94340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/>
              <a:t>Interactive Debugger</a:t>
            </a:r>
            <a:endParaRPr lang="en-US" sz="1400" dirty="0"/>
          </a:p>
        </p:txBody>
      </p:sp>
      <p:cxnSp>
        <p:nvCxnSpPr>
          <p:cNvPr id="44" name="Gerade Verbindung mit Pfeil 43"/>
          <p:cNvCxnSpPr/>
          <p:nvPr/>
        </p:nvCxnSpPr>
        <p:spPr bwMode="auto">
          <a:xfrm>
            <a:off x="6343675" y="3652378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6266260" y="4123343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sp>
        <p:nvSpPr>
          <p:cNvPr id="46" name="Ellipse 45"/>
          <p:cNvSpPr/>
          <p:nvPr/>
        </p:nvSpPr>
        <p:spPr bwMode="auto">
          <a:xfrm>
            <a:off x="6272768" y="3578248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7716777" y="4052551"/>
            <a:ext cx="141583" cy="141583"/>
          </a:xfrm>
          <a:prstGeom prst="ellipse">
            <a:avLst/>
          </a:prstGeom>
          <a:solidFill>
            <a:srgbClr val="99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802527" y="335267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query</a:t>
            </a:r>
            <a:endParaRPr lang="en-US" sz="1400" dirty="0"/>
          </a:p>
        </p:txBody>
      </p:sp>
      <p:sp>
        <p:nvSpPr>
          <p:cNvPr id="49" name="Textfeld 48"/>
          <p:cNvSpPr txBox="1"/>
          <p:nvPr/>
        </p:nvSpPr>
        <p:spPr>
          <a:xfrm>
            <a:off x="6700885" y="407457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answer</a:t>
            </a:r>
            <a:endParaRPr lang="en-US" sz="1400" dirty="0"/>
          </a:p>
        </p:txBody>
      </p:sp>
      <p:sp>
        <p:nvSpPr>
          <p:cNvPr id="54" name="Abgerundetes Rechteck 53"/>
          <p:cNvSpPr/>
          <p:nvPr/>
        </p:nvSpPr>
        <p:spPr bwMode="auto">
          <a:xfrm>
            <a:off x="6833435" y="5517325"/>
            <a:ext cx="1292016" cy="94340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/>
              <a:t>Interactive </a:t>
            </a:r>
            <a:r>
              <a:rPr lang="de-AT" sz="1400" dirty="0" err="1"/>
              <a:t>Repair</a:t>
            </a:r>
            <a:endParaRPr lang="en-US" sz="1400" dirty="0"/>
          </a:p>
        </p:txBody>
      </p:sp>
      <p:sp>
        <p:nvSpPr>
          <p:cNvPr id="55" name="Zylinder 54"/>
          <p:cNvSpPr/>
          <p:nvPr/>
        </p:nvSpPr>
        <p:spPr bwMode="auto">
          <a:xfrm>
            <a:off x="7399855" y="1318859"/>
            <a:ext cx="654828" cy="796413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Kreuz 55"/>
          <p:cNvSpPr/>
          <p:nvPr/>
        </p:nvSpPr>
        <p:spPr bwMode="auto">
          <a:xfrm>
            <a:off x="7633984" y="1621481"/>
            <a:ext cx="247216" cy="264523"/>
          </a:xfrm>
          <a:prstGeom prst="plus">
            <a:avLst>
              <a:gd name="adj" fmla="val 39318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Zylinder 56"/>
          <p:cNvSpPr/>
          <p:nvPr/>
        </p:nvSpPr>
        <p:spPr bwMode="auto">
          <a:xfrm>
            <a:off x="7404638" y="2284950"/>
            <a:ext cx="654828" cy="796413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Minus 57"/>
          <p:cNvSpPr/>
          <p:nvPr/>
        </p:nvSpPr>
        <p:spPr bwMode="auto">
          <a:xfrm>
            <a:off x="7607158" y="2595602"/>
            <a:ext cx="300867" cy="294968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71" name="Gekrümmte Verbindung 70"/>
          <p:cNvCxnSpPr>
            <a:stCxn id="39" idx="0"/>
          </p:cNvCxnSpPr>
          <p:nvPr/>
        </p:nvCxnSpPr>
        <p:spPr bwMode="auto">
          <a:xfrm rot="16200000" flipV="1">
            <a:off x="7366725" y="2509539"/>
            <a:ext cx="1480028" cy="232958"/>
          </a:xfrm>
          <a:prstGeom prst="curvedConnector3">
            <a:avLst>
              <a:gd name="adj1" fmla="val 781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Gekrümmte Verbindung 75"/>
          <p:cNvCxnSpPr>
            <a:stCxn id="39" idx="0"/>
          </p:cNvCxnSpPr>
          <p:nvPr/>
        </p:nvCxnSpPr>
        <p:spPr bwMode="auto">
          <a:xfrm rot="16200000" flipV="1">
            <a:off x="7762348" y="2905162"/>
            <a:ext cx="430936" cy="49080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Abgerundetes Rechteck 78"/>
          <p:cNvSpPr/>
          <p:nvPr/>
        </p:nvSpPr>
        <p:spPr bwMode="auto">
          <a:xfrm>
            <a:off x="5768020" y="1713328"/>
            <a:ext cx="1289761" cy="94340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/>
              <a:t>Test Case </a:t>
            </a:r>
            <a:r>
              <a:rPr lang="de-AT" sz="1400" dirty="0" err="1"/>
              <a:t>Verifier</a:t>
            </a:r>
            <a:endParaRPr lang="en-US" sz="1400" dirty="0"/>
          </a:p>
        </p:txBody>
      </p:sp>
      <p:sp>
        <p:nvSpPr>
          <p:cNvPr id="80" name="Ellipse 79"/>
          <p:cNvSpPr/>
          <p:nvPr/>
        </p:nvSpPr>
        <p:spPr bwMode="auto">
          <a:xfrm>
            <a:off x="2375948" y="5226646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2961277" y="5397558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2443681" y="5587039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4131482" y="5186173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4074148" y="4483721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3586069" y="4990971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3480413" y="5799724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7" name="Multiplizieren 86"/>
          <p:cNvSpPr/>
          <p:nvPr/>
        </p:nvSpPr>
        <p:spPr bwMode="auto">
          <a:xfrm>
            <a:off x="3986419" y="4333889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8" name="Multiplizieren 87"/>
          <p:cNvSpPr/>
          <p:nvPr/>
        </p:nvSpPr>
        <p:spPr bwMode="auto">
          <a:xfrm>
            <a:off x="2894395" y="5271772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9" name="Multiplizieren 88"/>
          <p:cNvSpPr/>
          <p:nvPr/>
        </p:nvSpPr>
        <p:spPr bwMode="auto">
          <a:xfrm>
            <a:off x="2296933" y="5445064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0" name="Multiplizieren 89"/>
          <p:cNvSpPr/>
          <p:nvPr/>
        </p:nvSpPr>
        <p:spPr bwMode="auto">
          <a:xfrm>
            <a:off x="2263648" y="5085331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1" name="Multiplizieren 90"/>
          <p:cNvSpPr/>
          <p:nvPr/>
        </p:nvSpPr>
        <p:spPr bwMode="auto">
          <a:xfrm>
            <a:off x="4051654" y="5061078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2" name="Multiplizieren 91"/>
          <p:cNvSpPr/>
          <p:nvPr/>
        </p:nvSpPr>
        <p:spPr bwMode="auto">
          <a:xfrm>
            <a:off x="3386554" y="5682121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3" name="Multiplizieren 92"/>
          <p:cNvSpPr/>
          <p:nvPr/>
        </p:nvSpPr>
        <p:spPr bwMode="auto">
          <a:xfrm>
            <a:off x="3485087" y="4848759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2683340" y="3493635"/>
            <a:ext cx="119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possible</a:t>
            </a:r>
            <a:r>
              <a:rPr lang="de-AT" sz="1200" dirty="0"/>
              <a:t> </a:t>
            </a:r>
            <a:r>
              <a:rPr lang="de-AT" sz="1200" dirty="0" err="1"/>
              <a:t>faults</a:t>
            </a:r>
            <a:endParaRPr lang="en-US" sz="1200" dirty="0"/>
          </a:p>
        </p:txBody>
      </p:sp>
      <p:cxnSp>
        <p:nvCxnSpPr>
          <p:cNvPr id="95" name="Gerader Verbinder 94"/>
          <p:cNvCxnSpPr/>
          <p:nvPr/>
        </p:nvCxnSpPr>
        <p:spPr bwMode="auto">
          <a:xfrm flipH="1">
            <a:off x="2743254" y="3774107"/>
            <a:ext cx="611552" cy="15664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Gerader Verbinder 95"/>
          <p:cNvCxnSpPr/>
          <p:nvPr/>
        </p:nvCxnSpPr>
        <p:spPr bwMode="auto">
          <a:xfrm>
            <a:off x="3354806" y="3764812"/>
            <a:ext cx="1114599" cy="837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Gerader Verbinder 102"/>
          <p:cNvCxnSpPr/>
          <p:nvPr/>
        </p:nvCxnSpPr>
        <p:spPr bwMode="auto">
          <a:xfrm>
            <a:off x="3358253" y="3770634"/>
            <a:ext cx="360863" cy="144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Abgerundetes Rechteck 106"/>
          <p:cNvSpPr/>
          <p:nvPr/>
        </p:nvSpPr>
        <p:spPr bwMode="auto">
          <a:xfrm>
            <a:off x="2693808" y="4540520"/>
            <a:ext cx="865858" cy="528494"/>
          </a:xfrm>
          <a:prstGeom prst="round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2725047" y="4569892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2162758" y="3827955"/>
            <a:ext cx="104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solidFill>
                  <a:srgbClr val="C00000"/>
                </a:solidFill>
              </a:rPr>
              <a:t>actual</a:t>
            </a:r>
            <a:r>
              <a:rPr lang="de-AT" sz="1200" dirty="0">
                <a:solidFill>
                  <a:srgbClr val="C00000"/>
                </a:solidFill>
              </a:rPr>
              <a:t> fault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10" name="Gerader Verbinder 109"/>
          <p:cNvCxnSpPr/>
          <p:nvPr/>
        </p:nvCxnSpPr>
        <p:spPr bwMode="auto">
          <a:xfrm flipH="1" flipV="1">
            <a:off x="2712842" y="4094403"/>
            <a:ext cx="136104" cy="6981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Ellipse 113"/>
          <p:cNvSpPr/>
          <p:nvPr/>
        </p:nvSpPr>
        <p:spPr bwMode="auto">
          <a:xfrm>
            <a:off x="3292947" y="4724060"/>
            <a:ext cx="141583" cy="141583"/>
          </a:xfrm>
          <a:prstGeom prst="ellipse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2901610" y="4643326"/>
            <a:ext cx="141583" cy="141583"/>
          </a:xfrm>
          <a:prstGeom prst="ellipse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3024183" y="4841247"/>
            <a:ext cx="141583" cy="141583"/>
          </a:xfrm>
          <a:prstGeom prst="ellipse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3314418" y="3799955"/>
            <a:ext cx="119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/>
              <a:t>faulty</a:t>
            </a:r>
            <a:r>
              <a:rPr lang="de-AT" sz="1200" dirty="0"/>
              <a:t> </a:t>
            </a:r>
            <a:r>
              <a:rPr lang="de-AT" sz="1200" dirty="0" err="1"/>
              <a:t>axioms</a:t>
            </a:r>
            <a:endParaRPr lang="en-US" sz="1200" dirty="0"/>
          </a:p>
        </p:txBody>
      </p:sp>
      <p:cxnSp>
        <p:nvCxnSpPr>
          <p:cNvPr id="119" name="Gerader Verbinder 118"/>
          <p:cNvCxnSpPr>
            <a:stCxn id="117" idx="2"/>
            <a:endCxn id="115" idx="7"/>
          </p:cNvCxnSpPr>
          <p:nvPr/>
        </p:nvCxnSpPr>
        <p:spPr bwMode="auto">
          <a:xfrm flipH="1">
            <a:off x="3022459" y="4076954"/>
            <a:ext cx="889646" cy="5871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Gerader Verbinder 120"/>
          <p:cNvCxnSpPr>
            <a:stCxn id="117" idx="2"/>
            <a:endCxn id="116" idx="7"/>
          </p:cNvCxnSpPr>
          <p:nvPr/>
        </p:nvCxnSpPr>
        <p:spPr bwMode="auto">
          <a:xfrm flipH="1">
            <a:off x="3145032" y="4076954"/>
            <a:ext cx="767073" cy="7850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Gerader Verbinder 122"/>
          <p:cNvCxnSpPr>
            <a:stCxn id="117" idx="2"/>
            <a:endCxn id="114" idx="7"/>
          </p:cNvCxnSpPr>
          <p:nvPr/>
        </p:nvCxnSpPr>
        <p:spPr bwMode="auto">
          <a:xfrm flipH="1">
            <a:off x="3413796" y="4076954"/>
            <a:ext cx="498309" cy="667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Smiley 127"/>
          <p:cNvSpPr/>
          <p:nvPr/>
        </p:nvSpPr>
        <p:spPr bwMode="auto">
          <a:xfrm>
            <a:off x="6204429" y="1171643"/>
            <a:ext cx="402747" cy="40274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9" name="Smiley 128"/>
          <p:cNvSpPr/>
          <p:nvPr/>
        </p:nvSpPr>
        <p:spPr bwMode="auto">
          <a:xfrm>
            <a:off x="6204026" y="1173764"/>
            <a:ext cx="402747" cy="402747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31" name="Gerade Verbindung mit Pfeil 130"/>
          <p:cNvCxnSpPr/>
          <p:nvPr/>
        </p:nvCxnSpPr>
        <p:spPr bwMode="auto">
          <a:xfrm flipH="1">
            <a:off x="5188085" y="4280558"/>
            <a:ext cx="2918654" cy="9446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feld 132"/>
          <p:cNvSpPr txBox="1"/>
          <p:nvPr/>
        </p:nvSpPr>
        <p:spPr>
          <a:xfrm rot="20512946">
            <a:off x="5394141" y="4782458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formulate</a:t>
            </a:r>
            <a:r>
              <a:rPr lang="de-AT" sz="1400" dirty="0"/>
              <a:t> </a:t>
            </a:r>
            <a:r>
              <a:rPr lang="de-AT" sz="1400" dirty="0" err="1"/>
              <a:t>new</a:t>
            </a:r>
            <a:r>
              <a:rPr lang="de-AT" sz="1400" dirty="0"/>
              <a:t> </a:t>
            </a:r>
            <a:r>
              <a:rPr lang="de-AT" sz="1400" dirty="0" err="1"/>
              <a:t>axioms</a:t>
            </a:r>
            <a:endParaRPr lang="en-US" sz="1400" dirty="0"/>
          </a:p>
        </p:txBody>
      </p:sp>
      <p:cxnSp>
        <p:nvCxnSpPr>
          <p:cNvPr id="135" name="Gerade Verbindung mit Pfeil 134"/>
          <p:cNvCxnSpPr>
            <a:stCxn id="114" idx="5"/>
            <a:endCxn id="54" idx="1"/>
          </p:cNvCxnSpPr>
          <p:nvPr/>
        </p:nvCxnSpPr>
        <p:spPr bwMode="auto">
          <a:xfrm>
            <a:off x="3413796" y="4844909"/>
            <a:ext cx="3419639" cy="11441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Gerade Verbindung mit Pfeil 136"/>
          <p:cNvCxnSpPr>
            <a:stCxn id="54" idx="0"/>
          </p:cNvCxnSpPr>
          <p:nvPr/>
        </p:nvCxnSpPr>
        <p:spPr bwMode="auto">
          <a:xfrm flipV="1">
            <a:off x="7479443" y="4689464"/>
            <a:ext cx="799213" cy="827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feld 137"/>
          <p:cNvSpPr txBox="1"/>
          <p:nvPr/>
        </p:nvSpPr>
        <p:spPr>
          <a:xfrm rot="1172291">
            <a:off x="5465241" y="5702025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analyze</a:t>
            </a:r>
            <a:r>
              <a:rPr lang="de-AT" sz="1400" dirty="0"/>
              <a:t> </a:t>
            </a:r>
            <a:r>
              <a:rPr lang="de-AT" sz="1400" dirty="0" err="1"/>
              <a:t>axiom</a:t>
            </a:r>
            <a:endParaRPr lang="en-US" sz="1400" dirty="0"/>
          </a:p>
        </p:txBody>
      </p:sp>
      <p:sp>
        <p:nvSpPr>
          <p:cNvPr id="139" name="Textfeld 138"/>
          <p:cNvSpPr txBox="1"/>
          <p:nvPr/>
        </p:nvSpPr>
        <p:spPr>
          <a:xfrm rot="18813245">
            <a:off x="7750995" y="4816492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show</a:t>
            </a:r>
            <a:r>
              <a:rPr lang="de-AT" sz="1400" dirty="0"/>
              <a:t> ex-</a:t>
            </a:r>
            <a:br>
              <a:rPr lang="de-AT" sz="1400" dirty="0"/>
            </a:br>
            <a:r>
              <a:rPr lang="de-AT" sz="1400" dirty="0" err="1"/>
              <a:t>planation</a:t>
            </a:r>
            <a:endParaRPr lang="en-US" sz="1400" dirty="0"/>
          </a:p>
        </p:txBody>
      </p:sp>
      <p:cxnSp>
        <p:nvCxnSpPr>
          <p:cNvPr id="142" name="Gerade Verbindung mit Pfeil 141"/>
          <p:cNvCxnSpPr>
            <a:endCxn id="114" idx="6"/>
          </p:cNvCxnSpPr>
          <p:nvPr/>
        </p:nvCxnSpPr>
        <p:spPr bwMode="auto">
          <a:xfrm flipH="1">
            <a:off x="3434530" y="4287592"/>
            <a:ext cx="4690921" cy="507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3" name="Textfeld 142"/>
          <p:cNvSpPr txBox="1"/>
          <p:nvPr/>
        </p:nvSpPr>
        <p:spPr>
          <a:xfrm rot="21244841">
            <a:off x="5162723" y="4463487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rectify</a:t>
            </a:r>
            <a:r>
              <a:rPr lang="de-AT" sz="1400" dirty="0"/>
              <a:t>/</a:t>
            </a:r>
            <a:r>
              <a:rPr lang="de-AT" sz="1400" dirty="0" err="1"/>
              <a:t>delete</a:t>
            </a:r>
            <a:r>
              <a:rPr lang="de-AT" sz="1400" dirty="0"/>
              <a:t> </a:t>
            </a:r>
            <a:r>
              <a:rPr lang="de-AT" sz="1400" dirty="0" err="1"/>
              <a:t>axiom</a:t>
            </a:r>
            <a:endParaRPr lang="en-US" sz="1400" dirty="0"/>
          </a:p>
        </p:txBody>
      </p:sp>
      <p:sp>
        <p:nvSpPr>
          <p:cNvPr id="144" name="Textfeld 143"/>
          <p:cNvSpPr txBox="1"/>
          <p:nvPr/>
        </p:nvSpPr>
        <p:spPr>
          <a:xfrm>
            <a:off x="5971112" y="2737643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all OK?</a:t>
            </a:r>
            <a:endParaRPr lang="en-US" dirty="0"/>
          </a:p>
        </p:txBody>
      </p:sp>
      <p:sp>
        <p:nvSpPr>
          <p:cNvPr id="145" name="Abgerundetes Rechteck 144"/>
          <p:cNvSpPr/>
          <p:nvPr/>
        </p:nvSpPr>
        <p:spPr bwMode="auto">
          <a:xfrm>
            <a:off x="3022459" y="1182033"/>
            <a:ext cx="784298" cy="43944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6" name="Abgerundetes Rechteck 145"/>
          <p:cNvSpPr/>
          <p:nvPr/>
        </p:nvSpPr>
        <p:spPr bwMode="auto">
          <a:xfrm>
            <a:off x="3003132" y="2897988"/>
            <a:ext cx="784298" cy="43944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7716777" y="4055187"/>
            <a:ext cx="141583" cy="141583"/>
          </a:xfrm>
          <a:prstGeom prst="ellipse">
            <a:avLst/>
          </a:prstGeom>
          <a:solidFill>
            <a:srgbClr val="269926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6271318" y="3578572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6287024" y="4059181"/>
            <a:ext cx="141583" cy="141583"/>
          </a:xfrm>
          <a:prstGeom prst="ellipse">
            <a:avLst/>
          </a:prstGeom>
          <a:solidFill>
            <a:srgbClr val="99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6289399" y="4055187"/>
            <a:ext cx="141583" cy="141583"/>
          </a:xfrm>
          <a:prstGeom prst="ellipse">
            <a:avLst/>
          </a:prstGeom>
          <a:solidFill>
            <a:srgbClr val="269926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D23E56-717C-4926-B4CA-C9464AF0F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6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1C1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1C1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6041 0.00069 " pathEditMode="relative" rAng="0" ptsTypes="AA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5625 1.48148E-6 " pathEditMode="relative" rAng="0" ptsTypes="AA">
                                      <p:cBhvr>
                                        <p:cTn id="2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3125 -0.17569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16042 0.00069 " pathEditMode="relative" rAng="0" ptsTypes="AA">
                                      <p:cBhvr>
                                        <p:cTn id="2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5625 -1.48148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13107 -0.3169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3" dur="12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200"/>
                            </p:stCondLst>
                            <p:childTnLst>
                              <p:par>
                                <p:cTn id="3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8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500"/>
                            </p:stCondLst>
                            <p:childTnLst>
                              <p:par>
                                <p:cTn id="5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7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F4D6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500"/>
                            </p:stCondLst>
                            <p:childTnLst>
                              <p:par>
                                <p:cTn id="56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F4D6"/>
                                      </p:to>
                                    </p:animClr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F4D6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7" grpId="1" animBg="1"/>
      <p:bldP spid="127" grpId="2" animBg="1"/>
      <p:bldP spid="127" grpId="3" animBg="1"/>
      <p:bldP spid="37" grpId="0" animBg="1"/>
      <p:bldP spid="40" grpId="0" animBg="1"/>
      <p:bldP spid="40" grpId="1" animBg="1"/>
      <p:bldP spid="8" grpId="0"/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6" grpId="0" animBg="1"/>
      <p:bldP spid="16" grpId="1" animBg="1"/>
      <p:bldP spid="17" grpId="0" animBg="1"/>
      <p:bldP spid="17" grpId="1" animBg="1"/>
      <p:bldP spid="38" grpId="0" animBg="1"/>
      <p:bldP spid="43" grpId="0" animBg="1"/>
      <p:bldP spid="43" grpId="1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/>
      <p:bldP spid="48" grpId="1"/>
      <p:bldP spid="49" grpId="0"/>
      <p:bldP spid="49" grpId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/>
      <p:bldP spid="94" grpId="1"/>
      <p:bldP spid="107" grpId="0" animBg="1"/>
      <p:bldP spid="107" grpId="1" animBg="1"/>
      <p:bldP spid="107" grpId="2" animBg="1"/>
      <p:bldP spid="108" grpId="0" animBg="1"/>
      <p:bldP spid="108" grpId="1" animBg="1"/>
      <p:bldP spid="109" grpId="0"/>
      <p:bldP spid="109" grpId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/>
      <p:bldP spid="117" grpId="1"/>
      <p:bldP spid="128" grpId="0" animBg="1"/>
      <p:bldP spid="129" grpId="0" animBg="1"/>
      <p:bldP spid="129" grpId="1" animBg="1"/>
      <p:bldP spid="133" grpId="0"/>
      <p:bldP spid="133" grpId="1"/>
      <p:bldP spid="138" grpId="0"/>
      <p:bldP spid="138" grpId="1"/>
      <p:bldP spid="139" grpId="0"/>
      <p:bldP spid="139" grpId="1"/>
      <p:bldP spid="143" grpId="0"/>
      <p:bldP spid="143" grpId="1"/>
      <p:bldP spid="144" grpId="0"/>
      <p:bldP spid="144" grpId="1"/>
      <p:bldP spid="145" grpId="0" animBg="1"/>
      <p:bldP spid="145" grpId="1" animBg="1"/>
      <p:bldP spid="146" grpId="0" animBg="1"/>
      <p:bldP spid="146" grpId="1" animBg="1"/>
      <p:bldP spid="51" grpId="0" animBg="1"/>
      <p:bldP spid="51" grpId="1" animBg="1"/>
      <p:bldP spid="51" grpId="2" animBg="1"/>
      <p:bldP spid="50" grpId="0" animBg="1"/>
      <p:bldP spid="50" grpId="1" animBg="1"/>
      <p:bldP spid="50" grpId="2" animBg="1"/>
      <p:bldP spid="52" grpId="0" animBg="1"/>
      <p:bldP spid="52" grpId="1" animBg="1"/>
      <p:bldP spid="53" grpId="0" animBg="1"/>
      <p:bldP spid="5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05301" cy="648072"/>
          </a:xfrm>
        </p:spPr>
        <p:txBody>
          <a:bodyPr/>
          <a:lstStyle/>
          <a:p>
            <a:r>
              <a:rPr lang="de-AT" dirty="0"/>
              <a:t> </a:t>
            </a:r>
            <a:r>
              <a:rPr lang="de-AT" dirty="0" err="1">
                <a:solidFill>
                  <a:srgbClr val="C00000"/>
                </a:solidFill>
              </a:rPr>
              <a:t>OntoDebug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/>
              <a:t>in Action!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35</a:t>
            </a:fld>
            <a:endParaRPr lang="de-AT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1024379"/>
            <a:ext cx="7234146" cy="5425610"/>
          </a:xfrm>
        </p:spPr>
      </p:pic>
      <p:sp>
        <p:nvSpPr>
          <p:cNvPr id="3" name="Rechteck 2"/>
          <p:cNvSpPr/>
          <p:nvPr/>
        </p:nvSpPr>
        <p:spPr>
          <a:xfrm>
            <a:off x="6475910" y="6239378"/>
            <a:ext cx="257474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de-AT" sz="1400" dirty="0">
                <a:hlinkClick r:id="rId3"/>
              </a:rPr>
              <a:t>http://isbi.aau.at/ontodebug</a:t>
            </a:r>
            <a:endParaRPr lang="de-AT" sz="14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A4DA1C-F799-4EFB-921B-EC6280BDA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E57423-2F18-4679-B8FD-97FE652E82BC}"/>
              </a:ext>
            </a:extLst>
          </p:cNvPr>
          <p:cNvSpPr/>
          <p:nvPr/>
        </p:nvSpPr>
        <p:spPr bwMode="auto">
          <a:xfrm>
            <a:off x="982639" y="1405467"/>
            <a:ext cx="2649561" cy="2023533"/>
          </a:xfrm>
          <a:prstGeom prst="rect">
            <a:avLst/>
          </a:prstGeom>
          <a:noFill/>
          <a:ln w="44450" cap="flat" cmpd="sng" algn="ctr">
            <a:solidFill>
              <a:srgbClr val="C0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50667F-21E3-4401-800B-17319781F435}"/>
              </a:ext>
            </a:extLst>
          </p:cNvPr>
          <p:cNvSpPr/>
          <p:nvPr/>
        </p:nvSpPr>
        <p:spPr bwMode="auto">
          <a:xfrm>
            <a:off x="982638" y="3429000"/>
            <a:ext cx="2649561" cy="3020989"/>
          </a:xfrm>
          <a:prstGeom prst="rect">
            <a:avLst/>
          </a:prstGeom>
          <a:noFill/>
          <a:ln w="44450" cap="flat" cmpd="sng" algn="ctr">
            <a:solidFill>
              <a:srgbClr val="C0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260A744-5FC3-42AD-ADF6-28AF518DFC9F}"/>
              </a:ext>
            </a:extLst>
          </p:cNvPr>
          <p:cNvSpPr/>
          <p:nvPr/>
        </p:nvSpPr>
        <p:spPr bwMode="auto">
          <a:xfrm>
            <a:off x="5563103" y="1600200"/>
            <a:ext cx="2649561" cy="2671434"/>
          </a:xfrm>
          <a:prstGeom prst="rect">
            <a:avLst/>
          </a:prstGeom>
          <a:noFill/>
          <a:ln w="44450" cap="flat" cmpd="sng" algn="ctr">
            <a:solidFill>
              <a:srgbClr val="C0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02755EF-A489-4C0A-B49C-3431815832C5}"/>
              </a:ext>
            </a:extLst>
          </p:cNvPr>
          <p:cNvSpPr/>
          <p:nvPr/>
        </p:nvSpPr>
        <p:spPr bwMode="auto">
          <a:xfrm>
            <a:off x="3632199" y="1405467"/>
            <a:ext cx="1926783" cy="2023533"/>
          </a:xfrm>
          <a:prstGeom prst="rect">
            <a:avLst/>
          </a:prstGeom>
          <a:noFill/>
          <a:ln w="44450" cap="flat" cmpd="sng" algn="ctr">
            <a:solidFill>
              <a:srgbClr val="C000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15320F-00A9-4B40-A928-4F8A2C152478}"/>
              </a:ext>
            </a:extLst>
          </p:cNvPr>
          <p:cNvSpPr txBox="1"/>
          <p:nvPr/>
        </p:nvSpPr>
        <p:spPr>
          <a:xfrm>
            <a:off x="190277" y="2495270"/>
            <a:ext cx="79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solidFill>
                  <a:srgbClr val="C00000"/>
                </a:solidFill>
              </a:rPr>
              <a:t>query</a:t>
            </a:r>
            <a:r>
              <a:rPr lang="de-AT" sz="1200" dirty="0">
                <a:solidFill>
                  <a:srgbClr val="C00000"/>
                </a:solidFill>
              </a:rPr>
              <a:t> +</a:t>
            </a:r>
            <a:br>
              <a:rPr lang="de-AT" sz="1200" dirty="0">
                <a:solidFill>
                  <a:srgbClr val="C00000"/>
                </a:solidFill>
              </a:rPr>
            </a:br>
            <a:r>
              <a:rPr lang="de-AT" sz="1200" dirty="0" err="1">
                <a:solidFill>
                  <a:srgbClr val="C00000"/>
                </a:solidFill>
              </a:rPr>
              <a:t>answer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dialogue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60DC19-65B3-4ACD-BF0E-B6BDEA4A0E32}"/>
              </a:ext>
            </a:extLst>
          </p:cNvPr>
          <p:cNvSpPr txBox="1"/>
          <p:nvPr/>
        </p:nvSpPr>
        <p:spPr>
          <a:xfrm>
            <a:off x="190277" y="5374483"/>
            <a:ext cx="85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solidFill>
                  <a:srgbClr val="C00000"/>
                </a:solidFill>
              </a:rPr>
              <a:t>list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of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diagnoses</a:t>
            </a:r>
            <a:r>
              <a:rPr lang="de-AT" sz="1200" dirty="0">
                <a:solidFill>
                  <a:srgbClr val="C00000"/>
                </a:solidFill>
              </a:rPr>
              <a:t> (</a:t>
            </a:r>
            <a:r>
              <a:rPr lang="de-AT" sz="1200" dirty="0" err="1">
                <a:solidFill>
                  <a:srgbClr val="C00000"/>
                </a:solidFill>
              </a:rPr>
              <a:t>best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first</a:t>
            </a:r>
            <a:r>
              <a:rPr lang="de-AT" sz="1200" dirty="0">
                <a:solidFill>
                  <a:srgbClr val="C00000"/>
                </a:solidFill>
              </a:rPr>
              <a:t>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5E70F0-AC83-4628-88D9-359861289B61}"/>
              </a:ext>
            </a:extLst>
          </p:cNvPr>
          <p:cNvSpPr txBox="1"/>
          <p:nvPr/>
        </p:nvSpPr>
        <p:spPr>
          <a:xfrm>
            <a:off x="3768043" y="433516"/>
            <a:ext cx="238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rgbClr val="C00000"/>
                </a:solidFill>
              </a:rPr>
              <a:t>specified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test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cases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br>
              <a:rPr lang="de-AT" sz="1200" dirty="0">
                <a:solidFill>
                  <a:srgbClr val="C00000"/>
                </a:solidFill>
              </a:rPr>
            </a:br>
            <a:r>
              <a:rPr lang="de-AT" sz="1200" dirty="0">
                <a:solidFill>
                  <a:srgbClr val="C00000"/>
                </a:solidFill>
              </a:rPr>
              <a:t>(</a:t>
            </a:r>
            <a:r>
              <a:rPr lang="de-AT" sz="1200" dirty="0" err="1">
                <a:solidFill>
                  <a:srgbClr val="C00000"/>
                </a:solidFill>
              </a:rPr>
              <a:t>query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answers</a:t>
            </a:r>
            <a:r>
              <a:rPr lang="de-AT" sz="1200" dirty="0">
                <a:solidFill>
                  <a:srgbClr val="C00000"/>
                </a:solidFill>
              </a:rPr>
              <a:t>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DE1D197-1C50-4569-803D-3B580163FB71}"/>
              </a:ext>
            </a:extLst>
          </p:cNvPr>
          <p:cNvSpPr txBox="1"/>
          <p:nvPr/>
        </p:nvSpPr>
        <p:spPr>
          <a:xfrm>
            <a:off x="5848330" y="5071532"/>
            <a:ext cx="2386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err="1">
                <a:solidFill>
                  <a:srgbClr val="C00000"/>
                </a:solidFill>
              </a:rPr>
              <a:t>ontology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axioms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2C85BC9-DBAE-495D-B03D-6893D98E51E7}"/>
              </a:ext>
            </a:extLst>
          </p:cNvPr>
          <p:cNvCxnSpPr>
            <a:cxnSpLocks/>
          </p:cNvCxnSpPr>
          <p:nvPr/>
        </p:nvCxnSpPr>
        <p:spPr bwMode="auto">
          <a:xfrm flipV="1">
            <a:off x="7763282" y="4123267"/>
            <a:ext cx="68385" cy="9482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F3DFB0C-8588-4924-B5FD-94774A92BBE0}"/>
              </a:ext>
            </a:extLst>
          </p:cNvPr>
          <p:cNvCxnSpPr>
            <a:cxnSpLocks/>
          </p:cNvCxnSpPr>
          <p:nvPr/>
        </p:nvCxnSpPr>
        <p:spPr bwMode="auto">
          <a:xfrm flipV="1">
            <a:off x="5283632" y="908720"/>
            <a:ext cx="228170" cy="8269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215E4931-46C9-4C67-907D-70F37DD746BB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421" y="5003800"/>
            <a:ext cx="480179" cy="3706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1286B8D-3A01-4AC8-9207-861174C1F652}"/>
              </a:ext>
            </a:extLst>
          </p:cNvPr>
          <p:cNvCxnSpPr>
            <a:cxnSpLocks/>
          </p:cNvCxnSpPr>
          <p:nvPr/>
        </p:nvCxnSpPr>
        <p:spPr bwMode="auto">
          <a:xfrm flipV="1">
            <a:off x="831139" y="2734477"/>
            <a:ext cx="345250" cy="839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60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7" grpId="0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0C546-D2BF-4245-96AF-50CC64C9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ctr"/>
          <a:lstStyle/>
          <a:p>
            <a:pPr algn="ctr"/>
            <a:r>
              <a:rPr lang="de-AT" dirty="0"/>
              <a:t>Research:</a:t>
            </a:r>
            <a:br>
              <a:rPr lang="de-AT" dirty="0"/>
            </a:br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345B24-0D69-427F-A434-4D2FF0D7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EAEFA9-45D5-4E03-A6B0-9BCA9F03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4140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7" y="3221290"/>
            <a:ext cx="8526943" cy="35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100" dirty="0">
                <a:highlight>
                  <a:srgbClr val="FFFF00"/>
                </a:highlight>
              </a:rPr>
              <a:t>[Rodler, 2022, </a:t>
            </a:r>
            <a:r>
              <a:rPr lang="en-US" sz="1100" i="1" dirty="0">
                <a:highlight>
                  <a:srgbClr val="FFFF00"/>
                </a:highlight>
              </a:rPr>
              <a:t>Information Sciences</a:t>
            </a:r>
            <a:r>
              <a:rPr lang="en-US" sz="1100" dirty="0">
                <a:highlight>
                  <a:srgbClr val="FFFF00"/>
                </a:highlight>
              </a:rPr>
              <a:t>] / [Rodler, 2020, </a:t>
            </a:r>
            <a:r>
              <a:rPr lang="en-US" sz="1100" i="1" dirty="0">
                <a:highlight>
                  <a:srgbClr val="FFFF00"/>
                </a:highlight>
              </a:rPr>
              <a:t>European Conf. on Artificial Intelligence</a:t>
            </a:r>
            <a:r>
              <a:rPr lang="en-US" sz="1100" dirty="0">
                <a:highlight>
                  <a:srgbClr val="FFFF00"/>
                </a:highlight>
              </a:rPr>
              <a:t>]</a:t>
            </a:r>
            <a:r>
              <a:rPr lang="en-US" sz="1050" dirty="0"/>
              <a:t> </a:t>
            </a:r>
            <a:r>
              <a:rPr lang="en-US" sz="1400" dirty="0" err="1"/>
              <a:t>DynamicHS</a:t>
            </a:r>
            <a:r>
              <a:rPr lang="en-US" sz="1400" dirty="0"/>
              <a:t> algorithm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699C2"/>
                </a:solidFill>
              </a:rPr>
              <a:t>Answers longstanding question</a:t>
            </a:r>
            <a:r>
              <a:rPr lang="en-US" sz="1400" dirty="0"/>
              <a:t> posed in seminal paper [Reiter, 1987]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(Google Scholar: 4500 citations)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Optimizes</a:t>
            </a:r>
            <a:r>
              <a:rPr lang="de-AT" sz="1400" dirty="0"/>
              <a:t> HS-</a:t>
            </a:r>
            <a:r>
              <a:rPr lang="de-AT" sz="1400" dirty="0" err="1"/>
              <a:t>Tree</a:t>
            </a:r>
            <a:r>
              <a:rPr lang="de-AT" sz="1400" dirty="0"/>
              <a:t> 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one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most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popular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diagnosis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sequential</a:t>
            </a:r>
            <a:r>
              <a:rPr lang="de-AT" sz="1400" dirty="0"/>
              <a:t> </a:t>
            </a:r>
            <a:r>
              <a:rPr lang="de-AT" sz="1400" dirty="0" err="1"/>
              <a:t>diagnosis</a:t>
            </a:r>
            <a:endParaRPr lang="de-AT" sz="1400" dirty="0"/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Preserves</a:t>
            </a:r>
            <a:r>
              <a:rPr lang="de-AT" sz="1400" dirty="0"/>
              <a:t> </a:t>
            </a:r>
            <a:r>
              <a:rPr lang="de-AT" sz="1400" dirty="0">
                <a:solidFill>
                  <a:srgbClr val="4699C2"/>
                </a:solidFill>
              </a:rPr>
              <a:t>all </a:t>
            </a:r>
            <a:r>
              <a:rPr lang="de-AT" sz="1400" dirty="0" err="1">
                <a:solidFill>
                  <a:srgbClr val="4699C2"/>
                </a:solidFill>
              </a:rPr>
              <a:t>desirable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properties</a:t>
            </a:r>
            <a:r>
              <a:rPr lang="de-AT" sz="1400" dirty="0"/>
              <a:t> (</a:t>
            </a:r>
            <a:r>
              <a:rPr lang="de-AT" sz="1400" dirty="0" err="1"/>
              <a:t>soundness</a:t>
            </a:r>
            <a:r>
              <a:rPr lang="de-AT" sz="1400" dirty="0"/>
              <a:t>, </a:t>
            </a:r>
            <a:r>
              <a:rPr lang="de-AT" sz="1400" dirty="0" err="1"/>
              <a:t>completeness</a:t>
            </a:r>
            <a:r>
              <a:rPr lang="de-AT" sz="1400" dirty="0"/>
              <a:t>, best-</a:t>
            </a:r>
            <a:r>
              <a:rPr lang="de-AT" sz="1400" dirty="0" err="1"/>
              <a:t>firstness</a:t>
            </a:r>
            <a:r>
              <a:rPr lang="de-AT" sz="1400" dirty="0"/>
              <a:t>, </a:t>
            </a:r>
            <a:r>
              <a:rPr lang="de-AT" sz="1400" dirty="0" err="1"/>
              <a:t>general</a:t>
            </a:r>
            <a:r>
              <a:rPr lang="de-AT" sz="1400" dirty="0"/>
              <a:t> </a:t>
            </a:r>
            <a:r>
              <a:rPr lang="de-AT" sz="1400" dirty="0" err="1"/>
              <a:t>applicability</a:t>
            </a:r>
            <a:r>
              <a:rPr lang="de-AT" sz="1400" dirty="0"/>
              <a:t>)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Time </a:t>
            </a:r>
            <a:r>
              <a:rPr lang="de-AT" sz="1400" dirty="0" err="1">
                <a:solidFill>
                  <a:srgbClr val="4699C2"/>
                </a:solidFill>
              </a:rPr>
              <a:t>efficiency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gains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 </a:t>
            </a:r>
            <a:r>
              <a:rPr lang="de-AT" sz="1400" dirty="0">
                <a:solidFill>
                  <a:srgbClr val="4699C2"/>
                </a:solidFill>
              </a:rPr>
              <a:t>&gt; 50% (</a:t>
            </a:r>
            <a:r>
              <a:rPr lang="de-AT" sz="1400" dirty="0" err="1">
                <a:solidFill>
                  <a:srgbClr val="4699C2"/>
                </a:solidFill>
              </a:rPr>
              <a:t>avg</a:t>
            </a:r>
            <a:r>
              <a:rPr lang="de-AT" sz="1400" dirty="0">
                <a:solidFill>
                  <a:srgbClr val="4699C2"/>
                </a:solidFill>
              </a:rPr>
              <a:t>)</a:t>
            </a:r>
            <a:r>
              <a:rPr lang="de-AT" sz="1400" dirty="0"/>
              <a:t> and </a:t>
            </a:r>
            <a:r>
              <a:rPr lang="de-AT" sz="1400" dirty="0" err="1">
                <a:solidFill>
                  <a:srgbClr val="4699C2"/>
                </a:solidFill>
              </a:rPr>
              <a:t>up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90%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0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[Rodler, 2022, </a:t>
            </a:r>
            <a:r>
              <a:rPr lang="de-AT" sz="1100" i="1" dirty="0" err="1">
                <a:highlight>
                  <a:srgbClr val="FFFF00"/>
                </a:highlight>
              </a:rPr>
              <a:t>Artificial</a:t>
            </a:r>
            <a:r>
              <a:rPr lang="de-AT" sz="1100" i="1" dirty="0">
                <a:highlight>
                  <a:srgbClr val="FFFF00"/>
                </a:highlight>
              </a:rPr>
              <a:t> </a:t>
            </a:r>
            <a:r>
              <a:rPr lang="de-AT" sz="1100" i="1" dirty="0" err="1">
                <a:highlight>
                  <a:srgbClr val="FFFF00"/>
                </a:highlight>
              </a:rPr>
              <a:t>Intelligence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/>
              <a:t> RBF-HS </a:t>
            </a:r>
            <a:r>
              <a:rPr lang="de-AT" sz="1400" dirty="0" err="1"/>
              <a:t>algorithm</a:t>
            </a:r>
            <a:endParaRPr lang="de-AT" sz="1400" dirty="0"/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First</a:t>
            </a:r>
            <a:r>
              <a:rPr lang="de-AT" sz="1400" dirty="0"/>
              <a:t> </a:t>
            </a:r>
            <a:r>
              <a:rPr lang="de-AT" sz="1400" dirty="0" err="1"/>
              <a:t>diagnosis</a:t>
            </a:r>
            <a:r>
              <a:rPr lang="de-AT" sz="1400" dirty="0"/>
              <a:t> </a:t>
            </a:r>
            <a:r>
              <a:rPr lang="de-AT" sz="1400" dirty="0" err="1"/>
              <a:t>search</a:t>
            </a:r>
            <a:r>
              <a:rPr lang="de-AT" sz="1400" dirty="0"/>
              <a:t> </a:t>
            </a:r>
            <a:r>
              <a:rPr lang="de-AT" sz="1400" dirty="0" err="1"/>
              <a:t>that</a:t>
            </a:r>
            <a:r>
              <a:rPr lang="de-AT" sz="1400" dirty="0"/>
              <a:t> </a:t>
            </a:r>
            <a:r>
              <a:rPr lang="de-AT" sz="1400" dirty="0" err="1"/>
              <a:t>is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sound</a:t>
            </a:r>
            <a:r>
              <a:rPr lang="de-AT" sz="1400" dirty="0">
                <a:solidFill>
                  <a:srgbClr val="4699C2"/>
                </a:solidFill>
              </a:rPr>
              <a:t>, </a:t>
            </a:r>
            <a:r>
              <a:rPr lang="de-AT" sz="1400" dirty="0" err="1">
                <a:solidFill>
                  <a:srgbClr val="4699C2"/>
                </a:solidFill>
              </a:rPr>
              <a:t>complete</a:t>
            </a:r>
            <a:r>
              <a:rPr lang="de-AT" sz="1400" dirty="0">
                <a:solidFill>
                  <a:srgbClr val="4699C2"/>
                </a:solidFill>
              </a:rPr>
              <a:t>, best-first, </a:t>
            </a:r>
            <a:r>
              <a:rPr lang="de-AT" sz="1400" dirty="0" err="1">
                <a:solidFill>
                  <a:srgbClr val="4699C2"/>
                </a:solidFill>
              </a:rPr>
              <a:t>generally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applicable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b="1" dirty="0">
                <a:solidFill>
                  <a:srgbClr val="4699C2"/>
                </a:solidFill>
              </a:rPr>
              <a:t>and linear-</a:t>
            </a:r>
            <a:r>
              <a:rPr lang="de-AT" sz="1400" b="1" dirty="0" err="1">
                <a:solidFill>
                  <a:srgbClr val="4699C2"/>
                </a:solidFill>
              </a:rPr>
              <a:t>space</a:t>
            </a:r>
            <a:endParaRPr lang="de-AT" sz="1400" b="1" dirty="0">
              <a:solidFill>
                <a:srgbClr val="4699C2"/>
              </a:solidFill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Compared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most</a:t>
            </a:r>
            <a:r>
              <a:rPr lang="de-AT" sz="1400" dirty="0"/>
              <a:t> </a:t>
            </a:r>
            <a:r>
              <a:rPr lang="de-AT" sz="1400" dirty="0" err="1"/>
              <a:t>popular</a:t>
            </a:r>
            <a:r>
              <a:rPr lang="de-AT" sz="1400" dirty="0"/>
              <a:t> </a:t>
            </a:r>
            <a:r>
              <a:rPr lang="de-AT" sz="1400" dirty="0" err="1"/>
              <a:t>algorithm</a:t>
            </a:r>
            <a:r>
              <a:rPr lang="de-AT" sz="1400" dirty="0"/>
              <a:t> </a:t>
            </a:r>
            <a:r>
              <a:rPr lang="de-AT" sz="1400" dirty="0" err="1"/>
              <a:t>with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same </a:t>
            </a:r>
            <a:r>
              <a:rPr lang="de-AT" sz="1400" dirty="0" err="1"/>
              <a:t>properties</a:t>
            </a:r>
            <a:r>
              <a:rPr lang="de-AT" sz="1400" dirty="0"/>
              <a:t>:</a:t>
            </a:r>
          </a:p>
          <a:p>
            <a:pPr marL="714375" lvl="1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Substantial </a:t>
            </a:r>
            <a:r>
              <a:rPr lang="de-AT" sz="1400" dirty="0" err="1">
                <a:solidFill>
                  <a:srgbClr val="4699C2"/>
                </a:solidFill>
              </a:rPr>
              <a:t>memory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savings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up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98%</a:t>
            </a:r>
            <a:r>
              <a:rPr lang="de-AT" sz="1400" dirty="0"/>
              <a:t>, in </a:t>
            </a:r>
            <a:r>
              <a:rPr lang="de-AT" sz="1400" dirty="0" err="1"/>
              <a:t>almost</a:t>
            </a:r>
            <a:r>
              <a:rPr lang="de-AT" sz="1400" dirty="0"/>
              <a:t> half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cases</a:t>
            </a:r>
            <a:r>
              <a:rPr lang="de-AT" sz="1400" dirty="0"/>
              <a:t> &gt; 90% </a:t>
            </a:r>
          </a:p>
          <a:p>
            <a:pPr marL="714375" lvl="1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While</a:t>
            </a:r>
            <a:r>
              <a:rPr lang="de-AT" sz="1400" dirty="0"/>
              <a:t> </a:t>
            </a:r>
            <a:r>
              <a:rPr lang="de-AT" sz="1400" dirty="0" err="1"/>
              <a:t>preserving</a:t>
            </a:r>
            <a:r>
              <a:rPr lang="de-AT" sz="1400" dirty="0"/>
              <a:t> an </a:t>
            </a:r>
            <a:r>
              <a:rPr lang="de-AT" sz="1400" dirty="0" err="1"/>
              <a:t>overall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comparable</a:t>
            </a:r>
            <a:r>
              <a:rPr lang="de-AT" sz="1400" dirty="0">
                <a:solidFill>
                  <a:srgbClr val="4699C2"/>
                </a:solidFill>
              </a:rPr>
              <a:t> time</a:t>
            </a:r>
            <a:r>
              <a:rPr lang="de-AT" sz="1400" dirty="0"/>
              <a:t> </a:t>
            </a:r>
            <a:r>
              <a:rPr lang="de-AT" sz="1400" dirty="0" err="1"/>
              <a:t>performance</a:t>
            </a:r>
            <a:endParaRPr lang="de-AT" sz="1400" dirty="0"/>
          </a:p>
          <a:p>
            <a:pPr marL="714375" lvl="1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In 33%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cases</a:t>
            </a:r>
            <a:r>
              <a:rPr lang="de-AT" sz="1400" dirty="0"/>
              <a:t> </a:t>
            </a:r>
            <a:r>
              <a:rPr lang="de-AT" sz="1400" b="1" dirty="0" err="1">
                <a:solidFill>
                  <a:srgbClr val="4699C2"/>
                </a:solidFill>
              </a:rPr>
              <a:t>both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memory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b="1" dirty="0">
                <a:solidFill>
                  <a:srgbClr val="4699C2"/>
                </a:solidFill>
              </a:rPr>
              <a:t>and</a:t>
            </a:r>
            <a:r>
              <a:rPr lang="de-AT" sz="1400" dirty="0">
                <a:solidFill>
                  <a:srgbClr val="4699C2"/>
                </a:solidFill>
              </a:rPr>
              <a:t> time </a:t>
            </a:r>
            <a:r>
              <a:rPr lang="de-AT" sz="1400" dirty="0" err="1">
                <a:solidFill>
                  <a:srgbClr val="4699C2"/>
                </a:solidFill>
              </a:rPr>
              <a:t>savings</a:t>
            </a:r>
            <a:endParaRPr lang="de-AT" sz="1400" dirty="0">
              <a:solidFill>
                <a:srgbClr val="4699C2"/>
              </a:solidFill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Generally </a:t>
            </a:r>
            <a:r>
              <a:rPr lang="de-AT" sz="1400" dirty="0" err="1">
                <a:solidFill>
                  <a:srgbClr val="4699C2"/>
                </a:solidFill>
              </a:rPr>
              <a:t>applicable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/>
              <a:t> </a:t>
            </a:r>
            <a:r>
              <a:rPr lang="de-AT" sz="1400" dirty="0">
                <a:solidFill>
                  <a:srgbClr val="4699C2"/>
                </a:solidFill>
              </a:rPr>
              <a:t>a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wide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range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problems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/>
              <a:t>(</a:t>
            </a:r>
            <a:r>
              <a:rPr lang="de-AT" sz="1400" dirty="0" err="1"/>
              <a:t>beyond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realm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diagnosis</a:t>
            </a:r>
            <a:r>
              <a:rPr lang="de-AT" sz="1400" dirty="0"/>
              <a:t>)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DC28AA57-2CEB-44E1-82C6-04AD225FBAF2}"/>
              </a:ext>
            </a:extLst>
          </p:cNvPr>
          <p:cNvSpPr/>
          <p:nvPr/>
        </p:nvSpPr>
        <p:spPr bwMode="auto">
          <a:xfrm>
            <a:off x="617057" y="3221290"/>
            <a:ext cx="8419440" cy="1396448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485C5E-C027-4E30-B0FC-972A2A0CB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49132CA5-FE9B-4774-9703-7FC51BDE7E15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112886" y="2788120"/>
            <a:ext cx="2767643" cy="157895"/>
          </a:xfrm>
          <a:prstGeom prst="bentConnector3">
            <a:avLst>
              <a:gd name="adj1" fmla="val -1002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AA57D496-B80E-4DF8-8978-738DD6DB05D5}"/>
              </a:ext>
            </a:extLst>
          </p:cNvPr>
          <p:cNvSpPr txBox="1"/>
          <p:nvPr/>
        </p:nvSpPr>
        <p:spPr>
          <a:xfrm>
            <a:off x="1155127" y="2705790"/>
            <a:ext cx="1281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space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performance</a:t>
            </a:r>
            <a:endParaRPr lang="de-AT" sz="1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37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AFD621-15C3-4B8D-BBA5-C79E3CA6206F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6AE02AC-CB53-4F9D-8799-ABB0D276349C}"/>
              </a:ext>
            </a:extLst>
          </p:cNvPr>
          <p:cNvSpPr/>
          <p:nvPr/>
        </p:nvSpPr>
        <p:spPr bwMode="auto">
          <a:xfrm>
            <a:off x="4685459" y="1960014"/>
            <a:ext cx="1189608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2D906F-97E5-4FDC-AEC2-E4DB3EF0A29D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40A9912-8EB4-47A2-9177-318EB416CBC4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282DDAD-40EA-414A-BF96-13AF2689FDC1}"/>
              </a:ext>
            </a:extLst>
          </p:cNvPr>
          <p:cNvSpPr/>
          <p:nvPr/>
        </p:nvSpPr>
        <p:spPr bwMode="auto">
          <a:xfrm>
            <a:off x="4685459" y="1960015"/>
            <a:ext cx="1189608" cy="816746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90937DB-BA60-44D5-A659-D0186ACC52EE}"/>
              </a:ext>
            </a:extLst>
          </p:cNvPr>
          <p:cNvSpPr txBox="1"/>
          <p:nvPr/>
        </p:nvSpPr>
        <p:spPr>
          <a:xfrm>
            <a:off x="1155127" y="2705790"/>
            <a:ext cx="123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time </a:t>
            </a:r>
            <a:r>
              <a:rPr lang="de-AT" sz="1000" dirty="0" err="1">
                <a:solidFill>
                  <a:srgbClr val="C00000"/>
                </a:solidFill>
              </a:rPr>
              <a:t>performance</a:t>
            </a:r>
            <a:endParaRPr lang="de-AT" sz="1000" dirty="0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1A61696-42B3-41B2-9F5C-1FA98434EBD4}"/>
              </a:ext>
            </a:extLst>
          </p:cNvPr>
          <p:cNvSpPr/>
          <p:nvPr/>
        </p:nvSpPr>
        <p:spPr bwMode="auto">
          <a:xfrm>
            <a:off x="4685459" y="1960013"/>
            <a:ext cx="1189608" cy="816746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6" name="Verbinder: gewinkelt 35">
            <a:extLst>
              <a:ext uri="{FF2B5EF4-FFF2-40B4-BE49-F238E27FC236}">
                <a16:creationId xmlns:a16="http://schemas.microsoft.com/office/drawing/2014/main" id="{BD2F4D40-2ADC-4FA1-8177-692721EE53E5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112886" y="2787521"/>
            <a:ext cx="2767643" cy="157895"/>
          </a:xfrm>
          <a:prstGeom prst="bentConnector3">
            <a:avLst>
              <a:gd name="adj1" fmla="val -1002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961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animBg="1"/>
      <p:bldP spid="19" grpId="0"/>
      <p:bldP spid="12" grpId="0" animBg="1"/>
      <p:bldP spid="6" grpId="0" animBg="1"/>
      <p:bldP spid="10" grpId="0" animBg="1"/>
      <p:bldP spid="13" grpId="0" animBg="1"/>
      <p:bldP spid="14" grpId="0" animBg="1"/>
      <p:bldP spid="14" grpId="1" animBg="1"/>
      <p:bldP spid="17" grpId="0"/>
      <p:bldP spid="17" grpId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198468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100" dirty="0">
                <a:highlight>
                  <a:srgbClr val="FFFF00"/>
                </a:highlight>
              </a:rPr>
              <a:t>[Rodler, Herold, 2018, </a:t>
            </a:r>
            <a:r>
              <a:rPr lang="en-US" sz="1100" i="1" dirty="0">
                <a:highlight>
                  <a:srgbClr val="FFFF00"/>
                </a:highlight>
              </a:rPr>
              <a:t>Int'l </a:t>
            </a:r>
            <a:r>
              <a:rPr lang="en-US" sz="1100" i="1" dirty="0" err="1">
                <a:highlight>
                  <a:srgbClr val="FFFF00"/>
                </a:highlight>
              </a:rPr>
              <a:t>Symp</a:t>
            </a:r>
            <a:r>
              <a:rPr lang="en-US" sz="1100" i="1" dirty="0">
                <a:highlight>
                  <a:srgbClr val="FFFF00"/>
                </a:highlight>
              </a:rPr>
              <a:t>. on Combinatorial Search (</a:t>
            </a:r>
            <a:r>
              <a:rPr lang="en-US" sz="1100" i="1" dirty="0" err="1">
                <a:highlight>
                  <a:srgbClr val="FFFF00"/>
                </a:highlight>
              </a:rPr>
              <a:t>SoCS</a:t>
            </a:r>
            <a:r>
              <a:rPr lang="en-US" sz="1100" i="1" dirty="0">
                <a:highlight>
                  <a:srgbClr val="FFFF00"/>
                </a:highlight>
              </a:rPr>
              <a:t>)</a:t>
            </a:r>
            <a:r>
              <a:rPr lang="en-US" sz="1100" dirty="0">
                <a:highlight>
                  <a:srgbClr val="FFFF00"/>
                </a:highlight>
              </a:rPr>
              <a:t>]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Proposal of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 </a:t>
            </a:r>
            <a:r>
              <a:rPr lang="en-US" sz="1400" dirty="0">
                <a:solidFill>
                  <a:srgbClr val="4699C2"/>
                </a:solidFill>
              </a:rPr>
              <a:t>generalization of sequential diagnosis problem</a:t>
            </a:r>
            <a:r>
              <a:rPr lang="en-US" sz="1400" dirty="0"/>
              <a:t> (generalized </a:t>
            </a:r>
            <a:r>
              <a:rPr lang="en-US" sz="1400" dirty="0" err="1"/>
              <a:t>StatSD</a:t>
            </a:r>
            <a:r>
              <a:rPr lang="en-US" sz="1400" dirty="0"/>
              <a:t>)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699C2"/>
                </a:solidFill>
              </a:rPr>
              <a:t>Efficient algorithm</a:t>
            </a:r>
            <a:r>
              <a:rPr lang="en-US" sz="1400" dirty="0"/>
              <a:t> (</a:t>
            </a:r>
            <a:r>
              <a:rPr lang="en-US" sz="1400" dirty="0" err="1"/>
              <a:t>StaticHS</a:t>
            </a:r>
            <a:r>
              <a:rPr lang="en-US" sz="1400" dirty="0"/>
              <a:t>) to solve generalized </a:t>
            </a:r>
            <a:r>
              <a:rPr lang="en-US" sz="1400" dirty="0" err="1"/>
              <a:t>StatSD</a:t>
            </a:r>
            <a:endParaRPr lang="en-US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U</a:t>
            </a:r>
            <a:r>
              <a:rPr lang="en-US" sz="1400" dirty="0"/>
              <a:t>sing </a:t>
            </a:r>
            <a:r>
              <a:rPr lang="en-US" sz="1400" dirty="0" err="1"/>
              <a:t>StaticHS</a:t>
            </a:r>
            <a:r>
              <a:rPr lang="en-US" sz="1400" dirty="0"/>
              <a:t> to solve generalized </a:t>
            </a:r>
            <a:r>
              <a:rPr lang="en-US" sz="1400" dirty="0" err="1"/>
              <a:t>StatSD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(instead of state-of-the-art techniques)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699C2"/>
                </a:solidFill>
              </a:rPr>
              <a:t>saves 20% (avg)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4699C2"/>
                </a:solidFill>
              </a:rPr>
              <a:t>up to 65% </a:t>
            </a:r>
            <a:r>
              <a:rPr lang="en-US" sz="1400" dirty="0"/>
              <a:t>of user </a:t>
            </a:r>
            <a:r>
              <a:rPr lang="en-US" sz="1400" dirty="0">
                <a:solidFill>
                  <a:srgbClr val="4699C2"/>
                </a:solidFill>
              </a:rPr>
              <a:t>interaction costs</a:t>
            </a:r>
            <a:r>
              <a:rPr lang="en-US" sz="1400" dirty="0"/>
              <a:t> in sequential diagnosis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l</a:t>
            </a:r>
            <a:r>
              <a:rPr lang="en-US" sz="1400" dirty="0" err="1"/>
              <a:t>eads</a:t>
            </a:r>
            <a:r>
              <a:rPr lang="en-US" sz="1400" dirty="0"/>
              <a:t> to </a:t>
            </a:r>
            <a:r>
              <a:rPr lang="en-US" sz="1400" dirty="0">
                <a:solidFill>
                  <a:srgbClr val="4699C2"/>
                </a:solidFill>
              </a:rPr>
              <a:t>less or equal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4699C2"/>
                </a:solidFill>
              </a:rPr>
              <a:t>user effort </a:t>
            </a:r>
            <a:r>
              <a:rPr lang="en-US" sz="1400" dirty="0"/>
              <a:t>in</a:t>
            </a:r>
            <a:r>
              <a:rPr lang="en-US" sz="1400" dirty="0">
                <a:solidFill>
                  <a:srgbClr val="4699C2"/>
                </a:solidFill>
              </a:rPr>
              <a:t> 97% of the cases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05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[Rodler, Teppan, Jannach, 2021, </a:t>
            </a:r>
            <a:r>
              <a:rPr lang="de-AT" sz="1100" i="1" dirty="0" err="1">
                <a:highlight>
                  <a:srgbClr val="FFFF00"/>
                </a:highlight>
              </a:rPr>
              <a:t>Int'l</a:t>
            </a:r>
            <a:r>
              <a:rPr lang="de-AT" sz="1100" i="1" dirty="0">
                <a:highlight>
                  <a:srgbClr val="FFFF00"/>
                </a:highlight>
              </a:rPr>
              <a:t> </a:t>
            </a:r>
            <a:r>
              <a:rPr lang="de-AT" sz="1100" i="1" dirty="0" err="1">
                <a:highlight>
                  <a:srgbClr val="FFFF00"/>
                </a:highlight>
              </a:rPr>
              <a:t>Conf</a:t>
            </a:r>
            <a:r>
              <a:rPr lang="de-AT" sz="1100" i="1" dirty="0">
                <a:highlight>
                  <a:srgbClr val="FFFF00"/>
                </a:highlight>
              </a:rPr>
              <a:t>. on </a:t>
            </a:r>
            <a:r>
              <a:rPr lang="de-AT" sz="1100" i="1" dirty="0" err="1">
                <a:highlight>
                  <a:srgbClr val="FFFF00"/>
                </a:highlight>
              </a:rPr>
              <a:t>Principles</a:t>
            </a:r>
            <a:r>
              <a:rPr lang="de-AT" sz="1100" i="1" dirty="0">
                <a:highlight>
                  <a:srgbClr val="FFFF00"/>
                </a:highlight>
              </a:rPr>
              <a:t> </a:t>
            </a:r>
            <a:r>
              <a:rPr lang="de-AT" sz="1100" i="1" dirty="0" err="1">
                <a:highlight>
                  <a:srgbClr val="FFFF00"/>
                </a:highlight>
              </a:rPr>
              <a:t>of</a:t>
            </a:r>
            <a:r>
              <a:rPr lang="de-AT" sz="1100" i="1" dirty="0">
                <a:highlight>
                  <a:srgbClr val="FFFF00"/>
                </a:highlight>
              </a:rPr>
              <a:t> Knowledge </a:t>
            </a:r>
            <a:r>
              <a:rPr lang="de-AT" sz="1100" i="1" dirty="0" err="1">
                <a:highlight>
                  <a:srgbClr val="FFFF00"/>
                </a:highlight>
              </a:rPr>
              <a:t>Representation</a:t>
            </a:r>
            <a:r>
              <a:rPr lang="de-AT" sz="1100" i="1" dirty="0">
                <a:highlight>
                  <a:srgbClr val="FFFF00"/>
                </a:highlight>
              </a:rPr>
              <a:t> and </a:t>
            </a:r>
            <a:r>
              <a:rPr lang="de-AT" sz="1100" i="1" dirty="0" err="1">
                <a:highlight>
                  <a:srgbClr val="FFFF00"/>
                </a:highlight>
              </a:rPr>
              <a:t>Reasoning</a:t>
            </a:r>
            <a:r>
              <a:rPr lang="de-AT" sz="1100" i="1" dirty="0">
                <a:highlight>
                  <a:srgbClr val="FFFF00"/>
                </a:highlight>
              </a:rPr>
              <a:t> (KR)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br>
              <a:rPr lang="de-AT" sz="1400" dirty="0">
                <a:solidFill>
                  <a:schemeClr val="bg1"/>
                </a:solidFill>
              </a:rPr>
            </a:br>
            <a:r>
              <a:rPr lang="de-AT" sz="1400" dirty="0" err="1">
                <a:solidFill>
                  <a:srgbClr val="4699C2"/>
                </a:solidFill>
              </a:rPr>
              <a:t>Randomized</a:t>
            </a:r>
            <a:r>
              <a:rPr lang="de-AT" sz="1400" dirty="0">
                <a:solidFill>
                  <a:srgbClr val="4699C2"/>
                </a:solidFill>
              </a:rPr>
              <a:t> optimal </a:t>
            </a:r>
            <a:r>
              <a:rPr lang="de-AT" sz="1400" dirty="0" err="1">
                <a:solidFill>
                  <a:srgbClr val="4699C2"/>
                </a:solidFill>
              </a:rPr>
              <a:t>diagnosis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computation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algorithm</a:t>
            </a:r>
            <a:endParaRPr lang="de-AT" sz="1400" dirty="0">
              <a:solidFill>
                <a:srgbClr val="4699C2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scenarios</a:t>
            </a:r>
            <a:r>
              <a:rPr lang="de-AT" sz="1400" dirty="0"/>
              <a:t> (e.g., </a:t>
            </a:r>
            <a:r>
              <a:rPr lang="de-AT" sz="1400" dirty="0" err="1"/>
              <a:t>overconstrained</a:t>
            </a:r>
            <a:r>
              <a:rPr lang="de-AT" sz="1400" dirty="0"/>
              <a:t> </a:t>
            </a:r>
            <a:r>
              <a:rPr lang="de-AT" sz="1400" dirty="0" err="1"/>
              <a:t>scheduling</a:t>
            </a:r>
            <a:r>
              <a:rPr lang="de-AT" sz="1400" dirty="0"/>
              <a:t> </a:t>
            </a:r>
            <a:r>
              <a:rPr lang="de-AT" sz="1400" dirty="0" err="1"/>
              <a:t>problems</a:t>
            </a:r>
            <a:r>
              <a:rPr lang="de-AT" sz="1400" dirty="0"/>
              <a:t>) </a:t>
            </a:r>
            <a:r>
              <a:rPr lang="de-AT" sz="1400" dirty="0" err="1"/>
              <a:t>where</a:t>
            </a:r>
            <a:r>
              <a:rPr lang="de-AT" sz="1400" dirty="0"/>
              <a:t> </a:t>
            </a:r>
            <a:r>
              <a:rPr lang="de-AT" sz="1400" dirty="0" err="1"/>
              <a:t>reasoning</a:t>
            </a:r>
            <a:r>
              <a:rPr lang="de-AT" sz="1400" dirty="0"/>
              <a:t> </a:t>
            </a:r>
            <a:r>
              <a:rPr lang="de-AT" sz="1400" dirty="0" err="1"/>
              <a:t>is</a:t>
            </a:r>
            <a:r>
              <a:rPr lang="de-AT" sz="1400" dirty="0"/>
              <a:t> </a:t>
            </a:r>
            <a:r>
              <a:rPr lang="de-AT" sz="1400" dirty="0" err="1"/>
              <a:t>very</a:t>
            </a:r>
            <a:r>
              <a:rPr lang="de-AT" sz="1400" dirty="0"/>
              <a:t> expensive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 err="1">
                <a:solidFill>
                  <a:srgbClr val="4699C2"/>
                </a:solidFill>
              </a:rPr>
              <a:t>Significant</a:t>
            </a:r>
            <a:r>
              <a:rPr lang="de-AT" sz="1400" dirty="0">
                <a:solidFill>
                  <a:srgbClr val="4699C2"/>
                </a:solidFill>
              </a:rPr>
              <a:t> time </a:t>
            </a:r>
            <a:r>
              <a:rPr lang="de-AT" sz="1400" dirty="0" err="1">
                <a:solidFill>
                  <a:srgbClr val="4699C2"/>
                </a:solidFill>
              </a:rPr>
              <a:t>improvements</a:t>
            </a:r>
            <a:r>
              <a:rPr lang="de-AT" sz="1400" dirty="0"/>
              <a:t> </a:t>
            </a:r>
            <a:r>
              <a:rPr lang="de-AT" sz="1400" dirty="0" err="1"/>
              <a:t>over</a:t>
            </a:r>
            <a:r>
              <a:rPr lang="de-AT" sz="1400" dirty="0"/>
              <a:t> </a:t>
            </a:r>
            <a:r>
              <a:rPr lang="de-AT" sz="1400" dirty="0" err="1"/>
              <a:t>state</a:t>
            </a:r>
            <a:r>
              <a:rPr lang="de-AT" sz="1400" dirty="0"/>
              <a:t>-</a:t>
            </a:r>
            <a:r>
              <a:rPr lang="de-AT" sz="1400" dirty="0" err="1"/>
              <a:t>of</a:t>
            </a:r>
            <a:r>
              <a:rPr lang="de-AT" sz="1400" dirty="0"/>
              <a:t>-</a:t>
            </a:r>
            <a:r>
              <a:rPr lang="de-AT" sz="1400" dirty="0" err="1"/>
              <a:t>the</a:t>
            </a:r>
            <a:r>
              <a:rPr lang="de-AT" sz="1400" dirty="0"/>
              <a:t>-art </a:t>
            </a:r>
            <a:r>
              <a:rPr lang="de-AT" sz="1400" dirty="0" err="1"/>
              <a:t>solver</a:t>
            </a:r>
            <a:r>
              <a:rPr lang="de-AT" sz="1400" dirty="0"/>
              <a:t> (</a:t>
            </a:r>
            <a:r>
              <a:rPr lang="de-AT" sz="1400" dirty="0" err="1"/>
              <a:t>better</a:t>
            </a:r>
            <a:r>
              <a:rPr lang="de-AT" sz="1400" dirty="0"/>
              <a:t> </a:t>
            </a:r>
            <a:r>
              <a:rPr lang="de-AT" sz="1400" dirty="0" err="1"/>
              <a:t>solutions</a:t>
            </a:r>
            <a:r>
              <a:rPr lang="de-AT" sz="1400" dirty="0"/>
              <a:t> in &lt; half </a:t>
            </a:r>
            <a:r>
              <a:rPr lang="de-AT" sz="1400" dirty="0" err="1"/>
              <a:t>the</a:t>
            </a:r>
            <a:r>
              <a:rPr lang="de-AT" sz="1400" dirty="0"/>
              <a:t> time)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Diagnosis </a:t>
            </a:r>
            <a:r>
              <a:rPr lang="de-AT" sz="1400" dirty="0" err="1">
                <a:solidFill>
                  <a:srgbClr val="4699C2"/>
                </a:solidFill>
              </a:rPr>
              <a:t>quality</a:t>
            </a:r>
            <a:r>
              <a:rPr lang="de-AT" sz="1400" dirty="0"/>
              <a:t> (</a:t>
            </a:r>
            <a:r>
              <a:rPr lang="de-AT" sz="1400" dirty="0" err="1"/>
              <a:t>cardinality</a:t>
            </a:r>
            <a:r>
              <a:rPr lang="de-AT" sz="1400" dirty="0"/>
              <a:t>) </a:t>
            </a:r>
            <a:r>
              <a:rPr lang="de-AT" sz="1400" dirty="0" err="1"/>
              <a:t>significantly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improved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by</a:t>
            </a:r>
            <a:r>
              <a:rPr lang="de-AT" sz="1400" dirty="0">
                <a:solidFill>
                  <a:srgbClr val="4699C2"/>
                </a:solidFill>
              </a:rPr>
              <a:t> &gt; 25% (</a:t>
            </a:r>
            <a:r>
              <a:rPr lang="de-AT" sz="1400" dirty="0" err="1">
                <a:solidFill>
                  <a:srgbClr val="4699C2"/>
                </a:solidFill>
              </a:rPr>
              <a:t>avg</a:t>
            </a:r>
            <a:r>
              <a:rPr lang="de-AT" sz="1400" dirty="0">
                <a:solidFill>
                  <a:srgbClr val="4699C2"/>
                </a:solidFill>
              </a:rPr>
              <a:t>.)</a:t>
            </a:r>
            <a:r>
              <a:rPr lang="de-AT" sz="1400" dirty="0"/>
              <a:t> and </a:t>
            </a:r>
            <a:r>
              <a:rPr lang="de-AT" sz="1400" dirty="0" err="1">
                <a:solidFill>
                  <a:srgbClr val="4699C2"/>
                </a:solidFill>
              </a:rPr>
              <a:t>up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63%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3919342-652A-4C1E-83FD-1D188FA431E4}"/>
              </a:ext>
            </a:extLst>
          </p:cNvPr>
          <p:cNvSpPr/>
          <p:nvPr/>
        </p:nvSpPr>
        <p:spPr bwMode="auto">
          <a:xfrm>
            <a:off x="617058" y="3107266"/>
            <a:ext cx="4443214" cy="579703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485C5E-C027-4E30-B0FC-972A2A0CB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E0A13619-58FF-4338-9B87-78FEAA8696AA}"/>
              </a:ext>
            </a:extLst>
          </p:cNvPr>
          <p:cNvSpPr/>
          <p:nvPr/>
        </p:nvSpPr>
        <p:spPr bwMode="auto">
          <a:xfrm>
            <a:off x="2663491" y="1960014"/>
            <a:ext cx="3211576" cy="91272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6AE02AC-CB53-4F9D-8799-ABB0D276349C}"/>
              </a:ext>
            </a:extLst>
          </p:cNvPr>
          <p:cNvSpPr/>
          <p:nvPr/>
        </p:nvSpPr>
        <p:spPr bwMode="auto">
          <a:xfrm>
            <a:off x="4685459" y="1960014"/>
            <a:ext cx="1189608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F4D074-395B-4B35-A868-93B46ABEF192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A879960-20C0-4C91-8FE1-0AC3DF6EEA9A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89D1EC0-D463-4EC7-A455-AD826D495969}"/>
              </a:ext>
            </a:extLst>
          </p:cNvPr>
          <p:cNvSpPr/>
          <p:nvPr/>
        </p:nvSpPr>
        <p:spPr bwMode="auto">
          <a:xfrm>
            <a:off x="7269318" y="770985"/>
            <a:ext cx="1143162" cy="70104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A9C43437-1DEC-4815-BC84-91B532D8A811}"/>
              </a:ext>
            </a:extLst>
          </p:cNvPr>
          <p:cNvCxnSpPr>
            <a:cxnSpLocks/>
          </p:cNvCxnSpPr>
          <p:nvPr/>
        </p:nvCxnSpPr>
        <p:spPr bwMode="auto">
          <a:xfrm flipV="1">
            <a:off x="7940845" y="1470900"/>
            <a:ext cx="0" cy="1832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EE9655E-096B-418E-A418-46124718F0B3}"/>
              </a:ext>
            </a:extLst>
          </p:cNvPr>
          <p:cNvSpPr txBox="1"/>
          <p:nvPr/>
        </p:nvSpPr>
        <p:spPr>
          <a:xfrm>
            <a:off x="7585957" y="1654160"/>
            <a:ext cx="880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interaction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cost</a:t>
            </a:r>
            <a:endParaRPr lang="de-AT" sz="1000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65343860-EF33-4943-B8DE-3A1F4D30D32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96909" y="2776759"/>
            <a:ext cx="278159" cy="453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61F42BC-9A7B-4D0D-9AE7-425A69E8E576}"/>
              </a:ext>
            </a:extLst>
          </p:cNvPr>
          <p:cNvSpPr txBox="1"/>
          <p:nvPr/>
        </p:nvSpPr>
        <p:spPr>
          <a:xfrm>
            <a:off x="5596909" y="3229944"/>
            <a:ext cx="2066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time + </a:t>
            </a:r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output</a:t>
            </a:r>
            <a:endParaRPr lang="de-AT" sz="1000" dirty="0">
              <a:solidFill>
                <a:srgbClr val="C00000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B31C6E4A-B76C-4C72-A0ED-4771FE9008FF}"/>
              </a:ext>
            </a:extLst>
          </p:cNvPr>
          <p:cNvSpPr/>
          <p:nvPr/>
        </p:nvSpPr>
        <p:spPr bwMode="auto">
          <a:xfrm>
            <a:off x="4685459" y="1960013"/>
            <a:ext cx="1189608" cy="816746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E15E005-EA9C-42C1-BA60-2C9DBAC4E445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dirty="0">
              <a:highlight>
                <a:srgbClr val="FFFF00"/>
              </a:highlight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5EFEAD6-3D63-4F13-A917-B688DBFF1C4A}"/>
              </a:ext>
            </a:extLst>
          </p:cNvPr>
          <p:cNvSpPr/>
          <p:nvPr/>
        </p:nvSpPr>
        <p:spPr bwMode="auto">
          <a:xfrm>
            <a:off x="617057" y="3684985"/>
            <a:ext cx="7323787" cy="138125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91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" grpId="0" animBg="1"/>
      <p:bldP spid="6" grpId="0" animBg="1"/>
      <p:bldP spid="2" grpId="0" animBg="1"/>
      <p:bldP spid="2" grpId="1" animBg="1"/>
      <p:bldP spid="17" grpId="0"/>
      <p:bldP spid="17" grpId="1"/>
      <p:bldP spid="19" grpId="0"/>
      <p:bldP spid="21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5485C5E-C027-4E30-B0FC-972A2A0CB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405848"/>
            <a:ext cx="8198468" cy="314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9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[Rodler, 2022, </a:t>
            </a:r>
            <a:r>
              <a:rPr lang="de-AT" sz="1100" i="1" dirty="0">
                <a:highlight>
                  <a:srgbClr val="FFFF00"/>
                </a:highlight>
              </a:rPr>
              <a:t>AAAI </a:t>
            </a:r>
            <a:r>
              <a:rPr lang="de-AT" sz="1100" i="1" dirty="0" err="1">
                <a:highlight>
                  <a:srgbClr val="FFFF00"/>
                </a:highlight>
              </a:rPr>
              <a:t>Conf</a:t>
            </a:r>
            <a:r>
              <a:rPr lang="de-AT" sz="1100" i="1" dirty="0">
                <a:highlight>
                  <a:srgbClr val="FFFF00"/>
                </a:highlight>
              </a:rPr>
              <a:t>. on </a:t>
            </a:r>
            <a:r>
              <a:rPr lang="de-AT" sz="1100" i="1" dirty="0" err="1">
                <a:highlight>
                  <a:srgbClr val="FFFF00"/>
                </a:highlight>
              </a:rPr>
              <a:t>Artificial</a:t>
            </a:r>
            <a:r>
              <a:rPr lang="de-AT" sz="1100" i="1" dirty="0">
                <a:highlight>
                  <a:srgbClr val="FFFF00"/>
                </a:highlight>
              </a:rPr>
              <a:t> </a:t>
            </a:r>
            <a:r>
              <a:rPr lang="de-AT" sz="1100" i="1" dirty="0" err="1">
                <a:highlight>
                  <a:srgbClr val="FFFF00"/>
                </a:highlight>
              </a:rPr>
              <a:t>Intelligence</a:t>
            </a:r>
            <a:r>
              <a:rPr lang="de-AT" sz="1100" i="1" dirty="0">
                <a:highlight>
                  <a:srgbClr val="FFFF00"/>
                </a:highlight>
              </a:rPr>
              <a:t> (AAAI)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/>
              <a:t> </a:t>
            </a:r>
            <a:br>
              <a:rPr lang="de-AT" sz="1400" dirty="0"/>
            </a:br>
            <a:r>
              <a:rPr lang="de-AT" sz="1400" dirty="0" err="1"/>
              <a:t>Comprehensive</a:t>
            </a:r>
            <a:r>
              <a:rPr lang="de-AT" sz="1400" dirty="0"/>
              <a:t> </a:t>
            </a:r>
            <a:r>
              <a:rPr lang="de-AT" sz="1400" dirty="0" err="1"/>
              <a:t>Experimentation</a:t>
            </a:r>
            <a:r>
              <a:rPr lang="de-AT" sz="1400" dirty="0"/>
              <a:t>: </a:t>
            </a:r>
            <a:endParaRPr lang="de-AT" sz="1400" dirty="0">
              <a:sym typeface="Wingdings" panose="05000000000000000000" pitchFamily="2" charset="2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ym typeface="Wingdings" panose="05000000000000000000" pitchFamily="2" charset="2"/>
              </a:rPr>
              <a:t>Study </a:t>
            </a:r>
            <a:r>
              <a:rPr lang="de-AT" sz="1400" dirty="0" err="1">
                <a:sym typeface="Wingdings" panose="05000000000000000000" pitchFamily="2" charset="2"/>
              </a:rPr>
              <a:t>of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the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impact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of</a:t>
            </a:r>
            <a:r>
              <a:rPr lang="de-AT" sz="1400" dirty="0">
                <a:sym typeface="Wingdings" panose="05000000000000000000" pitchFamily="2" charset="2"/>
              </a:rPr>
              <a:t> "sample" </a:t>
            </a:r>
            <a:r>
              <a:rPr lang="de-AT" sz="1400" dirty="0" err="1">
                <a:sym typeface="Wingdings" panose="05000000000000000000" pitchFamily="2" charset="2"/>
              </a:rPr>
              <a:t>selection</a:t>
            </a:r>
            <a:r>
              <a:rPr lang="de-AT" sz="1400" dirty="0">
                <a:sym typeface="Wingdings" panose="05000000000000000000" pitchFamily="2" charset="2"/>
              </a:rPr>
              <a:t> (</a:t>
            </a:r>
            <a:r>
              <a:rPr lang="de-AT" sz="1400" b="1" dirty="0" err="1">
                <a:solidFill>
                  <a:srgbClr val="4699C2"/>
                </a:solidFill>
                <a:sym typeface="Wingdings" panose="05000000000000000000" pitchFamily="2" charset="2"/>
              </a:rPr>
              <a:t>which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diagnoses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are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computed</a:t>
            </a:r>
            <a:r>
              <a:rPr lang="de-AT" sz="1400" dirty="0">
                <a:sym typeface="Wingdings" panose="05000000000000000000" pitchFamily="2" charset="2"/>
              </a:rPr>
              <a:t>) + </a:t>
            </a:r>
            <a:r>
              <a:rPr lang="de-AT" sz="1400" dirty="0" err="1">
                <a:sym typeface="Wingdings" panose="05000000000000000000" pitchFamily="2" charset="2"/>
              </a:rPr>
              <a:t>size</a:t>
            </a:r>
            <a:r>
              <a:rPr lang="de-AT" sz="1400" dirty="0">
                <a:sym typeface="Wingdings" panose="05000000000000000000" pitchFamily="2" charset="2"/>
              </a:rPr>
              <a:t> (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#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of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computed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diagnoses</a:t>
            </a:r>
            <a:r>
              <a:rPr lang="de-AT" sz="1400" dirty="0">
                <a:sym typeface="Wingdings" panose="05000000000000000000" pitchFamily="2" charset="2"/>
              </a:rPr>
              <a:t>) + </a:t>
            </a:r>
            <a:r>
              <a:rPr lang="de-AT" sz="1400" dirty="0" err="1">
                <a:sym typeface="Wingdings" panose="05000000000000000000" pitchFamily="2" charset="2"/>
              </a:rPr>
              <a:t>used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query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selection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heuristic</a:t>
            </a:r>
            <a:r>
              <a:rPr lang="de-AT" sz="1400" dirty="0">
                <a:sym typeface="Wingdings" panose="05000000000000000000" pitchFamily="2" charset="2"/>
              </a:rPr>
              <a:t> on </a:t>
            </a:r>
            <a:r>
              <a:rPr lang="de-AT" sz="1400" dirty="0" err="1">
                <a:sym typeface="Wingdings" panose="05000000000000000000" pitchFamily="2" charset="2"/>
              </a:rPr>
              <a:t>efficiency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of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diagnostic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process</a:t>
            </a:r>
            <a:endParaRPr lang="de-AT" sz="1400" dirty="0">
              <a:sym typeface="Wingdings" panose="05000000000000000000" pitchFamily="2" charset="2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Recommendations</a:t>
            </a:r>
            <a:r>
              <a:rPr lang="de-AT" sz="1400" dirty="0">
                <a:sym typeface="Wingdings" panose="05000000000000000000" pitchFamily="2" charset="2"/>
              </a:rPr>
              <a:t> on </a:t>
            </a:r>
            <a:r>
              <a:rPr lang="de-AT" sz="1400" dirty="0" err="1">
                <a:sym typeface="Wingdings" panose="05000000000000000000" pitchFamily="2" charset="2"/>
              </a:rPr>
              <a:t>which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diagnosis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computation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method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to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use</a:t>
            </a:r>
            <a:r>
              <a:rPr lang="de-AT" sz="1400" dirty="0">
                <a:sym typeface="Wingdings" panose="05000000000000000000" pitchFamily="2" charset="2"/>
              </a:rPr>
              <a:t> in </a:t>
            </a:r>
            <a:r>
              <a:rPr lang="de-AT" sz="1400" dirty="0" err="1">
                <a:sym typeface="Wingdings" panose="05000000000000000000" pitchFamily="2" charset="2"/>
              </a:rPr>
              <a:t>various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diagnostic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scenarios</a:t>
            </a:r>
            <a:endParaRPr lang="en-US" sz="1400" dirty="0">
              <a:sym typeface="Wingdings" panose="05000000000000000000" pitchFamily="2" charset="2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1100" dirty="0">
              <a:sym typeface="Wingdings" panose="05000000000000000000" pitchFamily="2" charset="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  <a:sym typeface="Wingdings" panose="05000000000000000000" pitchFamily="2" charset="2"/>
              </a:rPr>
              <a:t>[Rodler, 2022, </a:t>
            </a:r>
            <a:r>
              <a:rPr lang="de-AT" sz="1100" i="1" dirty="0" err="1">
                <a:highlight>
                  <a:srgbClr val="FFFF00"/>
                </a:highlight>
                <a:sym typeface="Wingdings" panose="05000000000000000000" pitchFamily="2" charset="2"/>
              </a:rPr>
              <a:t>Int'l</a:t>
            </a:r>
            <a:r>
              <a:rPr lang="de-AT" sz="1100" i="1" dirty="0">
                <a:highlight>
                  <a:srgbClr val="FFFF00"/>
                </a:highlight>
                <a:sym typeface="Wingdings" panose="05000000000000000000" pitchFamily="2" charset="2"/>
              </a:rPr>
              <a:t> Workshop on </a:t>
            </a:r>
            <a:r>
              <a:rPr lang="de-AT" sz="1100" i="1" dirty="0" err="1">
                <a:highlight>
                  <a:srgbClr val="FFFF00"/>
                </a:highlight>
                <a:sym typeface="Wingdings" panose="05000000000000000000" pitchFamily="2" charset="2"/>
              </a:rPr>
              <a:t>Principles</a:t>
            </a:r>
            <a:r>
              <a:rPr lang="de-AT" sz="1100" i="1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de-AT" sz="1100" i="1" dirty="0" err="1">
                <a:highlight>
                  <a:srgbClr val="FFFF00"/>
                </a:highlight>
                <a:sym typeface="Wingdings" panose="05000000000000000000" pitchFamily="2" charset="2"/>
              </a:rPr>
              <a:t>of</a:t>
            </a:r>
            <a:r>
              <a:rPr lang="de-AT" sz="1100" i="1" dirty="0">
                <a:highlight>
                  <a:srgbClr val="FFFF00"/>
                </a:highlight>
                <a:sym typeface="Wingdings" panose="05000000000000000000" pitchFamily="2" charset="2"/>
              </a:rPr>
              <a:t> Diagnosis (DX)</a:t>
            </a:r>
            <a:r>
              <a:rPr lang="de-AT" sz="1100" dirty="0">
                <a:highlight>
                  <a:srgbClr val="FFFF00"/>
                </a:highlight>
                <a:sym typeface="Wingdings" panose="05000000000000000000" pitchFamily="2" charset="2"/>
              </a:rPr>
              <a:t>]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b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</a:b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T</a:t>
            </a:r>
            <a:r>
              <a:rPr lang="en-US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axonomy</a:t>
            </a:r>
            <a:r>
              <a:rPr lang="en-US" sz="1400" dirty="0">
                <a:solidFill>
                  <a:srgbClr val="4699C2"/>
                </a:solidFill>
                <a:sym typeface="Wingdings" panose="05000000000000000000" pitchFamily="2" charset="2"/>
              </a:rPr>
              <a:t> and survey of diagnosis computation algorithms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de-AT" sz="1400" dirty="0">
                <a:sym typeface="Wingdings" panose="05000000000000000000" pitchFamily="2" charset="2"/>
              </a:rPr>
              <a:t>t</a:t>
            </a:r>
            <a:r>
              <a:rPr lang="en-US" sz="1400" dirty="0">
                <a:sym typeface="Wingdings" panose="05000000000000000000" pitchFamily="2" charset="2"/>
              </a:rPr>
              <a:t>o help researchers and practitioners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ym typeface="Wingdings" panose="05000000000000000000" pitchFamily="2" charset="2"/>
              </a:rPr>
              <a:t>get an impression of the </a:t>
            </a:r>
            <a:r>
              <a:rPr lang="en-US" sz="1400" dirty="0">
                <a:solidFill>
                  <a:srgbClr val="4699C2"/>
                </a:solidFill>
                <a:sym typeface="Wingdings" panose="05000000000000000000" pitchFamily="2" charset="2"/>
              </a:rPr>
              <a:t>wide and diverse landscape of available methods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ym typeface="Wingdings" panose="05000000000000000000" pitchFamily="2" charset="2"/>
              </a:rPr>
              <a:t>e</a:t>
            </a:r>
            <a:r>
              <a:rPr lang="en-US" sz="1400" dirty="0" err="1">
                <a:sym typeface="Wingdings" panose="05000000000000000000" pitchFamily="2" charset="2"/>
              </a:rPr>
              <a:t>asily</a:t>
            </a:r>
            <a:r>
              <a:rPr lang="en-US" sz="1400" dirty="0">
                <a:sym typeface="Wingdings" panose="05000000000000000000" pitchFamily="2" charset="2"/>
              </a:rPr>
              <a:t> retrieve </a:t>
            </a:r>
            <a:r>
              <a:rPr lang="en-US" sz="1400" dirty="0">
                <a:solidFill>
                  <a:srgbClr val="4699C2"/>
                </a:solidFill>
                <a:sym typeface="Wingdings" panose="05000000000000000000" pitchFamily="2" charset="2"/>
              </a:rPr>
              <a:t>pivotal features</a:t>
            </a:r>
            <a:r>
              <a:rPr lang="en-US" sz="1400" dirty="0">
                <a:sym typeface="Wingdings" panose="05000000000000000000" pitchFamily="2" charset="2"/>
              </a:rPr>
              <a:t> as well as </a:t>
            </a:r>
            <a:r>
              <a:rPr lang="en-US" sz="1400" dirty="0">
                <a:solidFill>
                  <a:srgbClr val="4699C2"/>
                </a:solidFill>
                <a:sym typeface="Wingdings" panose="05000000000000000000" pitchFamily="2" charset="2"/>
              </a:rPr>
              <a:t>pros and cons</a:t>
            </a:r>
            <a:r>
              <a:rPr lang="en-US" sz="1400" dirty="0">
                <a:sym typeface="Wingdings" panose="05000000000000000000" pitchFamily="2" charset="2"/>
              </a:rPr>
              <a:t> of algorithms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ym typeface="Wingdings" panose="05000000000000000000" pitchFamily="2" charset="2"/>
              </a:rPr>
              <a:t>e</a:t>
            </a:r>
            <a:r>
              <a:rPr lang="en-US" sz="1400" dirty="0" err="1">
                <a:sym typeface="Wingdings" panose="05000000000000000000" pitchFamily="2" charset="2"/>
              </a:rPr>
              <a:t>nable</a:t>
            </a:r>
            <a:r>
              <a:rPr lang="en-US" sz="1400" dirty="0">
                <a:sym typeface="Wingdings" panose="05000000000000000000" pitchFamily="2" charset="2"/>
              </a:rPr>
              <a:t> an </a:t>
            </a:r>
            <a:r>
              <a:rPr lang="en-US" sz="1400" dirty="0">
                <a:solidFill>
                  <a:srgbClr val="4699C2"/>
                </a:solidFill>
                <a:sym typeface="Wingdings" panose="05000000000000000000" pitchFamily="2" charset="2"/>
              </a:rPr>
              <a:t>easy and clear comparison</a:t>
            </a:r>
            <a:r>
              <a:rPr lang="en-US" sz="1400" dirty="0">
                <a:sym typeface="Wingdings" panose="05000000000000000000" pitchFamily="2" charset="2"/>
              </a:rPr>
              <a:t> of techniques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ym typeface="Wingdings" panose="05000000000000000000" pitchFamily="2" charset="2"/>
              </a:rPr>
              <a:t>f</a:t>
            </a:r>
            <a:r>
              <a:rPr lang="en-US" sz="1400" dirty="0" err="1">
                <a:sym typeface="Wingdings" panose="05000000000000000000" pitchFamily="2" charset="2"/>
              </a:rPr>
              <a:t>acilitate</a:t>
            </a:r>
            <a:r>
              <a:rPr lang="en-US" sz="1400" dirty="0">
                <a:sym typeface="Wingdings" panose="05000000000000000000" pitchFamily="2" charset="2"/>
              </a:rPr>
              <a:t> the </a:t>
            </a:r>
            <a:r>
              <a:rPr lang="en-US" sz="1400" dirty="0">
                <a:solidFill>
                  <a:srgbClr val="4699C2"/>
                </a:solidFill>
                <a:sym typeface="Wingdings" panose="05000000000000000000" pitchFamily="2" charset="2"/>
              </a:rPr>
              <a:t>selection of the "right" algorithm</a:t>
            </a:r>
            <a:r>
              <a:rPr lang="en-US" sz="1400" dirty="0">
                <a:sym typeface="Wingdings" panose="05000000000000000000" pitchFamily="2" charset="2"/>
              </a:rPr>
              <a:t> to adopt for a particular problem case</a:t>
            </a:r>
            <a:endParaRPr lang="de-AT" sz="1400" dirty="0">
              <a:sym typeface="Wingdings" panose="05000000000000000000" pitchFamily="2" charset="2"/>
            </a:endParaRP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E6AE02AC-CB53-4F9D-8799-ABB0D276349C}"/>
              </a:ext>
            </a:extLst>
          </p:cNvPr>
          <p:cNvSpPr/>
          <p:nvPr/>
        </p:nvSpPr>
        <p:spPr bwMode="auto">
          <a:xfrm>
            <a:off x="4685459" y="1960014"/>
            <a:ext cx="1189608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5363F20C-AA7C-49D6-8BF1-A3C1B9139B8E}"/>
              </a:ext>
            </a:extLst>
          </p:cNvPr>
          <p:cNvSpPr/>
          <p:nvPr/>
        </p:nvSpPr>
        <p:spPr bwMode="auto">
          <a:xfrm>
            <a:off x="4685459" y="1960013"/>
            <a:ext cx="1189608" cy="816746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013ACE3-9628-4CAA-A9BB-D29970B03D7C}"/>
              </a:ext>
            </a:extLst>
          </p:cNvPr>
          <p:cNvCxnSpPr>
            <a:cxnSpLocks/>
          </p:cNvCxnSpPr>
          <p:nvPr/>
        </p:nvCxnSpPr>
        <p:spPr bwMode="auto">
          <a:xfrm flipV="1">
            <a:off x="4511040" y="2776760"/>
            <a:ext cx="586740" cy="2788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FAD84526-FF65-482A-860A-2F9C85DFD10B}"/>
              </a:ext>
            </a:extLst>
          </p:cNvPr>
          <p:cNvSpPr txBox="1"/>
          <p:nvPr/>
        </p:nvSpPr>
        <p:spPr>
          <a:xfrm>
            <a:off x="3808094" y="3041168"/>
            <a:ext cx="206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err="1">
                <a:solidFill>
                  <a:srgbClr val="C00000"/>
                </a:solidFill>
              </a:rPr>
              <a:t>which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algorithm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to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use</a:t>
            </a:r>
            <a:r>
              <a:rPr lang="de-AT" sz="1000" dirty="0">
                <a:solidFill>
                  <a:srgbClr val="C00000"/>
                </a:solidFill>
              </a:rPr>
              <a:t> +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b="1" dirty="0" err="1">
                <a:solidFill>
                  <a:srgbClr val="C00000"/>
                </a:solidFill>
              </a:rPr>
              <a:t>how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to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use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it</a:t>
            </a:r>
            <a:r>
              <a:rPr lang="de-AT" sz="10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1B78D26-4A3F-4834-B4E5-C363C8E149F6}"/>
              </a:ext>
            </a:extLst>
          </p:cNvPr>
          <p:cNvSpPr/>
          <p:nvPr/>
        </p:nvSpPr>
        <p:spPr bwMode="auto">
          <a:xfrm>
            <a:off x="4685459" y="1953088"/>
            <a:ext cx="1189608" cy="816746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4B560B7-8C38-43A9-8C18-4E1EDB8AF95D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2000" y="2783686"/>
            <a:ext cx="525780" cy="2505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94EF0F8-0889-424E-B291-F65C93EE6901}"/>
              </a:ext>
            </a:extLst>
          </p:cNvPr>
          <p:cNvSpPr txBox="1"/>
          <p:nvPr/>
        </p:nvSpPr>
        <p:spPr>
          <a:xfrm>
            <a:off x="3808094" y="3034242"/>
            <a:ext cx="4725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which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algorithms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exist</a:t>
            </a:r>
            <a:r>
              <a:rPr lang="de-AT" sz="1000" dirty="0">
                <a:solidFill>
                  <a:srgbClr val="C00000"/>
                </a:solidFill>
              </a:rPr>
              <a:t> +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what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are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their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pros</a:t>
            </a:r>
            <a:r>
              <a:rPr lang="de-AT" sz="1000" dirty="0">
                <a:solidFill>
                  <a:srgbClr val="C00000"/>
                </a:solidFill>
              </a:rPr>
              <a:t> and </a:t>
            </a:r>
            <a:r>
              <a:rPr lang="de-AT" sz="1000" dirty="0" err="1">
                <a:solidFill>
                  <a:srgbClr val="C00000"/>
                </a:solidFill>
              </a:rPr>
              <a:t>cons</a:t>
            </a:r>
            <a:r>
              <a:rPr lang="de-AT" sz="1000" dirty="0">
                <a:solidFill>
                  <a:srgbClr val="C00000"/>
                </a:solidFill>
              </a:rPr>
              <a:t> + </a:t>
            </a:r>
            <a:r>
              <a:rPr lang="de-AT" sz="1000" dirty="0" err="1">
                <a:solidFill>
                  <a:srgbClr val="C00000"/>
                </a:solidFill>
              </a:rPr>
              <a:t>how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can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they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be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compared</a:t>
            </a:r>
            <a:r>
              <a:rPr lang="de-AT" sz="1000" dirty="0">
                <a:solidFill>
                  <a:srgbClr val="C00000"/>
                </a:solidFill>
              </a:rPr>
              <a:t> +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what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is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the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best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algorithm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for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my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diagnosis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problem</a:t>
            </a:r>
            <a:r>
              <a:rPr lang="de-AT" sz="10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1186869-3074-4726-BA9F-E4770F68707D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65B9409-AA8C-49DB-B9C4-85AE07105CB1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CF877BD-84CB-4DBE-B707-F988AB85B9C1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EBB7AB8-25DB-4337-90E2-77B0FE3193E3}"/>
              </a:ext>
            </a:extLst>
          </p:cNvPr>
          <p:cNvSpPr/>
          <p:nvPr/>
        </p:nvSpPr>
        <p:spPr bwMode="auto">
          <a:xfrm>
            <a:off x="617057" y="3587327"/>
            <a:ext cx="8198468" cy="1314954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7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/>
      <p:bldP spid="14" grpId="1"/>
      <p:bldP spid="15" grpId="0" animBg="1"/>
      <p:bldP spid="18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482647" y="1119040"/>
            <a:ext cx="8115443" cy="1824032"/>
          </a:xfrm>
          <a:prstGeom prst="roundRect">
            <a:avLst>
              <a:gd name="adj" fmla="val 8543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4665157" y="3085384"/>
                <a:ext cx="4270925" cy="5232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400" dirty="0" err="1"/>
                  <a:t>By</a:t>
                </a:r>
                <a:r>
                  <a:rPr lang="de-AT" sz="1400" dirty="0"/>
                  <a:t> </a:t>
                </a:r>
                <a:r>
                  <a:rPr lang="de-AT" sz="1400" dirty="0" err="1"/>
                  <a:t>means</a:t>
                </a:r>
                <a:r>
                  <a:rPr lang="de-AT" sz="1400" dirty="0"/>
                  <a:t> of </a:t>
                </a:r>
                <a:r>
                  <a:rPr lang="de-AT" sz="1400" dirty="0" err="1">
                    <a:solidFill>
                      <a:srgbClr val="FF7C80"/>
                    </a:solidFill>
                  </a:rPr>
                  <a:t>conflicts</a:t>
                </a:r>
                <a:r>
                  <a:rPr lang="de-AT" sz="1400" dirty="0">
                    <a:solidFill>
                      <a:srgbClr val="FF7C80"/>
                    </a:solidFill>
                  </a:rPr>
                  <a:t> </a:t>
                </a:r>
                <a:r>
                  <a:rPr lang="de-AT" sz="1400" dirty="0"/>
                  <a:t>( = </a:t>
                </a:r>
                <a:r>
                  <a:rPr lang="de-AT" sz="1400" dirty="0" err="1"/>
                  <a:t>sets</a:t>
                </a:r>
                <a:r>
                  <a:rPr lang="de-AT" sz="1400" dirty="0"/>
                  <a:t> of </a:t>
                </a:r>
                <a:r>
                  <a:rPr lang="de-AT" sz="1400" dirty="0" err="1"/>
                  <a:t>components</a:t>
                </a:r>
                <a:r>
                  <a:rPr lang="de-AT" sz="1400" dirty="0"/>
                  <a:t> </a:t>
                </a:r>
                <a:r>
                  <a:rPr lang="de-AT" sz="1400" dirty="0" err="1"/>
                  <a:t>where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i="1" smtClean="0">
                        <a:solidFill>
                          <a:srgbClr val="FF7C8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AT" sz="1400" dirty="0">
                    <a:solidFill>
                      <a:srgbClr val="FF7C80"/>
                    </a:solidFill>
                  </a:rPr>
                  <a:t>1 </a:t>
                </a:r>
                <a:r>
                  <a:rPr lang="de-AT" sz="1400" dirty="0" err="1">
                    <a:solidFill>
                      <a:srgbClr val="FF7C80"/>
                    </a:solidFill>
                  </a:rPr>
                  <a:t>component</a:t>
                </a:r>
                <a:r>
                  <a:rPr lang="de-AT" sz="1400" dirty="0">
                    <a:solidFill>
                      <a:srgbClr val="FF7C80"/>
                    </a:solidFill>
                  </a:rPr>
                  <a:t> must </a:t>
                </a:r>
                <a:r>
                  <a:rPr lang="de-AT" sz="1400" dirty="0" err="1">
                    <a:solidFill>
                      <a:srgbClr val="FF7C80"/>
                    </a:solidFill>
                  </a:rPr>
                  <a:t>be</a:t>
                </a:r>
                <a:r>
                  <a:rPr lang="de-AT" sz="1400" dirty="0">
                    <a:solidFill>
                      <a:srgbClr val="FF7C80"/>
                    </a:solidFill>
                  </a:rPr>
                  <a:t> </a:t>
                </a:r>
                <a:r>
                  <a:rPr lang="de-AT" sz="1400" dirty="0" err="1">
                    <a:solidFill>
                      <a:srgbClr val="FF7C80"/>
                    </a:solidFill>
                  </a:rPr>
                  <a:t>faulty</a:t>
                </a:r>
                <a:r>
                  <a:rPr lang="de-AT" sz="1400" dirty="0"/>
                  <a:t> in </a:t>
                </a:r>
                <a:r>
                  <a:rPr lang="de-AT" sz="1400" dirty="0" err="1"/>
                  <a:t>each</a:t>
                </a:r>
                <a:r>
                  <a:rPr lang="de-AT" sz="1400" dirty="0"/>
                  <a:t> </a:t>
                </a:r>
                <a:r>
                  <a:rPr lang="de-AT" sz="1400" dirty="0" err="1"/>
                  <a:t>set</a:t>
                </a:r>
                <a:r>
                  <a:rPr lang="de-AT" sz="1400" dirty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157" y="3085384"/>
                <a:ext cx="427092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28" t="-3488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feld 48"/>
          <p:cNvSpPr txBox="1"/>
          <p:nvPr/>
        </p:nvSpPr>
        <p:spPr>
          <a:xfrm>
            <a:off x="4672333" y="3642252"/>
            <a:ext cx="32675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>
                <a:solidFill>
                  <a:srgbClr val="269926"/>
                </a:solidFill>
              </a:rPr>
              <a:t>Assumption</a:t>
            </a:r>
            <a:r>
              <a:rPr lang="de-AT" sz="1400" dirty="0">
                <a:solidFill>
                  <a:srgbClr val="269926"/>
                </a:solidFill>
              </a:rPr>
              <a:t>: all </a:t>
            </a:r>
            <a:r>
              <a:rPr lang="de-AT" sz="1400" dirty="0" err="1">
                <a:solidFill>
                  <a:srgbClr val="269926"/>
                </a:solidFill>
              </a:rPr>
              <a:t>components</a:t>
            </a:r>
            <a:r>
              <a:rPr lang="de-AT" sz="1400" dirty="0">
                <a:solidFill>
                  <a:srgbClr val="269926"/>
                </a:solidFill>
              </a:rPr>
              <a:t> fault-</a:t>
            </a:r>
            <a:r>
              <a:rPr lang="de-AT" sz="1400" dirty="0" err="1">
                <a:solidFill>
                  <a:srgbClr val="269926"/>
                </a:solidFill>
              </a:rPr>
              <a:t>free</a:t>
            </a:r>
            <a:endParaRPr lang="en-US" sz="1400" dirty="0">
              <a:solidFill>
                <a:srgbClr val="269926"/>
              </a:solidFill>
            </a:endParaRPr>
          </a:p>
        </p:txBody>
      </p:sp>
      <p:sp>
        <p:nvSpPr>
          <p:cNvPr id="25" name="Multiplizieren 24"/>
          <p:cNvSpPr/>
          <p:nvPr/>
        </p:nvSpPr>
        <p:spPr bwMode="auto">
          <a:xfrm>
            <a:off x="3282123" y="3578815"/>
            <a:ext cx="6047961" cy="461786"/>
          </a:xfrm>
          <a:prstGeom prst="mathMultiply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31822" y="3645549"/>
            <a:ext cx="396324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/>
              <a:t>Each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7030A0"/>
                </a:solidFill>
              </a:rPr>
              <a:t>diagnosis</a:t>
            </a:r>
            <a:r>
              <a:rPr lang="de-AT" sz="1400" dirty="0"/>
              <a:t> </a:t>
            </a:r>
            <a:r>
              <a:rPr lang="de-AT" sz="1400" dirty="0" err="1"/>
              <a:t>is</a:t>
            </a:r>
            <a:r>
              <a:rPr lang="de-AT" sz="1400" dirty="0"/>
              <a:t> a </a:t>
            </a:r>
            <a:r>
              <a:rPr lang="de-AT" sz="1400" dirty="0" err="1">
                <a:solidFill>
                  <a:srgbClr val="4699C2"/>
                </a:solidFill>
              </a:rPr>
              <a:t>hitting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set</a:t>
            </a:r>
            <a:r>
              <a:rPr lang="de-AT" sz="1400" dirty="0"/>
              <a:t> of all </a:t>
            </a:r>
            <a:r>
              <a:rPr lang="de-AT" sz="1400" dirty="0" err="1">
                <a:solidFill>
                  <a:srgbClr val="FF7C80"/>
                </a:solidFill>
              </a:rPr>
              <a:t>conflicts</a:t>
            </a:r>
            <a:endParaRPr lang="en-US" sz="1400" dirty="0">
              <a:solidFill>
                <a:srgbClr val="FF7C8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19" y="4070390"/>
            <a:ext cx="6433013" cy="247676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98002" y="40573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104958" y="40703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087298"/>
            <a:ext cx="8278688" cy="5040560"/>
          </a:xfrm>
        </p:spPr>
        <p:txBody>
          <a:bodyPr/>
          <a:lstStyle/>
          <a:p>
            <a:pPr marL="0" indent="0">
              <a:buNone/>
            </a:pPr>
            <a:r>
              <a:rPr lang="de-AT" sz="1600" b="1" dirty="0"/>
              <a:t>Problem:</a:t>
            </a:r>
          </a:p>
          <a:p>
            <a:pPr marL="0" indent="0">
              <a:buNone/>
            </a:pPr>
            <a:r>
              <a:rPr lang="de-AT" sz="1600" u="sng" dirty="0"/>
              <a:t>Given:</a:t>
            </a:r>
            <a:r>
              <a:rPr lang="de-AT" sz="1600" dirty="0"/>
              <a:t> </a:t>
            </a:r>
            <a:r>
              <a:rPr lang="de-AT" sz="1600" dirty="0" err="1">
                <a:solidFill>
                  <a:srgbClr val="4699C2"/>
                </a:solidFill>
              </a:rPr>
              <a:t>system</a:t>
            </a:r>
            <a:r>
              <a:rPr lang="de-AT" sz="1600" dirty="0">
                <a:solidFill>
                  <a:srgbClr val="4699C2"/>
                </a:solidFill>
              </a:rPr>
              <a:t> 	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(e.g.,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</a:rPr>
              <a:t>software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</a:rPr>
              <a:t>circuit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</a:rPr>
              <a:t>knowledge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</a:rPr>
              <a:t>base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de-AT" sz="1600" dirty="0" err="1">
                <a:solidFill>
                  <a:srgbClr val="4699C2"/>
                </a:solidFill>
              </a:rPr>
              <a:t>formally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>
                <a:solidFill>
                  <a:srgbClr val="4699C2"/>
                </a:solidFill>
              </a:rPr>
              <a:t>described</a:t>
            </a:r>
            <a:r>
              <a:rPr lang="de-AT" sz="1600" dirty="0"/>
              <a:t> in </a:t>
            </a:r>
            <a:r>
              <a:rPr lang="de-AT" sz="1600" dirty="0" err="1"/>
              <a:t>some</a:t>
            </a:r>
            <a:r>
              <a:rPr lang="de-AT" sz="1600" dirty="0"/>
              <a:t> </a:t>
            </a:r>
            <a:r>
              <a:rPr lang="de-AT" sz="1600" dirty="0" err="1"/>
              <a:t>knowledge</a:t>
            </a:r>
            <a:r>
              <a:rPr lang="de-AT" sz="1600" dirty="0"/>
              <a:t> </a:t>
            </a:r>
            <a:r>
              <a:rPr lang="de-AT" sz="1600" dirty="0" err="1"/>
              <a:t>representation</a:t>
            </a:r>
            <a:r>
              <a:rPr lang="de-AT" sz="1600" dirty="0"/>
              <a:t> </a:t>
            </a:r>
            <a:r>
              <a:rPr lang="de-AT" sz="1600" dirty="0" err="1"/>
              <a:t>language</a:t>
            </a:r>
            <a:endParaRPr lang="de-AT" sz="1600" dirty="0"/>
          </a:p>
          <a:p>
            <a:r>
              <a:rPr lang="de-AT" sz="1600" dirty="0" err="1"/>
              <a:t>consisting</a:t>
            </a:r>
            <a:r>
              <a:rPr lang="de-AT" sz="1600" dirty="0"/>
              <a:t> of a </a:t>
            </a:r>
            <a:r>
              <a:rPr lang="de-AT" sz="1600" dirty="0" err="1"/>
              <a:t>set</a:t>
            </a:r>
            <a:r>
              <a:rPr lang="de-AT" sz="1600" dirty="0"/>
              <a:t> of </a:t>
            </a:r>
            <a:r>
              <a:rPr lang="de-AT" sz="1600" dirty="0" err="1">
                <a:solidFill>
                  <a:srgbClr val="4699C2"/>
                </a:solidFill>
              </a:rPr>
              <a:t>components</a:t>
            </a:r>
            <a:r>
              <a:rPr lang="de-AT" sz="1600" dirty="0"/>
              <a:t> 	  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(e.g.,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</a:rPr>
              <a:t>lines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 of code,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</a:rPr>
              <a:t>gates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</a:rPr>
              <a:t>logical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</a:rPr>
              <a:t>sentences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de-AT" sz="1600" dirty="0" err="1"/>
              <a:t>observed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</a:t>
            </a:r>
            <a:r>
              <a:rPr lang="de-AT" sz="1600" dirty="0">
                <a:solidFill>
                  <a:srgbClr val="4699C2"/>
                </a:solidFill>
              </a:rPr>
              <a:t>not </a:t>
            </a:r>
            <a:r>
              <a:rPr lang="de-AT" sz="1600" dirty="0" err="1">
                <a:solidFill>
                  <a:srgbClr val="4699C2"/>
                </a:solidFill>
              </a:rPr>
              <a:t>behave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>
                <a:solidFill>
                  <a:srgbClr val="4699C2"/>
                </a:solidFill>
              </a:rPr>
              <a:t>as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>
                <a:solidFill>
                  <a:srgbClr val="4699C2"/>
                </a:solidFill>
              </a:rPr>
              <a:t>expected</a:t>
            </a:r>
            <a:endParaRPr lang="de-AT" sz="1600" dirty="0">
              <a:solidFill>
                <a:srgbClr val="4699C2"/>
              </a:solidFill>
            </a:endParaRPr>
          </a:p>
          <a:p>
            <a:pPr marL="0" indent="0">
              <a:buNone/>
            </a:pPr>
            <a:r>
              <a:rPr lang="de-AT" sz="1600" u="sng" dirty="0"/>
              <a:t>Find: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>
                <a:solidFill>
                  <a:srgbClr val="4699C2"/>
                </a:solidFill>
              </a:rPr>
              <a:t>faulty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>
                <a:solidFill>
                  <a:srgbClr val="4699C2"/>
                </a:solidFill>
              </a:rPr>
              <a:t>components</a:t>
            </a:r>
            <a:r>
              <a:rPr lang="de-AT" sz="1600" dirty="0"/>
              <a:t> </a:t>
            </a:r>
            <a:r>
              <a:rPr lang="de-AT" sz="1600" dirty="0" err="1"/>
              <a:t>that</a:t>
            </a:r>
            <a:r>
              <a:rPr lang="de-AT" sz="1600" dirty="0"/>
              <a:t> </a:t>
            </a:r>
            <a:r>
              <a:rPr lang="de-AT" sz="1600" dirty="0" err="1"/>
              <a:t>cause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misbehavior</a:t>
            </a:r>
            <a:endParaRPr lang="de-AT" sz="1600" dirty="0"/>
          </a:p>
          <a:p>
            <a:pPr marL="0" indent="0">
              <a:buNone/>
            </a:pPr>
            <a:endParaRPr lang="de-AT" sz="600" dirty="0"/>
          </a:p>
          <a:p>
            <a:pPr marL="0" indent="0">
              <a:buNone/>
            </a:pPr>
            <a:r>
              <a:rPr lang="de-AT" sz="1600" b="1" dirty="0" err="1"/>
              <a:t>Example</a:t>
            </a:r>
            <a:r>
              <a:rPr lang="de-AT" sz="1600" b="1" dirty="0"/>
              <a:t>:</a:t>
            </a:r>
            <a:r>
              <a:rPr lang="de-AT" sz="1600" dirty="0"/>
              <a:t> </a:t>
            </a:r>
            <a:r>
              <a:rPr lang="de-AT" sz="1600" dirty="0" err="1"/>
              <a:t>Full-Adder</a:t>
            </a:r>
            <a:r>
              <a:rPr lang="de-AT" sz="1600" dirty="0"/>
              <a:t> </a:t>
            </a:r>
            <a:r>
              <a:rPr lang="de-AT" sz="1600" dirty="0" err="1"/>
              <a:t>does</a:t>
            </a:r>
            <a:r>
              <a:rPr lang="de-AT" sz="1600" dirty="0"/>
              <a:t> not </a:t>
            </a:r>
            <a:r>
              <a:rPr lang="de-AT" sz="1600" dirty="0" err="1"/>
              <a:t>add</a:t>
            </a:r>
            <a:r>
              <a:rPr lang="de-AT" sz="1600" dirty="0"/>
              <a:t> </a:t>
            </a:r>
            <a:r>
              <a:rPr lang="de-AT" sz="1600" dirty="0" err="1"/>
              <a:t>properly</a:t>
            </a:r>
            <a:endParaRPr lang="de-AT" sz="1600" dirty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Model-</a:t>
            </a:r>
            <a:r>
              <a:rPr lang="de-AT" dirty="0" err="1"/>
              <a:t>Based</a:t>
            </a:r>
            <a:r>
              <a:rPr lang="de-AT" dirty="0"/>
              <a:t> 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</a:t>
            </a:fld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103337" y="434313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86473" y="43365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42854" y="59076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40693" y="4705880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sum</a:t>
            </a: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bit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24741" y="624282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carry 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bit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Gewitterblitz 14"/>
          <p:cNvSpPr/>
          <p:nvPr/>
        </p:nvSpPr>
        <p:spPr bwMode="auto">
          <a:xfrm>
            <a:off x="8167243" y="4195061"/>
            <a:ext cx="433978" cy="652306"/>
          </a:xfrm>
          <a:prstGeom prst="lightningBol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Gewitterblitz 16"/>
          <p:cNvSpPr/>
          <p:nvPr/>
        </p:nvSpPr>
        <p:spPr bwMode="auto">
          <a:xfrm>
            <a:off x="8099428" y="5766166"/>
            <a:ext cx="433978" cy="652306"/>
          </a:xfrm>
          <a:prstGeom prst="lightningBolt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3494468" y="5844602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5078657" y="4885315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6434549" y="5736671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101340" y="43426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695611" y="420840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269926"/>
                </a:solidFill>
              </a:rPr>
              <a:t>1</a:t>
            </a:r>
            <a:endParaRPr lang="en-US" dirty="0">
              <a:solidFill>
                <a:srgbClr val="269926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73396" y="433079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269926"/>
                </a:solidFill>
              </a:rPr>
              <a:t>0</a:t>
            </a:r>
            <a:endParaRPr lang="en-US" dirty="0">
              <a:solidFill>
                <a:srgbClr val="26992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572372" y="4311092"/>
                <a:ext cx="426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72" y="4311092"/>
                <a:ext cx="42671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gerundetes Rechteck 19"/>
          <p:cNvSpPr/>
          <p:nvPr/>
        </p:nvSpPr>
        <p:spPr bwMode="auto">
          <a:xfrm>
            <a:off x="3136006" y="4056586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6209675" y="4170278"/>
            <a:ext cx="766293" cy="715037"/>
          </a:xfrm>
          <a:prstGeom prst="roundRect">
            <a:avLst/>
          </a:prstGeom>
          <a:solidFill>
            <a:schemeClr val="accent3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2" name="Abgerundetes Rechteck 41"/>
          <p:cNvSpPr/>
          <p:nvPr/>
        </p:nvSpPr>
        <p:spPr bwMode="auto">
          <a:xfrm>
            <a:off x="2981863" y="3956931"/>
            <a:ext cx="4287590" cy="959278"/>
          </a:xfrm>
          <a:prstGeom prst="roundRect">
            <a:avLst>
              <a:gd name="adj" fmla="val 50000"/>
            </a:avLst>
          </a:prstGeom>
          <a:solidFill>
            <a:srgbClr val="FF7C8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400" dirty="0">
                <a:latin typeface="Arial" charset="0"/>
                <a:ea typeface="ＭＳ Ｐゴシック" pitchFamily="-112" charset="-128"/>
              </a:rPr>
              <a:t>		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3" name="Abgerundetes Rechteck 42"/>
          <p:cNvSpPr/>
          <p:nvPr/>
        </p:nvSpPr>
        <p:spPr bwMode="auto">
          <a:xfrm rot="1593637">
            <a:off x="2797963" y="4760521"/>
            <a:ext cx="4779857" cy="970824"/>
          </a:xfrm>
          <a:prstGeom prst="roundRect">
            <a:avLst>
              <a:gd name="adj" fmla="val 50000"/>
            </a:avLst>
          </a:prstGeom>
          <a:solidFill>
            <a:srgbClr val="FF7C8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2964723" y="3933303"/>
            <a:ext cx="1138793" cy="1216452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2886482" y="4712267"/>
                <a:ext cx="6083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482" y="4712267"/>
                <a:ext cx="608308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bgerundetes Rechteck 36"/>
          <p:cNvSpPr/>
          <p:nvPr/>
        </p:nvSpPr>
        <p:spPr bwMode="auto">
          <a:xfrm rot="3541391">
            <a:off x="5520344" y="3674172"/>
            <a:ext cx="1021952" cy="2384240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Abgerundetes Rechteck 35"/>
          <p:cNvSpPr/>
          <p:nvPr/>
        </p:nvSpPr>
        <p:spPr bwMode="auto">
          <a:xfrm rot="21318445">
            <a:off x="6178064" y="4065803"/>
            <a:ext cx="1053877" cy="2478167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6709911" y="5095167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11" y="5095167"/>
                <a:ext cx="615425" cy="461665"/>
              </a:xfrm>
              <a:prstGeom prst="rect">
                <a:avLst/>
              </a:prstGeom>
              <a:blipFill rotWithShape="0"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5661176" y="4567702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76" y="4567702"/>
                <a:ext cx="615425" cy="461665"/>
              </a:xfrm>
              <a:prstGeom prst="rect">
                <a:avLst/>
              </a:prstGeom>
              <a:blipFill rotWithShape="0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 bwMode="auto">
          <a:xfrm>
            <a:off x="904665" y="4132284"/>
            <a:ext cx="7762057" cy="2387543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86584" y="5038672"/>
            <a:ext cx="1079142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de-AT" sz="1400" dirty="0" err="1"/>
              <a:t>system</a:t>
            </a:r>
            <a:r>
              <a:rPr lang="de-AT" sz="1400" dirty="0"/>
              <a:t> </a:t>
            </a:r>
            <a:br>
              <a:rPr lang="de-AT" sz="1400" dirty="0"/>
            </a:br>
            <a:r>
              <a:rPr lang="de-AT" sz="1400" dirty="0" err="1"/>
              <a:t>description</a:t>
            </a:r>
            <a:endParaRPr lang="en-US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320210" y="5416627"/>
            <a:ext cx="1300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>
                <a:solidFill>
                  <a:srgbClr val="0070C0"/>
                </a:solidFill>
              </a:rPr>
              <a:t>Observations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0210" y="5190735"/>
            <a:ext cx="1300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accent3"/>
                </a:solidFill>
              </a:rPr>
              <a:t>Components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99616" y="49284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098002" y="4923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27601" y="3304228"/>
            <a:ext cx="396324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/>
              <a:t>Find </a:t>
            </a:r>
            <a:r>
              <a:rPr lang="de-AT" sz="1400" dirty="0" err="1">
                <a:solidFill>
                  <a:srgbClr val="7030A0"/>
                </a:solidFill>
              </a:rPr>
              <a:t>diagnosis</a:t>
            </a:r>
            <a:r>
              <a:rPr lang="de-AT" sz="1400" dirty="0"/>
              <a:t> ( = </a:t>
            </a:r>
            <a:r>
              <a:rPr lang="de-AT" sz="1400" dirty="0" err="1">
                <a:solidFill>
                  <a:srgbClr val="7030A0"/>
                </a:solidFill>
              </a:rPr>
              <a:t>set</a:t>
            </a:r>
            <a:r>
              <a:rPr lang="de-AT" sz="1400" dirty="0">
                <a:solidFill>
                  <a:srgbClr val="7030A0"/>
                </a:solidFill>
              </a:rPr>
              <a:t> of </a:t>
            </a:r>
            <a:r>
              <a:rPr lang="de-AT" sz="1400" dirty="0" err="1">
                <a:solidFill>
                  <a:srgbClr val="7030A0"/>
                </a:solidFill>
              </a:rPr>
              <a:t>faulty</a:t>
            </a:r>
            <a:r>
              <a:rPr lang="de-AT" sz="1400" dirty="0">
                <a:solidFill>
                  <a:srgbClr val="7030A0"/>
                </a:solidFill>
              </a:rPr>
              <a:t> </a:t>
            </a:r>
            <a:r>
              <a:rPr lang="de-AT" sz="1400" dirty="0" err="1">
                <a:solidFill>
                  <a:srgbClr val="7030A0"/>
                </a:solidFill>
              </a:rPr>
              <a:t>components</a:t>
            </a:r>
            <a:r>
              <a:rPr lang="de-AT" sz="1400" dirty="0"/>
              <a:t>) !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5621747" y="5676337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47" y="5676337"/>
                <a:ext cx="586571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21211" y="3901452"/>
                <a:ext cx="579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11" y="3901452"/>
                <a:ext cx="579454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330762" y="5871204"/>
            <a:ext cx="1290290" cy="677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>
                <a:solidFill>
                  <a:srgbClr val="C00000"/>
                </a:solidFill>
              </a:rPr>
              <a:t>Discrepancy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br>
              <a:rPr lang="de-AT" sz="1400" dirty="0">
                <a:solidFill>
                  <a:srgbClr val="C00000"/>
                </a:solidFill>
              </a:rPr>
            </a:br>
            <a:r>
              <a:rPr lang="de-AT" sz="1200" dirty="0">
                <a:solidFill>
                  <a:srgbClr val="C00000"/>
                </a:solidFill>
              </a:rPr>
              <a:t>(</a:t>
            </a:r>
            <a:r>
              <a:rPr lang="de-AT" sz="1200" dirty="0" err="1">
                <a:solidFill>
                  <a:srgbClr val="C00000"/>
                </a:solidFill>
              </a:rPr>
              <a:t>Predictions</a:t>
            </a:r>
            <a:r>
              <a:rPr lang="de-AT" sz="1200" dirty="0">
                <a:solidFill>
                  <a:srgbClr val="C00000"/>
                </a:solidFill>
              </a:rPr>
              <a:t> vs. </a:t>
            </a:r>
            <a:br>
              <a:rPr lang="de-AT" sz="1200" dirty="0">
                <a:solidFill>
                  <a:srgbClr val="C00000"/>
                </a:solidFill>
              </a:rPr>
            </a:br>
            <a:r>
              <a:rPr lang="de-AT" sz="1200" dirty="0" err="1">
                <a:solidFill>
                  <a:srgbClr val="C00000"/>
                </a:solidFill>
              </a:rPr>
              <a:t>Observations</a:t>
            </a:r>
            <a:r>
              <a:rPr lang="de-AT" sz="1200" dirty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24498" y="5641932"/>
            <a:ext cx="129655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>
                <a:solidFill>
                  <a:srgbClr val="269926"/>
                </a:solidFill>
              </a:rPr>
              <a:t>Predictions</a:t>
            </a:r>
            <a:endParaRPr lang="en-US" sz="1400" dirty="0">
              <a:solidFill>
                <a:srgbClr val="269926"/>
              </a:solidFill>
            </a:endParaRPr>
          </a:p>
        </p:txBody>
      </p:sp>
      <p:sp>
        <p:nvSpPr>
          <p:cNvPr id="41" name="Fußzeilenplatzhalter 40">
            <a:extLst>
              <a:ext uri="{FF2B5EF4-FFF2-40B4-BE49-F238E27FC236}">
                <a16:creationId xmlns:a16="http://schemas.microsoft.com/office/drawing/2014/main" id="{0AF61B70-73F4-43B1-91DE-17B6B53B7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C223878-F1E5-4DA1-8128-2A24BBA40DD5}"/>
              </a:ext>
            </a:extLst>
          </p:cNvPr>
          <p:cNvSpPr txBox="1"/>
          <p:nvPr/>
        </p:nvSpPr>
        <p:spPr>
          <a:xfrm>
            <a:off x="4190414" y="359804"/>
            <a:ext cx="3840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 err="1"/>
              <a:t>Often</a:t>
            </a:r>
            <a:r>
              <a:rPr lang="de-AT" sz="1400" dirty="0"/>
              <a:t>: </a:t>
            </a:r>
            <a:r>
              <a:rPr lang="de-AT" sz="1400" dirty="0" err="1"/>
              <a:t>only</a:t>
            </a:r>
            <a:r>
              <a:rPr lang="de-AT" sz="1400" dirty="0"/>
              <a:t> </a:t>
            </a:r>
            <a:r>
              <a:rPr lang="de-AT" sz="1400" b="1" dirty="0"/>
              <a:t>minimal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FF7C80"/>
                </a:solidFill>
              </a:rPr>
              <a:t>conflicts</a:t>
            </a:r>
            <a:r>
              <a:rPr lang="de-AT" sz="1400" dirty="0"/>
              <a:t> and </a:t>
            </a:r>
            <a:r>
              <a:rPr lang="de-AT" sz="1400" b="1" dirty="0"/>
              <a:t>minimal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7030A0"/>
                </a:solidFill>
              </a:rPr>
              <a:t>diagnoses</a:t>
            </a:r>
            <a:r>
              <a:rPr lang="de-AT" sz="1400" dirty="0"/>
              <a:t> (</a:t>
            </a:r>
            <a:r>
              <a:rPr lang="de-AT" sz="1400" b="1" dirty="0" err="1"/>
              <a:t>wrt</a:t>
            </a:r>
            <a:r>
              <a:rPr lang="de-AT" sz="1400" b="1" dirty="0"/>
              <a:t>. </a:t>
            </a:r>
            <a:r>
              <a:rPr lang="de-AT" sz="1400" b="1" dirty="0" err="1"/>
              <a:t>set</a:t>
            </a:r>
            <a:r>
              <a:rPr lang="de-AT" sz="1400" b="1" dirty="0"/>
              <a:t> </a:t>
            </a:r>
            <a:r>
              <a:rPr lang="de-AT" sz="1400" b="1" dirty="0" err="1"/>
              <a:t>inclusion</a:t>
            </a:r>
            <a:r>
              <a:rPr lang="de-AT" sz="1400" dirty="0"/>
              <a:t>) </a:t>
            </a:r>
            <a:r>
              <a:rPr lang="de-AT" sz="1400" dirty="0" err="1"/>
              <a:t>are</a:t>
            </a:r>
            <a:r>
              <a:rPr lang="de-AT" sz="1400" dirty="0"/>
              <a:t> </a:t>
            </a:r>
            <a:r>
              <a:rPr lang="de-AT" sz="1400" dirty="0" err="1"/>
              <a:t>considered</a:t>
            </a:r>
            <a:endParaRPr lang="en-US" sz="1400" dirty="0"/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574C1216-D49B-44CA-90A8-DBF7739301CE}"/>
              </a:ext>
            </a:extLst>
          </p:cNvPr>
          <p:cNvCxnSpPr>
            <a:cxnSpLocks/>
            <a:stCxn id="27" idx="0"/>
            <a:endCxn id="50" idx="2"/>
          </p:cNvCxnSpPr>
          <p:nvPr/>
        </p:nvCxnSpPr>
        <p:spPr bwMode="auto">
          <a:xfrm flipV="1">
            <a:off x="4540369" y="883024"/>
            <a:ext cx="1570322" cy="236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1945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979 0.00092 L 0.21841 -0.0007 " pathEditMode="relative" ptsTypes="AAA">
                                      <p:cBhvr>
                                        <p:cTn id="120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979 0 L 0.21979 0 " pathEditMode="relative" ptsTypes="AAA">
                                      <p:cBhvr>
                                        <p:cTn id="126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53 0.00185 L 0.26753 0.00185 " pathEditMode="relative" ptsTypes="AAA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167 -0.00278 L 0.34167 -0.07246 L 0.55104 -0.075 L 0.54636 -0.075 " pathEditMode="relative" ptsTypes="AAAAA">
                                      <p:cBhvr>
                                        <p:cTn id="1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198 -0.00093 " pathEditMode="relative" ptsTypes="AA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7" grpId="0" animBg="1"/>
      <p:bldP spid="49" grpId="0" animBg="1"/>
      <p:bldP spid="25" grpId="0" animBg="1"/>
      <p:bldP spid="48" grpId="0" animBg="1"/>
      <p:bldP spid="7" grpId="0"/>
      <p:bldP spid="30" grpId="0"/>
      <p:bldP spid="30" grpId="1"/>
      <p:bldP spid="9" grpId="0"/>
      <p:bldP spid="10" grpId="0"/>
      <p:bldP spid="11" grpId="0"/>
      <p:bldP spid="12" grpId="0"/>
      <p:bldP spid="13" grpId="0"/>
      <p:bldP spid="15" grpId="0" animBg="1"/>
      <p:bldP spid="17" grpId="0" animBg="1"/>
      <p:bldP spid="21" grpId="0" animBg="1"/>
      <p:bldP spid="23" grpId="0" animBg="1"/>
      <p:bldP spid="24" grpId="0" animBg="1"/>
      <p:bldP spid="29" grpId="0"/>
      <p:bldP spid="29" grpId="1"/>
      <p:bldP spid="31" grpId="0"/>
      <p:bldP spid="31" grpId="1"/>
      <p:bldP spid="32" grpId="0"/>
      <p:bldP spid="32" grpId="1"/>
      <p:bldP spid="34" grpId="0"/>
      <p:bldP spid="20" grpId="0" animBg="1"/>
      <p:bldP spid="22" grpId="0" animBg="1"/>
      <p:bldP spid="42" grpId="0" animBg="1"/>
      <p:bldP spid="43" grpId="0" animBg="1"/>
      <p:bldP spid="35" grpId="0" animBg="1"/>
      <p:bldP spid="38" grpId="0"/>
      <p:bldP spid="37" grpId="0" animBg="1"/>
      <p:bldP spid="36" grpId="0" animBg="1"/>
      <p:bldP spid="40" grpId="0"/>
      <p:bldP spid="39" grpId="0"/>
      <p:bldP spid="14" grpId="0" animBg="1"/>
      <p:bldP spid="26" grpId="0" animBg="1"/>
      <p:bldP spid="16" grpId="0" animBg="1"/>
      <p:bldP spid="19" grpId="0" animBg="1"/>
      <p:bldP spid="8" grpId="0"/>
      <p:bldP spid="28" grpId="0"/>
      <p:bldP spid="28" grpId="1"/>
      <p:bldP spid="46" grpId="0" animBg="1"/>
      <p:bldP spid="45" grpId="0"/>
      <p:bldP spid="44" grpId="0"/>
      <p:bldP spid="18" grpId="0" animBg="1"/>
      <p:bldP spid="33" grpId="0" animBg="1"/>
      <p:bldP spid="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BBB0F2-CCB6-4B89-8E10-8F2A5EE9D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154178"/>
            <a:ext cx="8603142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[Rodler, 2022, </a:t>
            </a:r>
            <a:r>
              <a:rPr lang="de-AT" sz="1100" i="1" dirty="0" err="1">
                <a:highlight>
                  <a:srgbClr val="FFFF00"/>
                </a:highlight>
              </a:rPr>
              <a:t>Artificial</a:t>
            </a:r>
            <a:r>
              <a:rPr lang="de-AT" sz="1100" i="1" dirty="0">
                <a:highlight>
                  <a:srgbClr val="FFFF00"/>
                </a:highlight>
              </a:rPr>
              <a:t> </a:t>
            </a:r>
            <a:r>
              <a:rPr lang="de-AT" sz="1100" i="1" dirty="0" err="1">
                <a:highlight>
                  <a:srgbClr val="FFFF00"/>
                </a:highlight>
              </a:rPr>
              <a:t>Intelligence</a:t>
            </a:r>
            <a:r>
              <a:rPr lang="de-AT" sz="1100" i="1" dirty="0">
                <a:highlight>
                  <a:srgbClr val="FFFF00"/>
                </a:highlight>
              </a:rPr>
              <a:t> (*)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/>
              <a:t> </a:t>
            </a:r>
            <a:br>
              <a:rPr lang="de-AT" sz="1400" dirty="0"/>
            </a:br>
            <a:r>
              <a:rPr lang="de-AT" sz="1400" dirty="0" err="1"/>
              <a:t>Systematic</a:t>
            </a:r>
            <a:r>
              <a:rPr lang="de-AT" sz="1400" dirty="0"/>
              <a:t> </a:t>
            </a:r>
            <a:r>
              <a:rPr lang="de-AT" sz="1400" dirty="0" err="1"/>
              <a:t>search</a:t>
            </a:r>
            <a:r>
              <a:rPr lang="de-AT" sz="1400" dirty="0"/>
              <a:t> </a:t>
            </a:r>
            <a:r>
              <a:rPr lang="de-AT" sz="1400" dirty="0" err="1"/>
              <a:t>techniques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computation</a:t>
            </a:r>
            <a:r>
              <a:rPr lang="de-AT" sz="1400" dirty="0">
                <a:solidFill>
                  <a:srgbClr val="4699C2"/>
                </a:solidFill>
              </a:rPr>
              <a:t> and </a:t>
            </a:r>
            <a:r>
              <a:rPr lang="de-AT" sz="1400" dirty="0" err="1">
                <a:solidFill>
                  <a:srgbClr val="4699C2"/>
                </a:solidFill>
              </a:rPr>
              <a:t>optimization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queries</a:t>
            </a:r>
            <a:endParaRPr lang="de-AT" sz="1400" dirty="0">
              <a:solidFill>
                <a:srgbClr val="4699C2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Generally </a:t>
            </a:r>
            <a:r>
              <a:rPr lang="de-AT" sz="1400" dirty="0" err="1">
                <a:solidFill>
                  <a:srgbClr val="4699C2"/>
                </a:solidFill>
              </a:rPr>
              <a:t>applicable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/>
              <a:t>		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independent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logical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reasoner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diagnosis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engine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+ DPI)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Systematic</a:t>
            </a:r>
            <a:r>
              <a:rPr lang="de-AT" sz="1400" dirty="0"/>
              <a:t>, </a:t>
            </a:r>
            <a:r>
              <a:rPr lang="de-AT" sz="1400" dirty="0" err="1"/>
              <a:t>heuristic</a:t>
            </a:r>
            <a:r>
              <a:rPr lang="de-AT" sz="1400" dirty="0"/>
              <a:t> </a:t>
            </a:r>
            <a:r>
              <a:rPr lang="de-AT" sz="1400" dirty="0" err="1"/>
              <a:t>search</a:t>
            </a:r>
            <a:r>
              <a:rPr lang="de-AT" sz="1400" dirty="0"/>
              <a:t>, </a:t>
            </a:r>
            <a:r>
              <a:rPr lang="de-AT" sz="1400" dirty="0" err="1"/>
              <a:t>staged</a:t>
            </a:r>
            <a:r>
              <a:rPr lang="de-AT" sz="1400" dirty="0"/>
              <a:t> </a:t>
            </a:r>
            <a:r>
              <a:rPr lang="de-AT" sz="1400" dirty="0" err="1"/>
              <a:t>optimization</a:t>
            </a:r>
            <a:r>
              <a:rPr lang="de-AT" sz="1400" dirty="0"/>
              <a:t> 	</a:t>
            </a:r>
            <a:endParaRPr lang="de-AT" sz="1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Queries</a:t>
            </a:r>
            <a:r>
              <a:rPr lang="de-AT" sz="1400" dirty="0"/>
              <a:t> </a:t>
            </a:r>
            <a:r>
              <a:rPr lang="de-AT" sz="1400" dirty="0" err="1"/>
              <a:t>optimized</a:t>
            </a:r>
            <a:r>
              <a:rPr lang="de-AT" sz="1400" dirty="0"/>
              <a:t> </a:t>
            </a:r>
            <a:r>
              <a:rPr lang="de-AT" sz="1400" dirty="0" err="1"/>
              <a:t>along</a:t>
            </a:r>
            <a:r>
              <a:rPr lang="de-AT" sz="1400" dirty="0"/>
              <a:t> </a:t>
            </a:r>
            <a:r>
              <a:rPr lang="de-AT" sz="1400" dirty="0" err="1"/>
              <a:t>two</a:t>
            </a:r>
            <a:r>
              <a:rPr lang="de-AT" sz="1400" dirty="0"/>
              <a:t> </a:t>
            </a:r>
            <a:r>
              <a:rPr lang="de-AT" sz="1400" dirty="0" err="1"/>
              <a:t>axes</a:t>
            </a:r>
            <a:r>
              <a:rPr lang="de-AT" sz="1400" dirty="0"/>
              <a:t>: 	</a:t>
            </a:r>
            <a:r>
              <a:rPr lang="de-AT" sz="1400" dirty="0">
                <a:solidFill>
                  <a:srgbClr val="4699C2"/>
                </a:solidFill>
              </a:rPr>
              <a:t>#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queries</a:t>
            </a:r>
            <a:r>
              <a:rPr lang="de-AT" sz="1400" dirty="0"/>
              <a:t> (</a:t>
            </a:r>
            <a:r>
              <a:rPr lang="de-AT" sz="1400" dirty="0" err="1"/>
              <a:t>until</a:t>
            </a:r>
            <a:r>
              <a:rPr lang="de-AT" sz="1400" dirty="0"/>
              <a:t> </a:t>
            </a:r>
            <a:r>
              <a:rPr lang="de-AT" sz="1400" dirty="0" err="1"/>
              <a:t>actual</a:t>
            </a:r>
            <a:r>
              <a:rPr lang="de-AT" sz="1400" dirty="0"/>
              <a:t> </a:t>
            </a:r>
            <a:r>
              <a:rPr lang="de-AT" sz="1400" dirty="0" err="1"/>
              <a:t>diagnosis</a:t>
            </a:r>
            <a:r>
              <a:rPr lang="de-AT" sz="1400" dirty="0"/>
              <a:t> </a:t>
            </a:r>
            <a:r>
              <a:rPr lang="de-AT" sz="1400" dirty="0" err="1"/>
              <a:t>found</a:t>
            </a:r>
            <a:r>
              <a:rPr lang="de-AT" sz="1400" dirty="0"/>
              <a:t>), </a:t>
            </a:r>
            <a:r>
              <a:rPr lang="de-AT" sz="1400" dirty="0" err="1">
                <a:solidFill>
                  <a:srgbClr val="4699C2"/>
                </a:solidFill>
              </a:rPr>
              <a:t>cost</a:t>
            </a:r>
            <a:r>
              <a:rPr lang="de-AT" sz="1400" dirty="0">
                <a:solidFill>
                  <a:srgbClr val="4699C2"/>
                </a:solidFill>
              </a:rPr>
              <a:t> per </a:t>
            </a:r>
            <a:r>
              <a:rPr lang="de-AT" sz="1400" dirty="0" err="1">
                <a:solidFill>
                  <a:srgbClr val="4699C2"/>
                </a:solidFill>
              </a:rPr>
              <a:t>query</a:t>
            </a:r>
            <a:endParaRPr lang="de-AT" sz="1400" dirty="0">
              <a:solidFill>
                <a:srgbClr val="4699C2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Query </a:t>
            </a:r>
            <a:r>
              <a:rPr lang="de-AT" sz="1400" dirty="0" err="1"/>
              <a:t>computation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without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reasoning</a:t>
            </a:r>
            <a:r>
              <a:rPr lang="de-AT" sz="1400" dirty="0"/>
              <a:t> 	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exploit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information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impicit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set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diagnoses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Comparison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new</a:t>
            </a:r>
            <a:r>
              <a:rPr lang="de-AT" sz="1400" dirty="0"/>
              <a:t> </a:t>
            </a:r>
            <a:r>
              <a:rPr lang="de-AT" sz="1400" dirty="0" err="1"/>
              <a:t>method</a:t>
            </a:r>
            <a:r>
              <a:rPr lang="de-AT" sz="1400" dirty="0"/>
              <a:t> N </a:t>
            </a:r>
            <a:r>
              <a:rPr lang="de-AT" sz="1400" dirty="0" err="1"/>
              <a:t>with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state</a:t>
            </a:r>
            <a:r>
              <a:rPr lang="de-AT" sz="1400" dirty="0"/>
              <a:t>-</a:t>
            </a:r>
            <a:r>
              <a:rPr lang="de-AT" sz="1400" dirty="0" err="1"/>
              <a:t>of</a:t>
            </a:r>
            <a:r>
              <a:rPr lang="de-AT" sz="1400" dirty="0"/>
              <a:t>-</a:t>
            </a:r>
            <a:r>
              <a:rPr lang="de-AT" sz="1400" dirty="0" err="1"/>
              <a:t>the</a:t>
            </a:r>
            <a:r>
              <a:rPr lang="de-AT" sz="1400" dirty="0"/>
              <a:t>-art </a:t>
            </a:r>
            <a:r>
              <a:rPr lang="de-AT" sz="1400" dirty="0" err="1"/>
              <a:t>technique</a:t>
            </a:r>
            <a:r>
              <a:rPr lang="de-AT" sz="1400" dirty="0"/>
              <a:t> S: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N </a:t>
            </a:r>
            <a:r>
              <a:rPr lang="de-AT" sz="1400" dirty="0" err="1"/>
              <a:t>is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complete</a:t>
            </a:r>
            <a:r>
              <a:rPr lang="de-AT" sz="1400" dirty="0"/>
              <a:t> + </a:t>
            </a:r>
            <a:r>
              <a:rPr lang="de-AT" sz="1400" dirty="0">
                <a:solidFill>
                  <a:srgbClr val="4699C2"/>
                </a:solidFill>
              </a:rPr>
              <a:t>non-redundant</a:t>
            </a:r>
            <a:r>
              <a:rPr lang="de-AT" sz="1400" dirty="0"/>
              <a:t> (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opposed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S)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N </a:t>
            </a:r>
            <a:r>
              <a:rPr lang="de-AT" sz="1400" dirty="0" err="1"/>
              <a:t>gives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theoretical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guarantees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about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query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quality</a:t>
            </a:r>
            <a:r>
              <a:rPr lang="de-AT" sz="1400" dirty="0"/>
              <a:t> (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opposed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S)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N </a:t>
            </a:r>
            <a:r>
              <a:rPr lang="de-AT" sz="1400" dirty="0" err="1"/>
              <a:t>is</a:t>
            </a:r>
            <a:r>
              <a:rPr lang="de-AT" sz="1400" dirty="0"/>
              <a:t> </a:t>
            </a:r>
            <a:r>
              <a:rPr lang="de-AT" sz="1400" dirty="0" err="1"/>
              <a:t>by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orders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magnitude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faster</a:t>
            </a:r>
            <a:r>
              <a:rPr lang="de-AT" sz="1400" dirty="0">
                <a:solidFill>
                  <a:srgbClr val="4699C2"/>
                </a:solidFill>
              </a:rPr>
              <a:t> 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N </a:t>
            </a:r>
            <a:r>
              <a:rPr lang="de-AT" sz="1400" dirty="0" err="1">
                <a:solidFill>
                  <a:srgbClr val="4699C2"/>
                </a:solidFill>
              </a:rPr>
              <a:t>always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returns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good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better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queries</a:t>
            </a:r>
            <a:r>
              <a:rPr lang="de-AT" sz="1400" dirty="0"/>
              <a:t> </a:t>
            </a:r>
            <a:r>
              <a:rPr lang="de-AT" sz="1400" dirty="0" err="1"/>
              <a:t>than</a:t>
            </a:r>
            <a:r>
              <a:rPr lang="de-AT" sz="1400" dirty="0"/>
              <a:t> 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N </a:t>
            </a:r>
            <a:r>
              <a:rPr lang="de-AT" sz="1400" dirty="0" err="1">
                <a:solidFill>
                  <a:srgbClr val="4699C2"/>
                </a:solidFill>
              </a:rPr>
              <a:t>scales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/>
              <a:t>input</a:t>
            </a:r>
            <a:r>
              <a:rPr lang="de-AT" sz="1400" dirty="0"/>
              <a:t> </a:t>
            </a:r>
            <a:r>
              <a:rPr lang="de-AT" sz="1400" dirty="0" err="1"/>
              <a:t>sizes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up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hundreds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diagnoses</a:t>
            </a:r>
            <a:r>
              <a:rPr lang="de-AT" sz="1400" dirty="0"/>
              <a:t> (S </a:t>
            </a:r>
            <a:r>
              <a:rPr lang="de-AT" sz="1400" dirty="0" err="1"/>
              <a:t>can</a:t>
            </a:r>
            <a:r>
              <a:rPr lang="de-AT" sz="1400" dirty="0"/>
              <a:t> handle </a:t>
            </a:r>
            <a:r>
              <a:rPr lang="de-AT" sz="1400" dirty="0" err="1"/>
              <a:t>only</a:t>
            </a:r>
            <a:r>
              <a:rPr lang="de-AT" sz="1400" dirty="0"/>
              <a:t> single-digit </a:t>
            </a:r>
            <a:r>
              <a:rPr lang="de-AT" sz="1400" dirty="0" err="1"/>
              <a:t>numbers</a:t>
            </a:r>
            <a:r>
              <a:rPr lang="de-AT" sz="1400" dirty="0"/>
              <a:t>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400" dirty="0">
              <a:sym typeface="Wingdings" panose="05000000000000000000" pitchFamily="2" charset="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400" dirty="0">
                <a:sym typeface="Wingdings" panose="05000000000000000000" pitchFamily="2" charset="2"/>
              </a:rPr>
              <a:t> </a:t>
            </a:r>
            <a:r>
              <a:rPr lang="de-AT" sz="1400" dirty="0" err="1">
                <a:sym typeface="Wingdings" panose="05000000000000000000" pitchFamily="2" charset="2"/>
              </a:rPr>
              <a:t>With</a:t>
            </a:r>
            <a:r>
              <a:rPr lang="de-AT" sz="1400" dirty="0">
                <a:sym typeface="Wingdings" panose="05000000000000000000" pitchFamily="2" charset="2"/>
              </a:rPr>
              <a:t> N,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query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computation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is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no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longer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the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bottleneck</a:t>
            </a:r>
            <a:r>
              <a:rPr lang="de-AT" sz="1400" dirty="0">
                <a:sym typeface="Wingdings" panose="05000000000000000000" pitchFamily="2" charset="2"/>
              </a:rPr>
              <a:t> in </a:t>
            </a:r>
            <a:r>
              <a:rPr lang="de-AT" sz="1400" dirty="0" err="1">
                <a:sym typeface="Wingdings" panose="05000000000000000000" pitchFamily="2" charset="2"/>
              </a:rPr>
              <a:t>sequential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diagnosis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4678531" y="719090"/>
            <a:ext cx="2797535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81F82B-B905-4A10-A01F-AE9F6880E2A4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F6C40E7-E5BB-4795-9B66-317E894BA5D4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6852798-5501-41B2-B697-DA8716C742F7}"/>
              </a:ext>
            </a:extLst>
          </p:cNvPr>
          <p:cNvSpPr/>
          <p:nvPr/>
        </p:nvSpPr>
        <p:spPr bwMode="auto">
          <a:xfrm>
            <a:off x="4678530" y="719090"/>
            <a:ext cx="2797534" cy="816746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6401DEE-3F06-4393-8D7B-C6FC91AD207D}"/>
              </a:ext>
            </a:extLst>
          </p:cNvPr>
          <p:cNvSpPr/>
          <p:nvPr/>
        </p:nvSpPr>
        <p:spPr bwMode="auto">
          <a:xfrm>
            <a:off x="7476064" y="770985"/>
            <a:ext cx="936416" cy="70104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2081E53-7E63-49B2-A950-4E98C687D3D3}"/>
              </a:ext>
            </a:extLst>
          </p:cNvPr>
          <p:cNvCxnSpPr>
            <a:cxnSpLocks/>
          </p:cNvCxnSpPr>
          <p:nvPr/>
        </p:nvCxnSpPr>
        <p:spPr bwMode="auto">
          <a:xfrm flipV="1">
            <a:off x="7940845" y="1470900"/>
            <a:ext cx="0" cy="1832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02A38EC-4D13-4000-86EF-C707809BEEB4}"/>
              </a:ext>
            </a:extLst>
          </p:cNvPr>
          <p:cNvSpPr txBox="1"/>
          <p:nvPr/>
        </p:nvSpPr>
        <p:spPr>
          <a:xfrm>
            <a:off x="7620001" y="1654160"/>
            <a:ext cx="846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interaction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cost</a:t>
            </a:r>
            <a:endParaRPr lang="de-AT" sz="10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E5D7DE2-3064-45C3-B728-D58A5041B384}"/>
              </a:ext>
            </a:extLst>
          </p:cNvPr>
          <p:cNvSpPr txBox="1"/>
          <p:nvPr/>
        </p:nvSpPr>
        <p:spPr>
          <a:xfrm>
            <a:off x="3020694" y="2884991"/>
            <a:ext cx="2066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time + </a:t>
            </a:r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output</a:t>
            </a:r>
            <a:endParaRPr lang="de-AT" sz="1000" dirty="0"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14DBED0-0332-4718-803F-C22FE511E610}"/>
              </a:ext>
            </a:extLst>
          </p:cNvPr>
          <p:cNvCxnSpPr>
            <a:cxnSpLocks/>
          </p:cNvCxnSpPr>
          <p:nvPr/>
        </p:nvCxnSpPr>
        <p:spPr bwMode="auto">
          <a:xfrm flipV="1">
            <a:off x="3707905" y="1535836"/>
            <a:ext cx="1057940" cy="1349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0C13C866-2F7D-4B74-A2D2-463D3E33BF8E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34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1" animBg="1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BBB0F2-CCB6-4B89-8E10-8F2A5EE9D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7" y="3045121"/>
            <a:ext cx="8526943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[Rodler, 2022, </a:t>
            </a:r>
            <a:r>
              <a:rPr lang="de-AT" sz="1100" i="1" dirty="0">
                <a:highlight>
                  <a:srgbClr val="FFFF00"/>
                </a:highlight>
              </a:rPr>
              <a:t>Knowledge-</a:t>
            </a:r>
            <a:r>
              <a:rPr lang="de-AT" sz="1100" i="1" dirty="0" err="1">
                <a:highlight>
                  <a:srgbClr val="FFFF00"/>
                </a:highlight>
              </a:rPr>
              <a:t>Based</a:t>
            </a:r>
            <a:r>
              <a:rPr lang="de-AT" sz="1100" i="1" dirty="0">
                <a:highlight>
                  <a:srgbClr val="FFFF00"/>
                </a:highlight>
              </a:rPr>
              <a:t> Systems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/>
              <a:t> </a:t>
            </a:r>
            <a:br>
              <a:rPr lang="de-AT" sz="1400" dirty="0"/>
            </a:br>
            <a:r>
              <a:rPr lang="de-AT" sz="1400" dirty="0"/>
              <a:t>Study: User </a:t>
            </a:r>
            <a:r>
              <a:rPr lang="de-AT" sz="1400" dirty="0" err="1"/>
              <a:t>interaction</a:t>
            </a:r>
            <a:r>
              <a:rPr lang="de-AT" sz="1400" dirty="0"/>
              <a:t> </a:t>
            </a:r>
            <a:r>
              <a:rPr lang="de-AT" sz="1400" dirty="0" err="1"/>
              <a:t>behaviors</a:t>
            </a:r>
            <a:r>
              <a:rPr lang="de-AT" sz="1400" dirty="0"/>
              <a:t> vs. </a:t>
            </a:r>
            <a:r>
              <a:rPr lang="de-AT" sz="1400" dirty="0" err="1"/>
              <a:t>user</a:t>
            </a:r>
            <a:r>
              <a:rPr lang="de-AT" sz="1400" dirty="0"/>
              <a:t> </a:t>
            </a:r>
            <a:r>
              <a:rPr lang="de-AT" sz="1400" dirty="0" err="1"/>
              <a:t>assumptions</a:t>
            </a:r>
            <a:r>
              <a:rPr lang="de-AT" sz="1400" dirty="0"/>
              <a:t> </a:t>
            </a:r>
            <a:r>
              <a:rPr lang="de-AT" sz="1400" dirty="0" err="1"/>
              <a:t>made</a:t>
            </a:r>
            <a:r>
              <a:rPr lang="de-AT" sz="1400" dirty="0"/>
              <a:t> </a:t>
            </a:r>
            <a:r>
              <a:rPr lang="de-AT" sz="1400" dirty="0" err="1"/>
              <a:t>by</a:t>
            </a:r>
            <a:r>
              <a:rPr lang="de-AT" sz="1400" dirty="0"/>
              <a:t> </a:t>
            </a:r>
            <a:r>
              <a:rPr lang="de-AT" sz="1400" dirty="0" err="1"/>
              <a:t>state</a:t>
            </a:r>
            <a:r>
              <a:rPr lang="de-AT" sz="1400" dirty="0"/>
              <a:t>-</a:t>
            </a:r>
            <a:r>
              <a:rPr lang="de-AT" sz="1400" dirty="0" err="1"/>
              <a:t>of</a:t>
            </a:r>
            <a:r>
              <a:rPr lang="de-AT" sz="1400" dirty="0"/>
              <a:t>-</a:t>
            </a:r>
            <a:r>
              <a:rPr lang="de-AT" sz="1400" dirty="0" err="1"/>
              <a:t>the</a:t>
            </a:r>
            <a:r>
              <a:rPr lang="de-AT" sz="1400" dirty="0"/>
              <a:t>-art </a:t>
            </a:r>
            <a:r>
              <a:rPr lang="de-AT" sz="1400" dirty="0" err="1"/>
              <a:t>systems</a:t>
            </a:r>
            <a:r>
              <a:rPr lang="de-AT" sz="1400" dirty="0"/>
              <a:t>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 err="1">
                <a:solidFill>
                  <a:srgbClr val="4699C2"/>
                </a:solidFill>
              </a:rPr>
              <a:t>Assumptions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often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inadequate</a:t>
            </a:r>
            <a:endParaRPr lang="de-AT" sz="1400" dirty="0">
              <a:solidFill>
                <a:srgbClr val="4699C2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Existing</a:t>
            </a:r>
            <a:r>
              <a:rPr lang="de-AT" sz="1400" dirty="0"/>
              <a:t> </a:t>
            </a:r>
            <a:r>
              <a:rPr lang="de-AT" sz="1400" dirty="0" err="1"/>
              <a:t>approaches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far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from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achieving</a:t>
            </a:r>
            <a:r>
              <a:rPr lang="de-AT" sz="1400" dirty="0">
                <a:solidFill>
                  <a:srgbClr val="4699C2"/>
                </a:solidFill>
              </a:rPr>
              <a:t> optimal </a:t>
            </a:r>
            <a:r>
              <a:rPr lang="de-AT" sz="1400" dirty="0" err="1">
                <a:solidFill>
                  <a:srgbClr val="4699C2"/>
                </a:solidFill>
              </a:rPr>
              <a:t>performance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all </a:t>
            </a:r>
            <a:r>
              <a:rPr lang="de-AT" sz="1400" dirty="0" err="1"/>
              <a:t>user</a:t>
            </a:r>
            <a:r>
              <a:rPr lang="de-AT" sz="1400" dirty="0"/>
              <a:t> </a:t>
            </a:r>
            <a:r>
              <a:rPr lang="de-AT" sz="1400" dirty="0" err="1"/>
              <a:t>types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Cost</a:t>
            </a:r>
            <a:r>
              <a:rPr lang="de-AT" sz="1400" dirty="0"/>
              <a:t> </a:t>
            </a:r>
            <a:r>
              <a:rPr lang="de-AT" sz="1400" dirty="0" err="1"/>
              <a:t>metric</a:t>
            </a:r>
            <a:r>
              <a:rPr lang="de-AT" sz="1400" dirty="0"/>
              <a:t> </a:t>
            </a:r>
            <a:r>
              <a:rPr lang="de-AT" sz="1400" dirty="0" err="1"/>
              <a:t>commonly</a:t>
            </a:r>
            <a:r>
              <a:rPr lang="de-AT" sz="1400" dirty="0"/>
              <a:t> </a:t>
            </a:r>
            <a:r>
              <a:rPr lang="de-AT" sz="1400" dirty="0" err="1"/>
              <a:t>adopted</a:t>
            </a:r>
            <a:r>
              <a:rPr lang="de-AT" sz="1400" dirty="0"/>
              <a:t> 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 not </a:t>
            </a:r>
            <a:r>
              <a:rPr lang="de-AT" sz="1400" dirty="0" err="1"/>
              <a:t>always</a:t>
            </a:r>
            <a:r>
              <a:rPr lang="de-AT" sz="1400" dirty="0"/>
              <a:t> </a:t>
            </a:r>
            <a:r>
              <a:rPr lang="de-AT" sz="1400" dirty="0" err="1"/>
              <a:t>realistic</a:t>
            </a: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6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400" dirty="0"/>
              <a:t>Suggestion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new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b="1" dirty="0">
                <a:solidFill>
                  <a:srgbClr val="4699C2"/>
                </a:solidFill>
              </a:rPr>
              <a:t>and simpler </a:t>
            </a:r>
            <a:r>
              <a:rPr lang="de-AT" sz="1400" dirty="0">
                <a:solidFill>
                  <a:srgbClr val="4699C2"/>
                </a:solidFill>
              </a:rPr>
              <a:t>type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query</a:t>
            </a:r>
            <a:r>
              <a:rPr lang="de-AT" sz="1400" dirty="0"/>
              <a:t> </a:t>
            </a:r>
            <a:r>
              <a:rPr lang="de-AT" sz="1400" dirty="0" err="1"/>
              <a:t>that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leads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stable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/>
              <a:t>fault </a:t>
            </a:r>
            <a:r>
              <a:rPr lang="de-AT" sz="1400" dirty="0" err="1"/>
              <a:t>localization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performance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for</a:t>
            </a:r>
            <a:r>
              <a:rPr lang="de-AT" sz="1400" dirty="0">
                <a:solidFill>
                  <a:srgbClr val="4699C2"/>
                </a:solidFill>
              </a:rPr>
              <a:t> all </a:t>
            </a:r>
            <a:r>
              <a:rPr lang="de-AT" sz="1400" dirty="0" err="1">
                <a:solidFill>
                  <a:srgbClr val="4699C2"/>
                </a:solidFill>
              </a:rPr>
              <a:t>user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types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/>
              <a:t>+</a:t>
            </a:r>
            <a:r>
              <a:rPr lang="de-AT" sz="1400" dirty="0">
                <a:solidFill>
                  <a:srgbClr val="4699C2"/>
                </a:solidFill>
              </a:rPr>
              <a:t> all </a:t>
            </a:r>
            <a:r>
              <a:rPr lang="de-AT" sz="1400" dirty="0" err="1">
                <a:solidFill>
                  <a:srgbClr val="4699C2"/>
                </a:solidFill>
              </a:rPr>
              <a:t>cost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metrics</a:t>
            </a:r>
            <a:endParaRPr lang="de-AT" sz="1400" dirty="0">
              <a:solidFill>
                <a:srgbClr val="4699C2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has</a:t>
            </a:r>
            <a:r>
              <a:rPr lang="de-AT" sz="1400" dirty="0"/>
              <a:t> a </a:t>
            </a:r>
            <a:r>
              <a:rPr lang="de-AT" sz="1400" dirty="0" err="1"/>
              <a:t>range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further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advantages</a:t>
            </a:r>
            <a:r>
              <a:rPr lang="de-AT" sz="1400" dirty="0"/>
              <a:t> </a:t>
            </a:r>
            <a:r>
              <a:rPr lang="de-AT" sz="1400" dirty="0" err="1"/>
              <a:t>over</a:t>
            </a:r>
            <a:r>
              <a:rPr lang="de-AT" sz="1400" dirty="0"/>
              <a:t> </a:t>
            </a:r>
            <a:r>
              <a:rPr lang="de-AT" sz="1400" dirty="0" err="1"/>
              <a:t>existing</a:t>
            </a:r>
            <a:r>
              <a:rPr lang="de-AT" sz="1400" dirty="0"/>
              <a:t> </a:t>
            </a:r>
            <a:r>
              <a:rPr lang="de-AT" sz="1400" dirty="0" err="1"/>
              <a:t>techniques</a:t>
            </a:r>
            <a:r>
              <a:rPr lang="de-AT" sz="1400" dirty="0"/>
              <a:t>, e.g., </a:t>
            </a:r>
            <a:r>
              <a:rPr lang="de-AT" sz="1400" dirty="0" err="1"/>
              <a:t>smaller</a:t>
            </a:r>
            <a:r>
              <a:rPr lang="de-AT" sz="1400" dirty="0"/>
              <a:t> </a:t>
            </a:r>
            <a:r>
              <a:rPr lang="de-AT" sz="1400" dirty="0" err="1"/>
              <a:t>search</a:t>
            </a:r>
            <a:r>
              <a:rPr lang="de-AT" sz="1400" dirty="0"/>
              <a:t> </a:t>
            </a:r>
            <a:r>
              <a:rPr lang="de-AT" sz="1400" dirty="0" err="1"/>
              <a:t>space</a:t>
            </a: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400" dirty="0" err="1"/>
              <a:t>Proposal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>
                <a:solidFill>
                  <a:srgbClr val="4699C2"/>
                </a:solidFill>
              </a:rPr>
              <a:t>poly-time </a:t>
            </a:r>
            <a:r>
              <a:rPr lang="de-AT" sz="1400" dirty="0" err="1">
                <a:solidFill>
                  <a:srgbClr val="4699C2"/>
                </a:solidFill>
              </a:rPr>
              <a:t>algorithm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for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computing</a:t>
            </a:r>
            <a:r>
              <a:rPr lang="de-AT" sz="1400" dirty="0">
                <a:solidFill>
                  <a:srgbClr val="4699C2"/>
                </a:solidFill>
              </a:rPr>
              <a:t> optimal </a:t>
            </a:r>
            <a:r>
              <a:rPr lang="de-AT" sz="1400" dirty="0" err="1">
                <a:solidFill>
                  <a:srgbClr val="4699C2"/>
                </a:solidFill>
              </a:rPr>
              <a:t>queries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suggested</a:t>
            </a:r>
            <a:r>
              <a:rPr lang="de-AT" sz="1400" dirty="0"/>
              <a:t> type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6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400" dirty="0" err="1"/>
              <a:t>Comprehensive</a:t>
            </a:r>
            <a:r>
              <a:rPr lang="de-AT" sz="1400" dirty="0"/>
              <a:t> </a:t>
            </a:r>
            <a:r>
              <a:rPr lang="de-AT" sz="1400" dirty="0" err="1"/>
              <a:t>experiments</a:t>
            </a:r>
            <a:r>
              <a:rPr lang="de-AT" sz="1400" dirty="0"/>
              <a:t>: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New </a:t>
            </a:r>
            <a:r>
              <a:rPr lang="de-AT" sz="1400" dirty="0" err="1"/>
              <a:t>querying</a:t>
            </a:r>
            <a:r>
              <a:rPr lang="de-AT" sz="1400" dirty="0"/>
              <a:t> </a:t>
            </a:r>
            <a:r>
              <a:rPr lang="de-AT" sz="1400" dirty="0" err="1"/>
              <a:t>method</a:t>
            </a:r>
            <a:r>
              <a:rPr lang="de-AT" sz="1400" dirty="0"/>
              <a:t> </a:t>
            </a:r>
            <a:r>
              <a:rPr lang="de-AT" sz="1400" dirty="0" err="1"/>
              <a:t>significantly</a:t>
            </a:r>
            <a:r>
              <a:rPr lang="de-AT" sz="1400" dirty="0"/>
              <a:t> </a:t>
            </a:r>
            <a:r>
              <a:rPr lang="de-AT" sz="1400" dirty="0">
                <a:solidFill>
                  <a:srgbClr val="4699C2"/>
                </a:solidFill>
              </a:rPr>
              <a:t>superior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existing</a:t>
            </a:r>
            <a:r>
              <a:rPr lang="de-AT" sz="1400" dirty="0"/>
              <a:t> </a:t>
            </a:r>
            <a:r>
              <a:rPr lang="de-AT" sz="1400" dirty="0" err="1"/>
              <a:t>techniques</a:t>
            </a:r>
            <a:r>
              <a:rPr lang="de-AT" sz="1400" dirty="0"/>
              <a:t> </a:t>
            </a:r>
            <a:br>
              <a:rPr lang="de-AT" sz="1400" dirty="0"/>
            </a:br>
            <a:r>
              <a:rPr lang="de-AT" sz="1400" dirty="0"/>
              <a:t>(</a:t>
            </a:r>
            <a:r>
              <a:rPr lang="de-AT" sz="1400" dirty="0" err="1"/>
              <a:t>wrt</a:t>
            </a:r>
            <a:r>
              <a:rPr lang="de-AT" sz="1400" dirty="0"/>
              <a:t>. </a:t>
            </a:r>
            <a:r>
              <a:rPr lang="de-AT" sz="1400" dirty="0" err="1"/>
              <a:t>both</a:t>
            </a:r>
            <a:r>
              <a:rPr lang="de-AT" sz="1400" dirty="0"/>
              <a:t> </a:t>
            </a:r>
            <a:r>
              <a:rPr lang="de-AT" sz="1400" dirty="0">
                <a:solidFill>
                  <a:srgbClr val="4699C2"/>
                </a:solidFill>
              </a:rPr>
              <a:t>#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necessary</a:t>
            </a:r>
            <a:r>
              <a:rPr lang="de-AT" sz="1400" dirty="0">
                <a:solidFill>
                  <a:srgbClr val="4699C2"/>
                </a:solidFill>
              </a:rPr>
              <a:t> expert </a:t>
            </a:r>
            <a:r>
              <a:rPr lang="de-AT" sz="1400" dirty="0" err="1">
                <a:solidFill>
                  <a:srgbClr val="4699C2"/>
                </a:solidFill>
              </a:rPr>
              <a:t>interactions</a:t>
            </a:r>
            <a:r>
              <a:rPr lang="de-AT" sz="1400" dirty="0"/>
              <a:t> + </a:t>
            </a:r>
            <a:r>
              <a:rPr lang="de-AT" sz="1400" dirty="0" err="1">
                <a:solidFill>
                  <a:srgbClr val="4699C2"/>
                </a:solidFill>
              </a:rPr>
              <a:t>query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computation</a:t>
            </a:r>
            <a:r>
              <a:rPr lang="de-AT" sz="1400" dirty="0">
                <a:solidFill>
                  <a:srgbClr val="4699C2"/>
                </a:solidFill>
              </a:rPr>
              <a:t> time</a:t>
            </a:r>
            <a:r>
              <a:rPr lang="de-AT" sz="1400" dirty="0"/>
              <a:t>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New </a:t>
            </a:r>
            <a:r>
              <a:rPr lang="de-AT" sz="1400" dirty="0" err="1"/>
              <a:t>method</a:t>
            </a:r>
            <a:r>
              <a:rPr lang="de-AT" sz="1400" dirty="0"/>
              <a:t> </a:t>
            </a:r>
            <a:r>
              <a:rPr lang="de-AT" sz="1400" dirty="0" err="1"/>
              <a:t>can</a:t>
            </a:r>
            <a:r>
              <a:rPr lang="de-AT" sz="1400" dirty="0">
                <a:solidFill>
                  <a:srgbClr val="4699C2"/>
                </a:solidFill>
              </a:rPr>
              <a:t> save &gt; 80%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user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effort</a:t>
            </a:r>
            <a:r>
              <a:rPr lang="de-AT" sz="1400" dirty="0"/>
              <a:t> + </a:t>
            </a:r>
            <a:r>
              <a:rPr lang="de-AT" sz="1400" dirty="0" err="1">
                <a:solidFill>
                  <a:srgbClr val="4699C2"/>
                </a:solidFill>
              </a:rPr>
              <a:t>reduce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user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waiting</a:t>
            </a:r>
            <a:r>
              <a:rPr lang="de-AT" sz="1400" dirty="0">
                <a:solidFill>
                  <a:srgbClr val="4699C2"/>
                </a:solidFill>
              </a:rPr>
              <a:t> time </a:t>
            </a:r>
            <a:r>
              <a:rPr lang="de-AT" sz="1400" dirty="0" err="1"/>
              <a:t>by</a:t>
            </a:r>
            <a:r>
              <a:rPr lang="de-AT" sz="1400" dirty="0"/>
              <a:t> </a:t>
            </a:r>
            <a:r>
              <a:rPr lang="de-AT" sz="1400" dirty="0">
                <a:solidFill>
                  <a:srgbClr val="4699C2"/>
                </a:solidFill>
              </a:rPr>
              <a:t>&gt; 3 </a:t>
            </a:r>
            <a:r>
              <a:rPr lang="de-AT" sz="1400" dirty="0" err="1">
                <a:solidFill>
                  <a:srgbClr val="4699C2"/>
                </a:solidFill>
              </a:rPr>
              <a:t>orders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magnitude</a:t>
            </a:r>
            <a:r>
              <a:rPr lang="de-AT" sz="1400" dirty="0"/>
              <a:t>    </a:t>
            </a: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97DC462-9BE1-432A-9E30-EDA254E4DAB6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6DA4FC2-BFE3-4E30-90FE-BFF24FA154B0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4E25B324-78C1-41B0-ACFA-2EC18C33EB61}"/>
              </a:ext>
            </a:extLst>
          </p:cNvPr>
          <p:cNvSpPr/>
          <p:nvPr/>
        </p:nvSpPr>
        <p:spPr bwMode="auto">
          <a:xfrm>
            <a:off x="4678530" y="719090"/>
            <a:ext cx="2797534" cy="816746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532CB91-761B-4D09-BCF4-B91E33360C63}"/>
              </a:ext>
            </a:extLst>
          </p:cNvPr>
          <p:cNvSpPr/>
          <p:nvPr/>
        </p:nvSpPr>
        <p:spPr bwMode="auto">
          <a:xfrm>
            <a:off x="7476064" y="770985"/>
            <a:ext cx="936416" cy="70104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2249E17-6AFF-4581-9435-6555C6A8271C}"/>
              </a:ext>
            </a:extLst>
          </p:cNvPr>
          <p:cNvCxnSpPr>
            <a:cxnSpLocks/>
          </p:cNvCxnSpPr>
          <p:nvPr/>
        </p:nvCxnSpPr>
        <p:spPr bwMode="auto">
          <a:xfrm flipV="1">
            <a:off x="7940845" y="1470900"/>
            <a:ext cx="0" cy="940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D14C63A-E765-44D5-B122-F380BAEE6F17}"/>
              </a:ext>
            </a:extLst>
          </p:cNvPr>
          <p:cNvSpPr txBox="1"/>
          <p:nvPr/>
        </p:nvSpPr>
        <p:spPr>
          <a:xfrm>
            <a:off x="7620001" y="1535622"/>
            <a:ext cx="84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simplify</a:t>
            </a:r>
            <a:r>
              <a:rPr lang="de-AT" sz="1000" dirty="0">
                <a:solidFill>
                  <a:srgbClr val="C00000"/>
                </a:solidFill>
              </a:rPr>
              <a:t> + </a:t>
            </a:r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interaction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cost</a:t>
            </a:r>
            <a:endParaRPr lang="de-AT" sz="10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D9D1ED3-C144-439E-8DED-CB2B69E83C62}"/>
              </a:ext>
            </a:extLst>
          </p:cNvPr>
          <p:cNvSpPr txBox="1"/>
          <p:nvPr/>
        </p:nvSpPr>
        <p:spPr>
          <a:xfrm>
            <a:off x="596518" y="2086222"/>
            <a:ext cx="206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new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query</a:t>
            </a:r>
            <a:r>
              <a:rPr lang="de-AT" sz="1000" dirty="0">
                <a:solidFill>
                  <a:srgbClr val="C00000"/>
                </a:solidFill>
              </a:rPr>
              <a:t> type +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algorithm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for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this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query</a:t>
            </a:r>
            <a:r>
              <a:rPr lang="de-AT" sz="1000" dirty="0">
                <a:solidFill>
                  <a:srgbClr val="C00000"/>
                </a:solidFill>
              </a:rPr>
              <a:t> type + </a:t>
            </a:r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time + </a:t>
            </a:r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output</a:t>
            </a:r>
            <a:endParaRPr lang="de-AT" sz="1000" dirty="0">
              <a:solidFill>
                <a:srgbClr val="C00000"/>
              </a:solidFill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5F837D4-246B-4F02-8EF4-AFCCA3B2A740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1630005" y="1545762"/>
            <a:ext cx="3157424" cy="5404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C310BEE0-B32A-4661-89EB-9C26FE0E081D}"/>
              </a:ext>
            </a:extLst>
          </p:cNvPr>
          <p:cNvSpPr/>
          <p:nvPr/>
        </p:nvSpPr>
        <p:spPr bwMode="auto">
          <a:xfrm>
            <a:off x="8393741" y="528167"/>
            <a:ext cx="606454" cy="1036810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038083FD-2027-4283-9825-D755879E915C}"/>
              </a:ext>
            </a:extLst>
          </p:cNvPr>
          <p:cNvSpPr/>
          <p:nvPr/>
        </p:nvSpPr>
        <p:spPr bwMode="auto">
          <a:xfrm>
            <a:off x="4678531" y="719090"/>
            <a:ext cx="2797535" cy="816746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5787812-3FF3-4D14-9508-2FBE58E1FFA6}"/>
              </a:ext>
            </a:extLst>
          </p:cNvPr>
          <p:cNvSpPr txBox="1"/>
          <p:nvPr/>
        </p:nvSpPr>
        <p:spPr>
          <a:xfrm>
            <a:off x="7579813" y="2460903"/>
            <a:ext cx="114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analyze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ways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of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query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answering</a:t>
            </a:r>
            <a:endParaRPr lang="de-AT" sz="1000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39F3C993-A733-4D81-B801-45A337319DF8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150240" y="1564979"/>
            <a:ext cx="570427" cy="895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575BCC23-3AE0-47DA-887D-8FAFD09B45FC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640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1" grpId="0"/>
      <p:bldP spid="25" grpId="0" animBg="1"/>
      <p:bldP spid="2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9297D34-CE66-4D3F-87B6-145085D25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7" y="3221290"/>
            <a:ext cx="852694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400" dirty="0">
              <a:solidFill>
                <a:srgbClr val="4699C2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[Rodler, 2017, </a:t>
            </a:r>
            <a:r>
              <a:rPr lang="de-AT" sz="1100" i="1" dirty="0" err="1">
                <a:highlight>
                  <a:srgbClr val="FFFF00"/>
                </a:highlight>
                <a:sym typeface="Wingdings" panose="05000000000000000000" pitchFamily="2" charset="2"/>
              </a:rPr>
              <a:t>Int'l</a:t>
            </a:r>
            <a:r>
              <a:rPr lang="de-AT" sz="1100" i="1" dirty="0">
                <a:highlight>
                  <a:srgbClr val="FFFF00"/>
                </a:highlight>
                <a:sym typeface="Wingdings" panose="05000000000000000000" pitchFamily="2" charset="2"/>
              </a:rPr>
              <a:t> Workshop on </a:t>
            </a:r>
            <a:r>
              <a:rPr lang="de-AT" sz="1100" i="1" dirty="0" err="1">
                <a:highlight>
                  <a:srgbClr val="FFFF00"/>
                </a:highlight>
                <a:sym typeface="Wingdings" panose="05000000000000000000" pitchFamily="2" charset="2"/>
              </a:rPr>
              <a:t>Principles</a:t>
            </a:r>
            <a:r>
              <a:rPr lang="de-AT" sz="1100" i="1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de-AT" sz="1100" i="1" dirty="0" err="1">
                <a:highlight>
                  <a:srgbClr val="FFFF00"/>
                </a:highlight>
                <a:sym typeface="Wingdings" panose="05000000000000000000" pitchFamily="2" charset="2"/>
              </a:rPr>
              <a:t>of</a:t>
            </a:r>
            <a:r>
              <a:rPr lang="de-AT" sz="1100" i="1" dirty="0">
                <a:highlight>
                  <a:srgbClr val="FFFF00"/>
                </a:highlight>
                <a:sym typeface="Wingdings" panose="05000000000000000000" pitchFamily="2" charset="2"/>
              </a:rPr>
              <a:t> Diagnosis (DX)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br>
              <a:rPr lang="de-AT" sz="1400" dirty="0">
                <a:solidFill>
                  <a:srgbClr val="4699C2"/>
                </a:solidFill>
              </a:rPr>
            </a:br>
            <a:r>
              <a:rPr lang="de-AT" sz="1400" dirty="0" err="1">
                <a:solidFill>
                  <a:srgbClr val="4699C2"/>
                </a:solidFill>
              </a:rPr>
              <a:t>Active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machine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learning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for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sequential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diagnosis</a:t>
            </a:r>
            <a:endParaRPr lang="de-AT" sz="1400" dirty="0">
              <a:solidFill>
                <a:srgbClr val="4699C2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Adaptation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active</a:t>
            </a:r>
            <a:r>
              <a:rPr lang="de-AT" sz="1400" dirty="0"/>
              <a:t> </a:t>
            </a:r>
            <a:r>
              <a:rPr lang="de-AT" sz="1400" dirty="0" err="1"/>
              <a:t>learning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query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selection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measures</a:t>
            </a:r>
            <a:r>
              <a:rPr lang="de-AT" sz="1400" dirty="0">
                <a:solidFill>
                  <a:srgbClr val="4699C2"/>
                </a:solidFill>
              </a:rPr>
              <a:t> (QSMs)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sequential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diagnosis</a:t>
            </a:r>
            <a:r>
              <a:rPr lang="de-AT" sz="1400" dirty="0"/>
              <a:t> </a:t>
            </a:r>
            <a:r>
              <a:rPr lang="de-AT" sz="1400" dirty="0" err="1"/>
              <a:t>setting</a:t>
            </a: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0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Derivation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improved</a:t>
            </a:r>
            <a:r>
              <a:rPr lang="de-AT" sz="1400" dirty="0">
                <a:solidFill>
                  <a:srgbClr val="4699C2"/>
                </a:solidFill>
              </a:rPr>
              <a:t> QSM </a:t>
            </a:r>
            <a:r>
              <a:rPr lang="de-AT" sz="1400" dirty="0" err="1">
                <a:solidFill>
                  <a:srgbClr val="4699C2"/>
                </a:solidFill>
              </a:rPr>
              <a:t>versions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diagnosis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 err="1">
                <a:solidFill>
                  <a:srgbClr val="4699C2"/>
                </a:solidFill>
              </a:rPr>
              <a:t>Superiority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relationships</a:t>
            </a:r>
            <a:r>
              <a:rPr lang="de-AT" sz="1400" dirty="0"/>
              <a:t> </a:t>
            </a:r>
            <a:r>
              <a:rPr lang="de-AT" sz="1400" dirty="0" err="1"/>
              <a:t>between</a:t>
            </a:r>
            <a:r>
              <a:rPr lang="de-AT" sz="1400" dirty="0"/>
              <a:t> QSMs + </a:t>
            </a:r>
            <a:r>
              <a:rPr lang="de-AT" sz="1400" dirty="0" err="1"/>
              <a:t>suggestion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how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select</a:t>
            </a:r>
            <a:r>
              <a:rPr lang="de-AT" sz="1400" dirty="0">
                <a:solidFill>
                  <a:srgbClr val="4699C2"/>
                </a:solidFill>
              </a:rPr>
              <a:t> an </a:t>
            </a:r>
            <a:r>
              <a:rPr lang="de-AT" sz="1400" dirty="0" err="1">
                <a:solidFill>
                  <a:srgbClr val="4699C2"/>
                </a:solidFill>
              </a:rPr>
              <a:t>appropriate</a:t>
            </a:r>
            <a:r>
              <a:rPr lang="de-AT" sz="1400" dirty="0">
                <a:solidFill>
                  <a:srgbClr val="4699C2"/>
                </a:solidFill>
              </a:rPr>
              <a:t> QSM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QSM </a:t>
            </a:r>
            <a:r>
              <a:rPr lang="de-AT" sz="1400" dirty="0" err="1">
                <a:solidFill>
                  <a:srgbClr val="4699C2"/>
                </a:solidFill>
              </a:rPr>
              <a:t>equivalence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classes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different </a:t>
            </a:r>
            <a:r>
              <a:rPr lang="de-AT" sz="1400" dirty="0" err="1"/>
              <a:t>diagnostic</a:t>
            </a:r>
            <a:r>
              <a:rPr lang="de-AT" sz="1400" dirty="0"/>
              <a:t> </a:t>
            </a:r>
            <a:r>
              <a:rPr lang="de-AT" sz="1400" dirty="0" err="1"/>
              <a:t>scenarios</a:t>
            </a: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0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Theoretical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optimality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analysis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QSMs 		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which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queries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optimize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a QSM?) </a:t>
            </a:r>
            <a:br>
              <a:rPr lang="de-AT" sz="1400" dirty="0"/>
            </a:br>
            <a:r>
              <a:rPr lang="de-AT" sz="1400" dirty="0">
                <a:sym typeface="Wingdings" panose="05000000000000000000" pitchFamily="2" charset="2"/>
              </a:rPr>
              <a:t></a:t>
            </a:r>
            <a:r>
              <a:rPr lang="de-AT" sz="1400" dirty="0"/>
              <a:t> Derivation </a:t>
            </a:r>
            <a:r>
              <a:rPr lang="de-AT" sz="1400" dirty="0" err="1"/>
              <a:t>of</a:t>
            </a:r>
            <a:r>
              <a:rPr lang="de-AT" sz="1400" dirty="0"/>
              <a:t> qualitative </a:t>
            </a:r>
            <a:r>
              <a:rPr lang="de-AT" sz="1400" dirty="0" err="1"/>
              <a:t>optimality</a:t>
            </a:r>
            <a:r>
              <a:rPr lang="de-AT" sz="1400" dirty="0"/>
              <a:t> </a:t>
            </a:r>
            <a:r>
              <a:rPr lang="de-AT" sz="1400" dirty="0" err="1"/>
              <a:t>properties</a:t>
            </a:r>
            <a:r>
              <a:rPr lang="de-AT" sz="1400" dirty="0"/>
              <a:t> 	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which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properties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query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optimize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a QSM?) </a:t>
            </a:r>
            <a:br>
              <a:rPr lang="de-AT" sz="1400" dirty="0"/>
            </a:br>
            <a:r>
              <a:rPr lang="de-AT" sz="1400" dirty="0">
                <a:sym typeface="Wingdings" panose="05000000000000000000" pitchFamily="2" charset="2"/>
              </a:rPr>
              <a:t> </a:t>
            </a:r>
            <a:r>
              <a:rPr lang="de-AT" sz="1400" dirty="0" err="1">
                <a:sym typeface="Wingdings" panose="05000000000000000000" pitchFamily="2" charset="2"/>
              </a:rPr>
              <a:t>Deduction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of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heuristics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+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pruning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techniques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for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systematic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construction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of</a:t>
            </a:r>
            <a:r>
              <a:rPr lang="de-AT" sz="1400" dirty="0">
                <a:sym typeface="Wingdings" panose="05000000000000000000" pitchFamily="2" charset="2"/>
              </a:rPr>
              <a:t> optimal </a:t>
            </a:r>
            <a:r>
              <a:rPr lang="de-AT" sz="1400" dirty="0" err="1">
                <a:sym typeface="Wingdings" panose="05000000000000000000" pitchFamily="2" charset="2"/>
              </a:rPr>
              <a:t>query</a:t>
            </a:r>
            <a:br>
              <a:rPr lang="de-AT" sz="1400" dirty="0">
                <a:sym typeface="Wingdings" panose="05000000000000000000" pitchFamily="2" charset="2"/>
              </a:rPr>
            </a:br>
            <a:r>
              <a:rPr lang="de-AT" sz="1400" dirty="0">
                <a:sym typeface="Wingdings" panose="05000000000000000000" pitchFamily="2" charset="2"/>
              </a:rPr>
              <a:t> </a:t>
            </a:r>
            <a:r>
              <a:rPr lang="de-AT" sz="1400" dirty="0" err="1">
                <a:sym typeface="Wingdings" panose="05000000000000000000" pitchFamily="2" charset="2"/>
              </a:rPr>
              <a:t>U</a:t>
            </a:r>
            <a:r>
              <a:rPr lang="de-AT" sz="1400" dirty="0" err="1"/>
              <a:t>sed</a:t>
            </a:r>
            <a:r>
              <a:rPr lang="de-AT" sz="1400" dirty="0"/>
              <a:t> </a:t>
            </a:r>
            <a:r>
              <a:rPr lang="de-AT" sz="1400" dirty="0" err="1"/>
              <a:t>by</a:t>
            </a:r>
            <a:r>
              <a:rPr lang="de-AT" sz="1400" dirty="0"/>
              <a:t> </a:t>
            </a:r>
            <a:r>
              <a:rPr lang="de-AT" sz="1400" dirty="0" err="1"/>
              <a:t>systematic</a:t>
            </a:r>
            <a:r>
              <a:rPr lang="de-AT" sz="1400" dirty="0"/>
              <a:t> </a:t>
            </a:r>
            <a:r>
              <a:rPr lang="de-AT" sz="1400" dirty="0" err="1"/>
              <a:t>query</a:t>
            </a:r>
            <a:r>
              <a:rPr lang="de-AT" sz="1400" dirty="0"/>
              <a:t> </a:t>
            </a:r>
            <a:r>
              <a:rPr lang="de-AT" sz="1400" dirty="0" err="1"/>
              <a:t>search</a:t>
            </a:r>
            <a:r>
              <a:rPr lang="de-AT" sz="1400" dirty="0"/>
              <a:t> </a:t>
            </a:r>
            <a:r>
              <a:rPr lang="de-AT" sz="1400" dirty="0" err="1"/>
              <a:t>discussed</a:t>
            </a:r>
            <a:r>
              <a:rPr lang="de-AT" sz="1400" dirty="0"/>
              <a:t> </a:t>
            </a:r>
            <a:r>
              <a:rPr lang="de-AT" sz="1400" dirty="0" err="1"/>
              <a:t>before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6561667" y="683577"/>
            <a:ext cx="1024590" cy="2066121"/>
          </a:xfrm>
          <a:prstGeom prst="roundRect">
            <a:avLst>
              <a:gd name="adj" fmla="val 6121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9EDE32-36D4-45D4-B511-2CAFD82478EF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47E5C70-5818-43A3-9824-5285C2D8F68D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FF310174-5A2C-4631-89A8-48466BD81F53}"/>
              </a:ext>
            </a:extLst>
          </p:cNvPr>
          <p:cNvSpPr/>
          <p:nvPr/>
        </p:nvSpPr>
        <p:spPr bwMode="auto">
          <a:xfrm>
            <a:off x="6561666" y="683578"/>
            <a:ext cx="1024590" cy="2066120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2089A4C-CAF4-4A59-8DA2-03B892DCB0ED}"/>
              </a:ext>
            </a:extLst>
          </p:cNvPr>
          <p:cNvSpPr txBox="1"/>
          <p:nvPr/>
        </p:nvSpPr>
        <p:spPr>
          <a:xfrm>
            <a:off x="7705933" y="3034235"/>
            <a:ext cx="206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derive</a:t>
            </a:r>
            <a:r>
              <a:rPr lang="de-AT" sz="1000" dirty="0">
                <a:solidFill>
                  <a:srgbClr val="C00000"/>
                </a:solidFill>
              </a:rPr>
              <a:t> and </a:t>
            </a:r>
            <a:r>
              <a:rPr lang="de-AT" sz="1000" dirty="0" err="1">
                <a:solidFill>
                  <a:srgbClr val="C00000"/>
                </a:solidFill>
              </a:rPr>
              <a:t>analyze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new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heuristics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for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query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selection</a:t>
            </a:r>
            <a:endParaRPr lang="de-AT" sz="1000" dirty="0">
              <a:solidFill>
                <a:srgbClr val="C00000"/>
              </a:solidFill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59E6C46-0C88-49B7-A90D-DE8A5D9D4F5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86257" y="2523068"/>
            <a:ext cx="457076" cy="511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8EB0CDB-0456-4800-91C9-38A7D3B7A6EE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92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9297D34-CE66-4D3F-87B6-145085D25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7" y="3221290"/>
            <a:ext cx="8419439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[Rodler, Schmid, 2018, </a:t>
            </a:r>
            <a:r>
              <a:rPr lang="en-US" sz="1100" i="1" dirty="0">
                <a:highlight>
                  <a:srgbClr val="FFFF00"/>
                </a:highlight>
              </a:rPr>
              <a:t>Int’l Joint Conf. on Rules and Reasoning (</a:t>
            </a:r>
            <a:r>
              <a:rPr lang="en-US" sz="1100" i="1" dirty="0" err="1">
                <a:highlight>
                  <a:srgbClr val="FFFF00"/>
                </a:highlight>
              </a:rPr>
              <a:t>RuleML+RR</a:t>
            </a:r>
            <a:r>
              <a:rPr lang="en-US" sz="1100" i="1" dirty="0">
                <a:highlight>
                  <a:srgbClr val="FFFF00"/>
                </a:highlight>
              </a:rPr>
              <a:t>)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/>
              <a:t> </a:t>
            </a:r>
            <a:br>
              <a:rPr lang="de-AT" sz="1400" dirty="0"/>
            </a:br>
            <a:r>
              <a:rPr lang="de-AT" sz="1400" dirty="0" err="1"/>
              <a:t>Comprehensive</a:t>
            </a:r>
            <a:r>
              <a:rPr lang="de-AT" sz="1400" dirty="0"/>
              <a:t> experimental </a:t>
            </a:r>
            <a:r>
              <a:rPr lang="de-AT" sz="1400" dirty="0" err="1"/>
              <a:t>study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QSMs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Using </a:t>
            </a:r>
            <a:r>
              <a:rPr lang="en-US" sz="1400" dirty="0">
                <a:solidFill>
                  <a:srgbClr val="4699C2"/>
                </a:solidFill>
              </a:rPr>
              <a:t>appropriate QSM is vital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Choosing </a:t>
            </a:r>
            <a:r>
              <a:rPr lang="en-US" sz="1400" dirty="0">
                <a:solidFill>
                  <a:srgbClr val="4699C2"/>
                </a:solidFill>
              </a:rPr>
              <a:t>inappropriate QSM </a:t>
            </a:r>
            <a:r>
              <a:rPr lang="en-US" sz="1400" dirty="0"/>
              <a:t>can entail </a:t>
            </a:r>
            <a:r>
              <a:rPr lang="en-US" sz="1400" dirty="0">
                <a:solidFill>
                  <a:srgbClr val="4699C2"/>
                </a:solidFill>
              </a:rPr>
              <a:t>overheads</a:t>
            </a:r>
            <a:r>
              <a:rPr lang="en-US" sz="1400" dirty="0"/>
              <a:t> in user effort of </a:t>
            </a:r>
            <a:r>
              <a:rPr lang="en-US" sz="1400" dirty="0">
                <a:solidFill>
                  <a:srgbClr val="4699C2"/>
                </a:solidFill>
              </a:rPr>
              <a:t>100% (avg.)</a:t>
            </a:r>
            <a:r>
              <a:rPr lang="en-US" sz="1400" dirty="0"/>
              <a:t> and </a:t>
            </a:r>
            <a:r>
              <a:rPr lang="en-US" sz="1400" dirty="0">
                <a:solidFill>
                  <a:srgbClr val="4699C2"/>
                </a:solidFill>
              </a:rPr>
              <a:t>up to &gt; 250%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0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The </a:t>
            </a:r>
            <a:r>
              <a:rPr lang="de-AT" sz="1400" dirty="0" err="1"/>
              <a:t>one</a:t>
            </a:r>
            <a:r>
              <a:rPr lang="de-AT" sz="1400" dirty="0"/>
              <a:t> and </a:t>
            </a:r>
            <a:r>
              <a:rPr lang="de-AT" sz="1400" dirty="0" err="1"/>
              <a:t>only</a:t>
            </a:r>
            <a:r>
              <a:rPr lang="de-AT" sz="1400" dirty="0"/>
              <a:t> </a:t>
            </a:r>
            <a:r>
              <a:rPr lang="de-AT" sz="1400" dirty="0" err="1"/>
              <a:t>best</a:t>
            </a:r>
            <a:r>
              <a:rPr lang="de-AT" sz="1400" dirty="0"/>
              <a:t> QSM </a:t>
            </a:r>
            <a:r>
              <a:rPr lang="de-AT" sz="1400" dirty="0" err="1"/>
              <a:t>does</a:t>
            </a:r>
            <a:r>
              <a:rPr lang="de-AT" sz="1400" dirty="0"/>
              <a:t> not </a:t>
            </a:r>
            <a:r>
              <a:rPr lang="de-AT" sz="1400" dirty="0" err="1"/>
              <a:t>exist</a:t>
            </a:r>
            <a:r>
              <a:rPr lang="de-AT" sz="1400" dirty="0"/>
              <a:t>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Different QSMs </a:t>
            </a:r>
            <a:r>
              <a:rPr lang="de-AT" sz="1400" dirty="0" err="1">
                <a:solidFill>
                  <a:srgbClr val="4699C2"/>
                </a:solidFill>
              </a:rPr>
              <a:t>prevail</a:t>
            </a:r>
            <a:r>
              <a:rPr lang="de-AT" sz="1400" dirty="0">
                <a:solidFill>
                  <a:srgbClr val="4699C2"/>
                </a:solidFill>
              </a:rPr>
              <a:t> in different </a:t>
            </a:r>
            <a:r>
              <a:rPr lang="de-AT" sz="1400" dirty="0" err="1">
                <a:solidFill>
                  <a:srgbClr val="4699C2"/>
                </a:solidFill>
              </a:rPr>
              <a:t>diagnostic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scenarios</a:t>
            </a:r>
            <a:endParaRPr lang="de-AT" sz="1400" dirty="0">
              <a:solidFill>
                <a:srgbClr val="4699C2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0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Derive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recommendations</a:t>
            </a:r>
            <a:r>
              <a:rPr lang="de-AT" sz="1400" dirty="0">
                <a:solidFill>
                  <a:srgbClr val="4699C2"/>
                </a:solidFill>
              </a:rPr>
              <a:t> on </a:t>
            </a:r>
            <a:r>
              <a:rPr lang="de-AT" sz="1400" dirty="0" err="1">
                <a:solidFill>
                  <a:srgbClr val="4699C2"/>
                </a:solidFill>
              </a:rPr>
              <a:t>which</a:t>
            </a:r>
            <a:r>
              <a:rPr lang="de-AT" sz="1400" dirty="0">
                <a:solidFill>
                  <a:srgbClr val="4699C2"/>
                </a:solidFill>
              </a:rPr>
              <a:t> QSM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adopt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br>
              <a:rPr lang="de-AT" sz="1400" dirty="0"/>
            </a:br>
            <a:r>
              <a:rPr lang="de-AT" sz="1400" dirty="0" err="1"/>
              <a:t>depending</a:t>
            </a:r>
            <a:r>
              <a:rPr lang="de-AT" sz="1400" dirty="0"/>
              <a:t> on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diagnostic</a:t>
            </a:r>
            <a:r>
              <a:rPr lang="de-AT" sz="1400" dirty="0"/>
              <a:t> </a:t>
            </a:r>
            <a:r>
              <a:rPr lang="de-AT" sz="1400" dirty="0" err="1"/>
              <a:t>scenario</a:t>
            </a:r>
            <a:r>
              <a:rPr lang="de-AT" sz="1400" dirty="0"/>
              <a:t> </a:t>
            </a:r>
            <a:br>
              <a:rPr lang="de-AT" sz="1400" dirty="0"/>
            </a:b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6538585" y="683577"/>
            <a:ext cx="1047672" cy="2066121"/>
          </a:xfrm>
          <a:prstGeom prst="roundRect">
            <a:avLst>
              <a:gd name="adj" fmla="val 591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C9EDE32-36D4-45D4-B511-2CAFD82478EF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47E5C70-5818-43A3-9824-5285C2D8F68D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5733C4-B117-4362-83E1-EAA65C1AF497}"/>
              </a:ext>
            </a:extLst>
          </p:cNvPr>
          <p:cNvSpPr txBox="1"/>
          <p:nvPr/>
        </p:nvSpPr>
        <p:spPr>
          <a:xfrm>
            <a:off x="6207654" y="4624825"/>
            <a:ext cx="2687093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b="1" dirty="0" err="1"/>
              <a:t>diagnostic</a:t>
            </a:r>
            <a:r>
              <a:rPr lang="de-AT" sz="1200" b="1" dirty="0"/>
              <a:t> </a:t>
            </a:r>
            <a:r>
              <a:rPr lang="de-AT" sz="1200" b="1" dirty="0" err="1"/>
              <a:t>scenario</a:t>
            </a:r>
            <a:r>
              <a:rPr lang="de-AT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/>
              <a:t>#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known</a:t>
            </a:r>
            <a:r>
              <a:rPr lang="de-AT" sz="1200" dirty="0"/>
              <a:t> </a:t>
            </a:r>
            <a:r>
              <a:rPr lang="de-AT" sz="1200" dirty="0" err="1"/>
              <a:t>diagnoses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 err="1"/>
              <a:t>size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diagnoses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 err="1"/>
              <a:t>probabilities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diagnoses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 err="1"/>
              <a:t>bias</a:t>
            </a:r>
            <a:r>
              <a:rPr lang="de-AT" sz="1200" dirty="0"/>
              <a:t> in </a:t>
            </a:r>
            <a:r>
              <a:rPr lang="de-AT" sz="1200" dirty="0" err="1"/>
              <a:t>the</a:t>
            </a:r>
            <a:r>
              <a:rPr lang="de-AT" sz="1200" dirty="0"/>
              <a:t> </a:t>
            </a:r>
            <a:r>
              <a:rPr lang="de-AT" sz="1200" dirty="0" err="1"/>
              <a:t>probability</a:t>
            </a:r>
            <a:r>
              <a:rPr lang="de-AT" sz="1200" dirty="0"/>
              <a:t> </a:t>
            </a:r>
            <a:r>
              <a:rPr lang="de-AT" sz="1200" dirty="0" err="1"/>
              <a:t>distribution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 dirty="0" err="1"/>
              <a:t>quality</a:t>
            </a:r>
            <a:r>
              <a:rPr lang="de-AT" sz="1200" dirty="0"/>
              <a:t> </a:t>
            </a:r>
            <a:r>
              <a:rPr lang="de-AT" sz="1200" dirty="0" err="1"/>
              <a:t>of</a:t>
            </a:r>
            <a:r>
              <a:rPr lang="de-AT" sz="1200" dirty="0"/>
              <a:t> / </a:t>
            </a:r>
            <a:r>
              <a:rPr lang="de-AT" sz="1200" dirty="0" err="1"/>
              <a:t>trust</a:t>
            </a:r>
            <a:r>
              <a:rPr lang="de-AT" sz="1200" dirty="0"/>
              <a:t> in </a:t>
            </a:r>
            <a:br>
              <a:rPr lang="de-AT" sz="1200" dirty="0"/>
            </a:br>
            <a:r>
              <a:rPr lang="de-AT" sz="1200" dirty="0" err="1"/>
              <a:t>the</a:t>
            </a:r>
            <a:r>
              <a:rPr lang="de-AT" sz="1200" dirty="0"/>
              <a:t> fault </a:t>
            </a:r>
            <a:r>
              <a:rPr lang="de-AT" sz="1200" dirty="0" err="1"/>
              <a:t>information</a:t>
            </a:r>
            <a:endParaRPr lang="en-US" sz="1200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09DD706-EAF3-45EB-9F88-1D3A2657D4C9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5477933" y="4826388"/>
            <a:ext cx="729721" cy="490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ECC73BB-16E0-4933-9E5B-F6F182691E4D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4055533" y="5317323"/>
            <a:ext cx="2152121" cy="1311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85045740-157E-4F23-A8EB-7C808242A29E}"/>
              </a:ext>
            </a:extLst>
          </p:cNvPr>
          <p:cNvSpPr/>
          <p:nvPr/>
        </p:nvSpPr>
        <p:spPr bwMode="auto">
          <a:xfrm>
            <a:off x="7566258" y="620355"/>
            <a:ext cx="750159" cy="90247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AC7A6C8-BD24-4F2F-9809-ED03641AB0BD}"/>
              </a:ext>
            </a:extLst>
          </p:cNvPr>
          <p:cNvSpPr txBox="1"/>
          <p:nvPr/>
        </p:nvSpPr>
        <p:spPr>
          <a:xfrm>
            <a:off x="7620001" y="1654160"/>
            <a:ext cx="846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interaction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cost</a:t>
            </a:r>
            <a:endParaRPr lang="de-AT" sz="1000" dirty="0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32FAC4E2-7663-42CE-9294-14D7A47D6E65}"/>
              </a:ext>
            </a:extLst>
          </p:cNvPr>
          <p:cNvSpPr/>
          <p:nvPr/>
        </p:nvSpPr>
        <p:spPr bwMode="auto">
          <a:xfrm>
            <a:off x="3806650" y="683577"/>
            <a:ext cx="2731933" cy="970583"/>
          </a:xfrm>
          <a:prstGeom prst="roundRect">
            <a:avLst>
              <a:gd name="adj" fmla="val 0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65B2785-15AE-47EB-9A33-CB25089A6F7B}"/>
              </a:ext>
            </a:extLst>
          </p:cNvPr>
          <p:cNvCxnSpPr>
            <a:cxnSpLocks/>
            <a:endCxn id="21" idx="4"/>
          </p:cNvCxnSpPr>
          <p:nvPr/>
        </p:nvCxnSpPr>
        <p:spPr bwMode="auto">
          <a:xfrm flipV="1">
            <a:off x="7890933" y="1522827"/>
            <a:ext cx="50405" cy="2128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C85FB66F-F3BC-45CC-8369-ED28A8826087}"/>
              </a:ext>
            </a:extLst>
          </p:cNvPr>
          <p:cNvSpPr/>
          <p:nvPr/>
        </p:nvSpPr>
        <p:spPr bwMode="auto">
          <a:xfrm>
            <a:off x="6561666" y="683578"/>
            <a:ext cx="1024590" cy="2066120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F11C8D4-3679-4520-8922-67774588EB5B}"/>
              </a:ext>
            </a:extLst>
          </p:cNvPr>
          <p:cNvSpPr txBox="1"/>
          <p:nvPr/>
        </p:nvSpPr>
        <p:spPr>
          <a:xfrm>
            <a:off x="7512083" y="3053388"/>
            <a:ext cx="1608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study</a:t>
            </a:r>
            <a:r>
              <a:rPr lang="de-AT" sz="1000" dirty="0">
                <a:solidFill>
                  <a:srgbClr val="C00000"/>
                </a:solidFill>
              </a:rPr>
              <a:t> QSMs </a:t>
            </a:r>
            <a:r>
              <a:rPr lang="de-AT" sz="1000" dirty="0" err="1">
                <a:solidFill>
                  <a:srgbClr val="C00000"/>
                </a:solidFill>
              </a:rPr>
              <a:t>empirically</a:t>
            </a:r>
            <a:r>
              <a:rPr lang="de-AT" sz="1000" dirty="0">
                <a:solidFill>
                  <a:srgbClr val="C00000"/>
                </a:solidFill>
              </a:rPr>
              <a:t> +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derive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recommendations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when</a:t>
            </a:r>
            <a:r>
              <a:rPr lang="de-AT" sz="1000" dirty="0">
                <a:solidFill>
                  <a:srgbClr val="C00000"/>
                </a:solidFill>
              </a:rPr>
              <a:t>/</a:t>
            </a:r>
            <a:r>
              <a:rPr lang="de-AT" sz="1000" dirty="0" err="1">
                <a:solidFill>
                  <a:srgbClr val="C00000"/>
                </a:solidFill>
              </a:rPr>
              <a:t>how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to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use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them</a:t>
            </a:r>
            <a:endParaRPr lang="de-AT" sz="1000" dirty="0">
              <a:solidFill>
                <a:srgbClr val="C00000"/>
              </a:solidFill>
            </a:endParaRP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12AE310-077E-48BB-8E32-407034253EA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86257" y="2523068"/>
            <a:ext cx="457076" cy="511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BA7CCAAC-D7C0-4BE6-A04E-8CE610BE8DD2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62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1" grpId="0" animBg="1"/>
      <p:bldP spid="22" grpId="0"/>
      <p:bldP spid="23" grpId="0" animBg="1"/>
      <p:bldP spid="28" grpId="0" animBg="1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FD3E935-C07F-4A09-B313-B2794088D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7" y="3221290"/>
            <a:ext cx="8419439" cy="345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[Schekotihin, Rodler, Schmid, 2018, </a:t>
            </a:r>
            <a:r>
              <a:rPr lang="en-US" sz="1100" i="1" dirty="0">
                <a:highlight>
                  <a:srgbClr val="FFFF00"/>
                </a:highlight>
              </a:rPr>
              <a:t>Foundations of Information and Knowledge Systems – Int’l </a:t>
            </a:r>
            <a:r>
              <a:rPr lang="en-US" sz="1100" i="1" dirty="0" err="1">
                <a:highlight>
                  <a:srgbClr val="FFFF00"/>
                </a:highlight>
              </a:rPr>
              <a:t>Symp</a:t>
            </a:r>
            <a:r>
              <a:rPr lang="en-US" sz="1100" i="1" dirty="0">
                <a:highlight>
                  <a:srgbClr val="FFFF00"/>
                </a:highlight>
              </a:rPr>
              <a:t>. (</a:t>
            </a:r>
            <a:r>
              <a:rPr lang="en-US" sz="1100" i="1" dirty="0" err="1">
                <a:highlight>
                  <a:srgbClr val="FFFF00"/>
                </a:highlight>
              </a:rPr>
              <a:t>FoIKS</a:t>
            </a:r>
            <a:r>
              <a:rPr lang="en-US" sz="1100" i="1" dirty="0">
                <a:highlight>
                  <a:srgbClr val="FFFF00"/>
                </a:highlight>
              </a:rPr>
              <a:t>)</a:t>
            </a:r>
            <a:r>
              <a:rPr lang="de-AT" sz="1100" dirty="0">
                <a:highlight>
                  <a:srgbClr val="FFFF00"/>
                </a:highlight>
              </a:rPr>
              <a:t>] </a:t>
            </a:r>
            <a:br>
              <a:rPr lang="de-AT" sz="1400" dirty="0"/>
            </a:br>
            <a:r>
              <a:rPr lang="de-AT" sz="1400" dirty="0"/>
              <a:t>Development + </a:t>
            </a:r>
            <a:r>
              <a:rPr lang="de-AT" sz="1400" dirty="0" err="1"/>
              <a:t>implementation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free</a:t>
            </a:r>
            <a:r>
              <a:rPr lang="de-AT" sz="1400" dirty="0"/>
              <a:t>, </a:t>
            </a:r>
            <a:r>
              <a:rPr lang="de-AT" sz="1400" dirty="0" err="1"/>
              <a:t>publicly</a:t>
            </a:r>
            <a:r>
              <a:rPr lang="de-AT" sz="1400" dirty="0"/>
              <a:t> </a:t>
            </a:r>
            <a:r>
              <a:rPr lang="de-AT" sz="1400" dirty="0" err="1"/>
              <a:t>available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debugging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tool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OntoDebug</a:t>
            </a:r>
            <a:endParaRPr lang="de-AT" sz="1400" dirty="0">
              <a:solidFill>
                <a:srgbClr val="C00000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600" dirty="0">
              <a:solidFill>
                <a:srgbClr val="4699C2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Plugin </a:t>
            </a:r>
            <a:r>
              <a:rPr lang="de-AT" sz="1400" dirty="0" err="1">
                <a:solidFill>
                  <a:srgbClr val="4699C2"/>
                </a:solidFill>
              </a:rPr>
              <a:t>for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Protégé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most</a:t>
            </a:r>
            <a:r>
              <a:rPr lang="de-AT" sz="1400" dirty="0"/>
              <a:t> </a:t>
            </a:r>
            <a:r>
              <a:rPr lang="de-AT" sz="1400" dirty="0" err="1"/>
              <a:t>popular</a:t>
            </a:r>
            <a:r>
              <a:rPr lang="de-AT" sz="1400" dirty="0"/>
              <a:t> open-source </a:t>
            </a:r>
            <a:r>
              <a:rPr lang="de-AT" sz="1400" dirty="0" err="1"/>
              <a:t>ontology</a:t>
            </a:r>
            <a:r>
              <a:rPr lang="de-AT" sz="1400" dirty="0"/>
              <a:t> </a:t>
            </a:r>
            <a:r>
              <a:rPr lang="de-AT" sz="1400" dirty="0" err="1"/>
              <a:t>editor</a:t>
            </a:r>
            <a:r>
              <a:rPr lang="de-AT" sz="1400" dirty="0"/>
              <a:t> 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world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>
                <a:solidFill>
                  <a:srgbClr val="4699C2"/>
                </a:solidFill>
              </a:rPr>
              <a:t>Protégé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used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for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en-US" sz="1400" dirty="0"/>
              <a:t>maintenance/development/quality assurance of </a:t>
            </a:r>
            <a:r>
              <a:rPr lang="en-US" sz="1400" dirty="0">
                <a:solidFill>
                  <a:srgbClr val="4699C2"/>
                </a:solidFill>
              </a:rPr>
              <a:t>critical </a:t>
            </a:r>
            <a:r>
              <a:rPr lang="en-US" sz="1400" dirty="0"/>
              <a:t>(e.g., medical) </a:t>
            </a:r>
            <a:r>
              <a:rPr lang="en-US" sz="1400" dirty="0">
                <a:solidFill>
                  <a:srgbClr val="4699C2"/>
                </a:solidFill>
              </a:rPr>
              <a:t>ontologies</a:t>
            </a:r>
            <a:r>
              <a:rPr lang="en-US" sz="1400" dirty="0"/>
              <a:t>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8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Main </a:t>
            </a:r>
            <a:r>
              <a:rPr lang="de-AT" sz="1400" dirty="0" err="1"/>
              <a:t>features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C00000"/>
                </a:solidFill>
              </a:rPr>
              <a:t>OntoDebug</a:t>
            </a:r>
            <a:r>
              <a:rPr lang="de-AT" sz="1400" dirty="0"/>
              <a:t>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Test-</a:t>
            </a:r>
            <a:r>
              <a:rPr lang="de-AT" sz="1400" dirty="0" err="1">
                <a:solidFill>
                  <a:srgbClr val="4699C2"/>
                </a:solidFill>
              </a:rPr>
              <a:t>driven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ontology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development</a:t>
            </a:r>
            <a:endParaRPr lang="de-AT" sz="1400" dirty="0">
              <a:solidFill>
                <a:srgbClr val="4699C2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Interactive </a:t>
            </a:r>
            <a:r>
              <a:rPr lang="de-AT" sz="1400" dirty="0" err="1">
                <a:solidFill>
                  <a:srgbClr val="4699C2"/>
                </a:solidFill>
              </a:rPr>
              <a:t>ontology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debugging</a:t>
            </a:r>
            <a:endParaRPr lang="de-AT" sz="1400" dirty="0">
              <a:solidFill>
                <a:srgbClr val="4699C2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8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Based</a:t>
            </a:r>
            <a:r>
              <a:rPr lang="de-AT" sz="1400" dirty="0"/>
              <a:t> on </a:t>
            </a:r>
            <a:r>
              <a:rPr lang="de-AT" sz="1400" dirty="0" err="1"/>
              <a:t>results</a:t>
            </a:r>
            <a:r>
              <a:rPr lang="de-AT" sz="1400" dirty="0"/>
              <a:t> </a:t>
            </a:r>
            <a:r>
              <a:rPr lang="de-AT" sz="1400" dirty="0" err="1"/>
              <a:t>from</a:t>
            </a:r>
            <a:r>
              <a:rPr lang="de-AT" sz="1400" dirty="0"/>
              <a:t> </a:t>
            </a:r>
            <a:r>
              <a:rPr lang="de-AT" sz="1400" dirty="0" err="1"/>
              <a:t>our</a:t>
            </a:r>
            <a:r>
              <a:rPr lang="de-AT" sz="1400" dirty="0"/>
              <a:t> </a:t>
            </a:r>
            <a:r>
              <a:rPr lang="de-AT" sz="1400" dirty="0" err="1"/>
              <a:t>research</a:t>
            </a:r>
            <a:r>
              <a:rPr lang="de-AT" sz="1400" dirty="0"/>
              <a:t>, </a:t>
            </a:r>
            <a:r>
              <a:rPr lang="de-AT" sz="1400" dirty="0" err="1"/>
              <a:t>incorporates</a:t>
            </a:r>
            <a:r>
              <a:rPr lang="de-AT" sz="1400" dirty="0"/>
              <a:t> (</a:t>
            </a:r>
            <a:r>
              <a:rPr lang="de-AT" sz="1400" dirty="0" err="1"/>
              <a:t>most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) </a:t>
            </a:r>
            <a:r>
              <a:rPr lang="de-AT" sz="1400" dirty="0" err="1"/>
              <a:t>our</a:t>
            </a:r>
            <a:r>
              <a:rPr lang="de-AT" sz="1400" dirty="0"/>
              <a:t> </a:t>
            </a:r>
            <a:r>
              <a:rPr lang="de-AT" sz="1400" dirty="0" err="1"/>
              <a:t>suggested</a:t>
            </a:r>
            <a:r>
              <a:rPr lang="de-AT" sz="1400" dirty="0"/>
              <a:t> </a:t>
            </a:r>
            <a:r>
              <a:rPr lang="de-AT" sz="1400" dirty="0" err="1"/>
              <a:t>algorithms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&gt; 50k </a:t>
            </a:r>
            <a:r>
              <a:rPr lang="de-AT" sz="1400" dirty="0" err="1"/>
              <a:t>downloads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C00000"/>
                </a:solidFill>
              </a:rPr>
              <a:t>OntoDebug</a:t>
            </a:r>
            <a:endParaRPr lang="de-AT" sz="1400" dirty="0">
              <a:solidFill>
                <a:srgbClr val="C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400" dirty="0"/>
              <a:t> </a:t>
            </a:r>
            <a:endParaRPr lang="en-US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3630965" y="381742"/>
            <a:ext cx="4039342" cy="2512377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163302-AF44-4E0A-8FD8-D95CDC518186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D6AA0F6-6671-4505-B149-ED452C658AB2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022EF430-F23A-46D2-9474-DB7600D5DBDE}"/>
              </a:ext>
            </a:extLst>
          </p:cNvPr>
          <p:cNvSpPr/>
          <p:nvPr/>
        </p:nvSpPr>
        <p:spPr bwMode="auto">
          <a:xfrm>
            <a:off x="3630965" y="394721"/>
            <a:ext cx="4039342" cy="2499398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7BDD81-EF0F-406B-8469-91B29D13A229}"/>
              </a:ext>
            </a:extLst>
          </p:cNvPr>
          <p:cNvSpPr txBox="1"/>
          <p:nvPr/>
        </p:nvSpPr>
        <p:spPr>
          <a:xfrm>
            <a:off x="2763437" y="3116573"/>
            <a:ext cx="3947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implement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/>
              <a:t>(</a:t>
            </a:r>
            <a:r>
              <a:rPr lang="de-AT" sz="1000" dirty="0" err="1"/>
              <a:t>for</a:t>
            </a:r>
            <a:r>
              <a:rPr lang="de-AT" sz="1000" dirty="0"/>
              <a:t> </a:t>
            </a:r>
            <a:r>
              <a:rPr lang="de-AT" sz="1000" dirty="0" err="1">
                <a:solidFill>
                  <a:srgbClr val="4699C2"/>
                </a:solidFill>
              </a:rPr>
              <a:t>ontology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debugging</a:t>
            </a:r>
            <a:r>
              <a:rPr lang="de-AT" sz="1000" dirty="0"/>
              <a:t>)</a:t>
            </a:r>
            <a:r>
              <a:rPr lang="de-AT" sz="1000" dirty="0">
                <a:solidFill>
                  <a:srgbClr val="C00000"/>
                </a:solidFill>
              </a:rPr>
              <a:t>  </a:t>
            </a:r>
            <a:r>
              <a:rPr lang="de-AT" sz="1000" dirty="0"/>
              <a:t>+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performance</a:t>
            </a:r>
            <a:r>
              <a:rPr lang="de-AT" sz="1000" dirty="0">
                <a:solidFill>
                  <a:srgbClr val="C00000"/>
                </a:solidFill>
              </a:rPr>
              <a:t>, </a:t>
            </a:r>
            <a:r>
              <a:rPr lang="de-AT" sz="1000" dirty="0" err="1">
                <a:solidFill>
                  <a:srgbClr val="C00000"/>
                </a:solidFill>
              </a:rPr>
              <a:t>usefulness</a:t>
            </a:r>
            <a:r>
              <a:rPr lang="de-AT" sz="1000" dirty="0">
                <a:solidFill>
                  <a:srgbClr val="C00000"/>
                </a:solidFill>
              </a:rPr>
              <a:t>, </a:t>
            </a:r>
            <a:r>
              <a:rPr lang="de-AT" sz="1000" dirty="0" err="1">
                <a:solidFill>
                  <a:srgbClr val="C00000"/>
                </a:solidFill>
              </a:rPr>
              <a:t>usability</a:t>
            </a:r>
            <a:r>
              <a:rPr lang="de-AT" sz="1000" dirty="0">
                <a:solidFill>
                  <a:srgbClr val="C00000"/>
                </a:solidFill>
              </a:rPr>
              <a:t>, </a:t>
            </a:r>
            <a:r>
              <a:rPr lang="de-AT" sz="1000" dirty="0" err="1">
                <a:solidFill>
                  <a:srgbClr val="C00000"/>
                </a:solidFill>
              </a:rPr>
              <a:t>customizability</a:t>
            </a:r>
            <a:r>
              <a:rPr lang="de-AT" sz="1000" dirty="0">
                <a:solidFill>
                  <a:srgbClr val="C00000"/>
                </a:solidFill>
              </a:rPr>
              <a:t>  </a:t>
            </a:r>
            <a:r>
              <a:rPr lang="de-AT" sz="1000" dirty="0"/>
              <a:t>+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>
                <a:solidFill>
                  <a:srgbClr val="C00000"/>
                </a:solidFill>
              </a:rPr>
              <a:t>publish </a:t>
            </a:r>
            <a:r>
              <a:rPr lang="de-AT" sz="1000" dirty="0" err="1">
                <a:solidFill>
                  <a:srgbClr val="C00000"/>
                </a:solidFill>
              </a:rPr>
              <a:t>as</a:t>
            </a:r>
            <a:r>
              <a:rPr lang="de-AT" sz="1000" dirty="0">
                <a:solidFill>
                  <a:srgbClr val="C00000"/>
                </a:solidFill>
              </a:rPr>
              <a:t> a </a:t>
            </a:r>
            <a:r>
              <a:rPr lang="de-AT" sz="1000" dirty="0" err="1">
                <a:solidFill>
                  <a:srgbClr val="C00000"/>
                </a:solidFill>
              </a:rPr>
              <a:t>freely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available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tool</a:t>
            </a:r>
            <a:r>
              <a:rPr lang="de-AT" sz="1000" dirty="0">
                <a:solidFill>
                  <a:srgbClr val="C00000"/>
                </a:solidFill>
              </a:rPr>
              <a:t>  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0024D00-6E6F-4DF0-8CDA-326FCFFCE61F}"/>
              </a:ext>
            </a:extLst>
          </p:cNvPr>
          <p:cNvCxnSpPr>
            <a:cxnSpLocks/>
          </p:cNvCxnSpPr>
          <p:nvPr/>
        </p:nvCxnSpPr>
        <p:spPr bwMode="auto">
          <a:xfrm flipV="1">
            <a:off x="3759200" y="2894121"/>
            <a:ext cx="1032934" cy="263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8590D357-BA32-411D-8157-F7AB083F92D1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54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animBg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2D6B73E-0C1C-4058-BC9C-D28B56CC8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8" y="3221290"/>
            <a:ext cx="841944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[Rodler et al, 2019, </a:t>
            </a:r>
            <a:r>
              <a:rPr lang="de-AT" sz="1100" i="1" dirty="0">
                <a:highlight>
                  <a:srgbClr val="FFFF00"/>
                </a:highlight>
              </a:rPr>
              <a:t>Knowledge-</a:t>
            </a:r>
            <a:r>
              <a:rPr lang="de-AT" sz="1100" i="1" dirty="0" err="1">
                <a:highlight>
                  <a:srgbClr val="FFFF00"/>
                </a:highlight>
              </a:rPr>
              <a:t>Based</a:t>
            </a:r>
            <a:r>
              <a:rPr lang="de-AT" sz="1100" i="1" dirty="0">
                <a:highlight>
                  <a:srgbClr val="FFFF00"/>
                </a:highlight>
              </a:rPr>
              <a:t> Systems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>
                <a:solidFill>
                  <a:srgbClr val="4699C2"/>
                </a:solidFill>
              </a:rPr>
              <a:t> User </a:t>
            </a:r>
            <a:r>
              <a:rPr lang="de-AT" sz="1400" dirty="0" err="1">
                <a:solidFill>
                  <a:srgbClr val="4699C2"/>
                </a:solidFill>
              </a:rPr>
              <a:t>studies</a:t>
            </a:r>
            <a:r>
              <a:rPr lang="de-AT" sz="1400" dirty="0"/>
              <a:t> (in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context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interactive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ontology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debugging</a:t>
            </a:r>
            <a:r>
              <a:rPr lang="de-AT" sz="1400" dirty="0"/>
              <a:t>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Query-</a:t>
            </a:r>
            <a:r>
              <a:rPr lang="de-AT" sz="1400" dirty="0" err="1">
                <a:solidFill>
                  <a:srgbClr val="4699C2"/>
                </a:solidFill>
              </a:rPr>
              <a:t>based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debugging</a:t>
            </a:r>
            <a:r>
              <a:rPr lang="de-AT" sz="1400" dirty="0"/>
              <a:t> </a:t>
            </a:r>
            <a:r>
              <a:rPr lang="de-AT" sz="1400" dirty="0" err="1"/>
              <a:t>is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equally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effective</a:t>
            </a:r>
            <a:r>
              <a:rPr lang="de-AT" sz="1400" dirty="0"/>
              <a:t> and </a:t>
            </a:r>
            <a:r>
              <a:rPr lang="de-AT" sz="1400" dirty="0" err="1">
                <a:solidFill>
                  <a:srgbClr val="4699C2"/>
                </a:solidFill>
              </a:rPr>
              <a:t>more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efficient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br>
              <a:rPr lang="de-AT" sz="1400" dirty="0">
                <a:solidFill>
                  <a:srgbClr val="4699C2"/>
                </a:solidFill>
              </a:rPr>
            </a:br>
            <a:r>
              <a:rPr lang="de-AT" sz="1400" dirty="0"/>
              <a:t>(</a:t>
            </a:r>
            <a:r>
              <a:rPr lang="de-AT" sz="1400" dirty="0" err="1"/>
              <a:t>wrt</a:t>
            </a:r>
            <a:r>
              <a:rPr lang="de-AT" sz="1400" dirty="0"/>
              <a:t>. </a:t>
            </a:r>
            <a:r>
              <a:rPr lang="de-AT" sz="1400" dirty="0" err="1"/>
              <a:t>user</a:t>
            </a:r>
            <a:r>
              <a:rPr lang="de-AT" sz="1400" dirty="0"/>
              <a:t> time and </a:t>
            </a:r>
            <a:r>
              <a:rPr lang="de-AT" sz="1400" dirty="0" err="1"/>
              <a:t>effort</a:t>
            </a:r>
            <a:r>
              <a:rPr lang="de-AT" sz="1400" dirty="0"/>
              <a:t>) </a:t>
            </a:r>
            <a:r>
              <a:rPr lang="de-AT" sz="1400" dirty="0" err="1"/>
              <a:t>than</a:t>
            </a:r>
            <a:r>
              <a:rPr lang="de-AT" sz="1400" dirty="0"/>
              <a:t> a </a:t>
            </a:r>
            <a:r>
              <a:rPr lang="de-AT" sz="1400" dirty="0" err="1"/>
              <a:t>manual</a:t>
            </a:r>
            <a:r>
              <a:rPr lang="de-AT" sz="1400" dirty="0"/>
              <a:t> </a:t>
            </a:r>
            <a:r>
              <a:rPr lang="de-AT" sz="1400" dirty="0" err="1"/>
              <a:t>approach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Overhead</a:t>
            </a:r>
            <a:r>
              <a:rPr lang="de-AT" sz="1400" dirty="0"/>
              <a:t> </a:t>
            </a:r>
            <a:r>
              <a:rPr lang="de-AT" sz="1400" dirty="0" err="1"/>
              <a:t>using</a:t>
            </a:r>
            <a:r>
              <a:rPr lang="de-AT" sz="1400" dirty="0"/>
              <a:t> </a:t>
            </a:r>
            <a:r>
              <a:rPr lang="de-AT" sz="1400" dirty="0" err="1"/>
              <a:t>manual</a:t>
            </a:r>
            <a:r>
              <a:rPr lang="de-AT" sz="1400" dirty="0"/>
              <a:t> </a:t>
            </a:r>
            <a:r>
              <a:rPr lang="de-AT" sz="1400" dirty="0" err="1"/>
              <a:t>approach</a:t>
            </a:r>
            <a:r>
              <a:rPr lang="de-AT" sz="1400" dirty="0"/>
              <a:t>: </a:t>
            </a:r>
            <a:r>
              <a:rPr lang="de-AT" sz="1400" dirty="0">
                <a:solidFill>
                  <a:srgbClr val="4699C2"/>
                </a:solidFill>
              </a:rPr>
              <a:t>37% (</a:t>
            </a:r>
            <a:r>
              <a:rPr lang="de-AT" sz="1400" dirty="0" err="1">
                <a:solidFill>
                  <a:srgbClr val="4699C2"/>
                </a:solidFill>
              </a:rPr>
              <a:t>avg</a:t>
            </a:r>
            <a:r>
              <a:rPr lang="de-AT" sz="1400" dirty="0">
                <a:solidFill>
                  <a:srgbClr val="4699C2"/>
                </a:solidFill>
              </a:rPr>
              <a:t>) time</a:t>
            </a:r>
            <a:r>
              <a:rPr lang="de-AT" sz="1400" dirty="0"/>
              <a:t>, </a:t>
            </a:r>
            <a:r>
              <a:rPr lang="de-AT" sz="1400" dirty="0">
                <a:solidFill>
                  <a:srgbClr val="4699C2"/>
                </a:solidFill>
              </a:rPr>
              <a:t>117% (</a:t>
            </a:r>
            <a:r>
              <a:rPr lang="de-AT" sz="1400" dirty="0" err="1">
                <a:solidFill>
                  <a:srgbClr val="4699C2"/>
                </a:solidFill>
              </a:rPr>
              <a:t>avg</a:t>
            </a:r>
            <a:r>
              <a:rPr lang="de-AT" sz="1400" dirty="0">
                <a:solidFill>
                  <a:srgbClr val="4699C2"/>
                </a:solidFill>
              </a:rPr>
              <a:t>) </a:t>
            </a:r>
            <a:r>
              <a:rPr lang="de-AT" sz="1400" dirty="0" err="1">
                <a:solidFill>
                  <a:srgbClr val="4699C2"/>
                </a:solidFill>
              </a:rPr>
              <a:t>effort</a:t>
            </a:r>
            <a:endParaRPr lang="de-AT" sz="1400" dirty="0">
              <a:solidFill>
                <a:srgbClr val="4699C2"/>
              </a:solidFill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AT" sz="1000" dirty="0">
              <a:solidFill>
                <a:srgbClr val="4699C2"/>
              </a:solidFill>
              <a:sym typeface="Wingdings" panose="05000000000000000000" pitchFamily="2" charset="2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"Oracle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errors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": </a:t>
            </a:r>
            <a:r>
              <a:rPr lang="de-AT" sz="1400" dirty="0" err="1"/>
              <a:t>faulty</a:t>
            </a:r>
            <a:r>
              <a:rPr lang="de-AT" sz="1400" dirty="0"/>
              <a:t> </a:t>
            </a:r>
            <a:r>
              <a:rPr lang="de-AT" sz="1400" dirty="0" err="1"/>
              <a:t>user</a:t>
            </a:r>
            <a:r>
              <a:rPr lang="de-AT" sz="1400" dirty="0"/>
              <a:t> </a:t>
            </a:r>
            <a:r>
              <a:rPr lang="de-AT" sz="1400" dirty="0" err="1"/>
              <a:t>answers</a:t>
            </a:r>
            <a:r>
              <a:rPr lang="de-AT" sz="1400" dirty="0"/>
              <a:t> </a:t>
            </a:r>
            <a:r>
              <a:rPr lang="de-AT" sz="1400" dirty="0" err="1"/>
              <a:t>relatively</a:t>
            </a:r>
            <a:r>
              <a:rPr lang="de-AT" sz="1400" dirty="0"/>
              <a:t> frequent 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(at least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one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fault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25%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participants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largely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open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issue</a:t>
            </a:r>
            <a:r>
              <a:rPr lang="de-AT" sz="1400" dirty="0">
                <a:sym typeface="Wingdings" panose="05000000000000000000" pitchFamily="2" charset="2"/>
              </a:rPr>
              <a:t> (</a:t>
            </a:r>
            <a:r>
              <a:rPr lang="de-AT" sz="1400" dirty="0" err="1">
                <a:sym typeface="Wingdings" panose="05000000000000000000" pitchFamily="2" charset="2"/>
              </a:rPr>
              <a:t>algorithmic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testing</a:t>
            </a:r>
            <a:r>
              <a:rPr lang="de-AT" sz="1400" dirty="0">
                <a:sym typeface="Wingdings" panose="05000000000000000000" pitchFamily="2" charset="2"/>
              </a:rPr>
              <a:t>/</a:t>
            </a:r>
            <a:r>
              <a:rPr lang="de-AT" sz="1400" dirty="0" err="1">
                <a:sym typeface="Wingdings" panose="05000000000000000000" pitchFamily="2" charset="2"/>
              </a:rPr>
              <a:t>debugging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methods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usually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assume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no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oracle</a:t>
            </a:r>
            <a:r>
              <a:rPr lang="de-AT" sz="1400" dirty="0">
                <a:sym typeface="Wingdings" panose="05000000000000000000" pitchFamily="2" charset="2"/>
              </a:rPr>
              <a:t> </a:t>
            </a:r>
            <a:r>
              <a:rPr lang="de-AT" sz="1400" dirty="0" err="1">
                <a:sym typeface="Wingdings" panose="05000000000000000000" pitchFamily="2" charset="2"/>
              </a:rPr>
              <a:t>errors</a:t>
            </a:r>
            <a:r>
              <a:rPr lang="de-AT" sz="1400" dirty="0">
                <a:sym typeface="Wingdings" panose="05000000000000000000" pitchFamily="2" charset="2"/>
              </a:rPr>
              <a:t>) </a:t>
            </a:r>
            <a:endParaRPr lang="de-AT" sz="1400" dirty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 err="1"/>
              <a:t>proposal</a:t>
            </a:r>
            <a:r>
              <a:rPr lang="de-AT" sz="1400" dirty="0"/>
              <a:t> + </a:t>
            </a:r>
            <a:r>
              <a:rPr lang="de-AT" sz="1400" dirty="0" err="1"/>
              <a:t>assessment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prediction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model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for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oracle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errors</a:t>
            </a:r>
            <a:endParaRPr lang="de-AT" sz="1400" dirty="0"/>
          </a:p>
          <a:p>
            <a:pPr marL="742950" lvl="2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 err="1">
                <a:solidFill>
                  <a:srgbClr val="4699C2"/>
                </a:solidFill>
              </a:rPr>
              <a:t>queries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estimated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be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hard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by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the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model</a:t>
            </a:r>
            <a:r>
              <a:rPr lang="de-AT" sz="1400" dirty="0"/>
              <a:t> in </a:t>
            </a:r>
            <a:r>
              <a:rPr lang="de-AT" sz="1400" dirty="0" err="1"/>
              <a:t>fact</a:t>
            </a:r>
            <a:r>
              <a:rPr lang="de-AT" sz="1400" dirty="0"/>
              <a:t> </a:t>
            </a:r>
          </a:p>
          <a:p>
            <a:pPr marL="457200" lvl="2" fontAlgn="base">
              <a:spcBef>
                <a:spcPct val="20000"/>
              </a:spcBef>
              <a:spcAft>
                <a:spcPct val="0"/>
              </a:spcAft>
            </a:pPr>
            <a:r>
              <a:rPr lang="de-AT" sz="1400" dirty="0"/>
              <a:t>	(1) </a:t>
            </a:r>
            <a:r>
              <a:rPr lang="de-AT" sz="1400" dirty="0" err="1"/>
              <a:t>led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a </a:t>
            </a:r>
            <a:r>
              <a:rPr lang="de-AT" sz="1400" dirty="0" err="1">
                <a:solidFill>
                  <a:srgbClr val="4699C2"/>
                </a:solidFill>
              </a:rPr>
              <a:t>higher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failure</a:t>
            </a:r>
            <a:r>
              <a:rPr lang="de-AT" sz="1400" dirty="0">
                <a:solidFill>
                  <a:srgbClr val="4699C2"/>
                </a:solidFill>
              </a:rPr>
              <a:t> rate</a:t>
            </a:r>
            <a:r>
              <a:rPr lang="de-AT" sz="1400" dirty="0"/>
              <a:t>, </a:t>
            </a:r>
          </a:p>
          <a:p>
            <a:pPr marL="457200" lvl="2" fontAlgn="base">
              <a:spcBef>
                <a:spcPct val="20000"/>
              </a:spcBef>
              <a:spcAft>
                <a:spcPct val="0"/>
              </a:spcAft>
            </a:pPr>
            <a:r>
              <a:rPr lang="de-AT" sz="1400" dirty="0"/>
              <a:t>	(2) </a:t>
            </a:r>
            <a:r>
              <a:rPr lang="de-AT" sz="1400" dirty="0" err="1"/>
              <a:t>were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perceived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be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harder</a:t>
            </a:r>
            <a:r>
              <a:rPr lang="de-AT" sz="1400" dirty="0"/>
              <a:t>, and </a:t>
            </a:r>
          </a:p>
          <a:p>
            <a:pPr marL="457200" lvl="2" fontAlgn="base">
              <a:spcBef>
                <a:spcPct val="20000"/>
              </a:spcBef>
              <a:spcAft>
                <a:spcPct val="0"/>
              </a:spcAft>
            </a:pPr>
            <a:r>
              <a:rPr lang="de-AT" sz="1400" dirty="0"/>
              <a:t>	(3) </a:t>
            </a:r>
            <a:r>
              <a:rPr lang="de-AT" sz="1400" dirty="0" err="1"/>
              <a:t>resulted</a:t>
            </a:r>
            <a:r>
              <a:rPr lang="de-AT" sz="1400" dirty="0"/>
              <a:t> in a </a:t>
            </a:r>
            <a:r>
              <a:rPr lang="de-AT" sz="1400" dirty="0" err="1">
                <a:solidFill>
                  <a:srgbClr val="4699C2"/>
                </a:solidFill>
              </a:rPr>
              <a:t>lower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confidence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users</a:t>
            </a:r>
            <a:r>
              <a:rPr lang="de-AT" sz="1400" dirty="0"/>
              <a:t> in </a:t>
            </a:r>
            <a:r>
              <a:rPr lang="de-AT" sz="1400" dirty="0" err="1"/>
              <a:t>their</a:t>
            </a:r>
            <a:r>
              <a:rPr lang="de-AT" sz="1400" dirty="0"/>
              <a:t> </a:t>
            </a:r>
            <a:r>
              <a:rPr lang="de-AT" sz="1400" dirty="0" err="1"/>
              <a:t>answers</a:t>
            </a:r>
            <a:r>
              <a:rPr lang="de-AT" sz="1400" dirty="0"/>
              <a:t>   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3680461" y="419101"/>
            <a:ext cx="5311140" cy="2438400"/>
          </a:xfrm>
          <a:prstGeom prst="roundRect">
            <a:avLst>
              <a:gd name="adj" fmla="val 3830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EB4FE7-751F-4568-8B41-F5ACA4CB3F3D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0429C4-F1A1-40B4-9095-B36618BF5C6A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86C96D17-F11A-413F-9CAB-B67D327C7660}"/>
              </a:ext>
            </a:extLst>
          </p:cNvPr>
          <p:cNvSpPr/>
          <p:nvPr/>
        </p:nvSpPr>
        <p:spPr bwMode="auto">
          <a:xfrm>
            <a:off x="4688365" y="716280"/>
            <a:ext cx="3628051" cy="795652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C6B2D2F-4848-4C1E-AB0D-EDA2D5ED653C}"/>
              </a:ext>
            </a:extLst>
          </p:cNvPr>
          <p:cNvCxnSpPr>
            <a:cxnSpLocks/>
          </p:cNvCxnSpPr>
          <p:nvPr/>
        </p:nvCxnSpPr>
        <p:spPr bwMode="auto">
          <a:xfrm flipV="1">
            <a:off x="4152550" y="1511932"/>
            <a:ext cx="674228" cy="15040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895B7F7-3391-49AE-9C00-C2614343B85A}"/>
              </a:ext>
            </a:extLst>
          </p:cNvPr>
          <p:cNvSpPr txBox="1"/>
          <p:nvPr/>
        </p:nvSpPr>
        <p:spPr>
          <a:xfrm>
            <a:off x="1695981" y="3015954"/>
            <a:ext cx="512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assess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usefulness</a:t>
            </a:r>
            <a:r>
              <a:rPr lang="de-AT" sz="1000" dirty="0">
                <a:solidFill>
                  <a:srgbClr val="C00000"/>
                </a:solidFill>
              </a:rPr>
              <a:t> (</a:t>
            </a:r>
            <a:r>
              <a:rPr lang="de-AT" sz="1000" dirty="0" err="1">
                <a:solidFill>
                  <a:srgbClr val="C00000"/>
                </a:solidFill>
              </a:rPr>
              <a:t>efficiency</a:t>
            </a:r>
            <a:r>
              <a:rPr lang="de-AT" sz="1000" dirty="0">
                <a:solidFill>
                  <a:srgbClr val="C00000"/>
                </a:solidFill>
              </a:rPr>
              <a:t> + </a:t>
            </a:r>
            <a:r>
              <a:rPr lang="de-AT" sz="1000" dirty="0" err="1">
                <a:solidFill>
                  <a:srgbClr val="C00000"/>
                </a:solidFill>
              </a:rPr>
              <a:t>effectivity</a:t>
            </a:r>
            <a:r>
              <a:rPr lang="de-AT" sz="1000" dirty="0">
                <a:solidFill>
                  <a:srgbClr val="C00000"/>
                </a:solidFill>
              </a:rPr>
              <a:t>) </a:t>
            </a:r>
            <a:r>
              <a:rPr lang="de-AT" sz="1000" dirty="0" err="1">
                <a:solidFill>
                  <a:srgbClr val="C00000"/>
                </a:solidFill>
              </a:rPr>
              <a:t>of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query-based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ontology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debugging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/>
              <a:t>(</a:t>
            </a:r>
            <a:r>
              <a:rPr lang="de-AT" sz="1000" dirty="0" err="1"/>
              <a:t>as</a:t>
            </a:r>
            <a:r>
              <a:rPr lang="de-AT" sz="1000" dirty="0"/>
              <a:t> </a:t>
            </a:r>
            <a:r>
              <a:rPr lang="de-AT" sz="1000" dirty="0" err="1"/>
              <a:t>opposed</a:t>
            </a:r>
            <a:r>
              <a:rPr lang="de-AT" sz="1000" dirty="0"/>
              <a:t> </a:t>
            </a:r>
            <a:r>
              <a:rPr lang="de-AT" sz="1000" dirty="0" err="1"/>
              <a:t>to</a:t>
            </a:r>
            <a:r>
              <a:rPr lang="de-AT" sz="1000" dirty="0"/>
              <a:t> </a:t>
            </a:r>
            <a:r>
              <a:rPr lang="de-AT" sz="1000" dirty="0" err="1"/>
              <a:t>ontology</a:t>
            </a:r>
            <a:r>
              <a:rPr lang="de-AT" sz="1000" dirty="0"/>
              <a:t> </a:t>
            </a:r>
            <a:r>
              <a:rPr lang="de-AT" sz="1000" dirty="0" err="1"/>
              <a:t>debugging</a:t>
            </a:r>
            <a:r>
              <a:rPr lang="de-AT" sz="1000" dirty="0"/>
              <a:t> </a:t>
            </a:r>
            <a:r>
              <a:rPr lang="de-AT" sz="1000" dirty="0" err="1"/>
              <a:t>based</a:t>
            </a:r>
            <a:r>
              <a:rPr lang="de-AT" sz="1000" dirty="0"/>
              <a:t> on </a:t>
            </a:r>
            <a:r>
              <a:rPr lang="de-AT" sz="1000" dirty="0" err="1">
                <a:solidFill>
                  <a:srgbClr val="4699C2"/>
                </a:solidFill>
              </a:rPr>
              <a:t>manual</a:t>
            </a:r>
            <a:r>
              <a:rPr lang="de-AT" sz="1000" dirty="0"/>
              <a:t> test-</a:t>
            </a:r>
            <a:r>
              <a:rPr lang="de-AT" sz="1000" dirty="0" err="1"/>
              <a:t>case</a:t>
            </a:r>
            <a:r>
              <a:rPr lang="de-AT" sz="1000" dirty="0"/>
              <a:t> </a:t>
            </a:r>
            <a:r>
              <a:rPr lang="de-AT" sz="1000" dirty="0" err="1"/>
              <a:t>specification</a:t>
            </a:r>
            <a:r>
              <a:rPr lang="de-AT" sz="1000" dirty="0"/>
              <a:t>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27EB85F-4111-47EA-BAA4-C3969A2FDCC7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557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C1D913-59A3-44AA-BA36-4AB5C6333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3825239" y="708659"/>
            <a:ext cx="662941" cy="952501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80183DA-251A-437F-AFB2-631F20FCA0AC}"/>
              </a:ext>
            </a:extLst>
          </p:cNvPr>
          <p:cNvSpPr txBox="1"/>
          <p:nvPr/>
        </p:nvSpPr>
        <p:spPr>
          <a:xfrm>
            <a:off x="617057" y="3221290"/>
            <a:ext cx="8374543" cy="332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400" dirty="0">
              <a:solidFill>
                <a:srgbClr val="4699C2"/>
              </a:solidFill>
            </a:endParaRPr>
          </a:p>
          <a:p>
            <a:endParaRPr lang="de-AT" sz="1400" dirty="0"/>
          </a:p>
          <a:p>
            <a:r>
              <a:rPr lang="de-AT" sz="1100" dirty="0">
                <a:highlight>
                  <a:srgbClr val="FFFF00"/>
                </a:highlight>
              </a:rPr>
              <a:t>[Rodler, Schekotihin, 2017, </a:t>
            </a:r>
            <a:r>
              <a:rPr lang="de-AT" sz="1100" i="1" dirty="0" err="1">
                <a:highlight>
                  <a:srgbClr val="FFFF00"/>
                </a:highlight>
              </a:rPr>
              <a:t>Int'l</a:t>
            </a:r>
            <a:r>
              <a:rPr lang="de-AT" sz="1100" i="1" dirty="0">
                <a:highlight>
                  <a:srgbClr val="FFFF00"/>
                </a:highlight>
              </a:rPr>
              <a:t> Workshop on </a:t>
            </a:r>
            <a:r>
              <a:rPr lang="de-AT" sz="1100" i="1" dirty="0" err="1">
                <a:highlight>
                  <a:srgbClr val="FFFF00"/>
                </a:highlight>
              </a:rPr>
              <a:t>Principles</a:t>
            </a:r>
            <a:r>
              <a:rPr lang="de-AT" sz="1100" i="1" dirty="0">
                <a:highlight>
                  <a:srgbClr val="FFFF00"/>
                </a:highlight>
              </a:rPr>
              <a:t> </a:t>
            </a:r>
            <a:r>
              <a:rPr lang="de-AT" sz="1100" i="1" dirty="0" err="1">
                <a:highlight>
                  <a:srgbClr val="FFFF00"/>
                </a:highlight>
              </a:rPr>
              <a:t>of</a:t>
            </a:r>
            <a:r>
              <a:rPr lang="de-AT" sz="1100" i="1" dirty="0">
                <a:highlight>
                  <a:srgbClr val="FFFF00"/>
                </a:highlight>
              </a:rPr>
              <a:t> Diagnosis (DX)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400" dirty="0"/>
              <a:t>Proof: Any model-</a:t>
            </a:r>
            <a:r>
              <a:rPr lang="de-AT" sz="1400" dirty="0" err="1"/>
              <a:t>based</a:t>
            </a:r>
            <a:r>
              <a:rPr lang="de-AT" sz="1400" dirty="0"/>
              <a:t> </a:t>
            </a:r>
            <a:r>
              <a:rPr lang="de-AT" sz="1400" dirty="0" err="1"/>
              <a:t>diagnosis</a:t>
            </a:r>
            <a:r>
              <a:rPr lang="de-AT" sz="1400" dirty="0"/>
              <a:t> </a:t>
            </a:r>
            <a:r>
              <a:rPr lang="de-AT" sz="1400" dirty="0" err="1"/>
              <a:t>problem</a:t>
            </a:r>
            <a:r>
              <a:rPr lang="de-AT" sz="1400" dirty="0"/>
              <a:t> </a:t>
            </a:r>
            <a:r>
              <a:rPr lang="de-AT" sz="1400" dirty="0" err="1"/>
              <a:t>can</a:t>
            </a:r>
            <a:r>
              <a:rPr lang="de-AT" sz="1400" dirty="0"/>
              <a:t> </a:t>
            </a:r>
            <a:r>
              <a:rPr lang="de-AT" sz="1400" dirty="0" err="1"/>
              <a:t>be</a:t>
            </a:r>
            <a:r>
              <a:rPr lang="de-AT" sz="1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AT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 err="1"/>
              <a:t>efficiently</a:t>
            </a:r>
            <a:r>
              <a:rPr lang="de-AT" sz="1400" dirty="0"/>
              <a:t> </a:t>
            </a:r>
            <a:r>
              <a:rPr lang="de-AT" sz="1400" dirty="0" err="1"/>
              <a:t>formulated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KB </a:t>
            </a:r>
            <a:r>
              <a:rPr lang="de-AT" sz="1400" dirty="0" err="1"/>
              <a:t>debugging</a:t>
            </a:r>
            <a:r>
              <a:rPr lang="de-AT" sz="1400" dirty="0"/>
              <a:t> </a:t>
            </a:r>
            <a:r>
              <a:rPr lang="de-AT" sz="1400" dirty="0" err="1"/>
              <a:t>problem</a:t>
            </a:r>
            <a:r>
              <a:rPr lang="de-AT" sz="1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 err="1"/>
              <a:t>solved</a:t>
            </a:r>
            <a:r>
              <a:rPr lang="de-AT" sz="1400" dirty="0"/>
              <a:t> </a:t>
            </a:r>
            <a:r>
              <a:rPr lang="de-AT" sz="1400" dirty="0" err="1"/>
              <a:t>by</a:t>
            </a:r>
            <a:r>
              <a:rPr lang="de-AT" sz="1400" dirty="0"/>
              <a:t> KB </a:t>
            </a:r>
            <a:r>
              <a:rPr lang="de-AT" sz="1400" dirty="0" err="1"/>
              <a:t>debugging</a:t>
            </a:r>
            <a:r>
              <a:rPr lang="de-AT" sz="1400" dirty="0"/>
              <a:t> </a:t>
            </a:r>
            <a:r>
              <a:rPr lang="de-AT" sz="1400" dirty="0" err="1"/>
              <a:t>techniques</a:t>
            </a:r>
            <a:endParaRPr lang="de-AT" sz="1400" dirty="0"/>
          </a:p>
          <a:p>
            <a:endParaRPr lang="de-AT" sz="1400" dirty="0">
              <a:sym typeface="Wingdings" panose="05000000000000000000" pitchFamily="2" charset="2"/>
            </a:endParaRPr>
          </a:p>
          <a:p>
            <a:r>
              <a:rPr lang="de-AT" sz="1400" dirty="0">
                <a:sym typeface="Wingdings" panose="05000000000000000000" pitchFamily="2" charset="2"/>
              </a:rPr>
              <a:t> 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Our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de-AT" sz="1400" dirty="0" err="1">
                <a:solidFill>
                  <a:srgbClr val="4699C2"/>
                </a:solidFill>
              </a:rPr>
              <a:t>research</a:t>
            </a:r>
            <a:r>
              <a:rPr lang="de-AT" sz="1400" dirty="0">
                <a:solidFill>
                  <a:srgbClr val="4699C2"/>
                </a:solidFill>
              </a:rPr>
              <a:t> on KB (</a:t>
            </a:r>
            <a:r>
              <a:rPr lang="de-AT" sz="1400" dirty="0" err="1">
                <a:solidFill>
                  <a:srgbClr val="4699C2"/>
                </a:solidFill>
              </a:rPr>
              <a:t>ontology</a:t>
            </a:r>
            <a:r>
              <a:rPr lang="de-AT" sz="1400" dirty="0">
                <a:solidFill>
                  <a:srgbClr val="4699C2"/>
                </a:solidFill>
              </a:rPr>
              <a:t>) </a:t>
            </a:r>
            <a:r>
              <a:rPr lang="de-AT" sz="1400" dirty="0" err="1">
                <a:solidFill>
                  <a:srgbClr val="4699C2"/>
                </a:solidFill>
              </a:rPr>
              <a:t>debugging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/>
              <a:t>is</a:t>
            </a:r>
            <a:r>
              <a:rPr lang="de-AT" sz="1400" dirty="0"/>
              <a:t> </a:t>
            </a:r>
            <a:r>
              <a:rPr lang="de-AT" sz="1400" dirty="0">
                <a:solidFill>
                  <a:srgbClr val="4699C2"/>
                </a:solidFill>
              </a:rPr>
              <a:t>relevant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model-</a:t>
            </a:r>
            <a:r>
              <a:rPr lang="de-AT" sz="1400" dirty="0" err="1">
                <a:solidFill>
                  <a:srgbClr val="4699C2"/>
                </a:solidFill>
              </a:rPr>
              <a:t>based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diagnosis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b="1" dirty="0"/>
              <a:t>in </a:t>
            </a:r>
            <a:r>
              <a:rPr lang="de-AT" sz="1400" b="1" dirty="0" err="1"/>
              <a:t>general</a:t>
            </a:r>
            <a:endParaRPr lang="en-US" sz="1400" b="1" dirty="0"/>
          </a:p>
          <a:p>
            <a:endParaRPr lang="de-AT" sz="1400" dirty="0">
              <a:sym typeface="Wingdings" panose="05000000000000000000" pitchFamily="2" charset="2"/>
            </a:endParaRPr>
          </a:p>
          <a:p>
            <a:r>
              <a:rPr lang="de-AT" sz="1400" dirty="0">
                <a:sym typeface="Wingdings" panose="05000000000000000000" pitchFamily="2" charset="2"/>
              </a:rPr>
              <a:t> 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Our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de-AT" sz="1400" dirty="0" err="1">
                <a:solidFill>
                  <a:srgbClr val="4699C2"/>
                </a:solidFill>
              </a:rPr>
              <a:t>algorithms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for</a:t>
            </a:r>
            <a:r>
              <a:rPr lang="de-AT" sz="1400" dirty="0">
                <a:solidFill>
                  <a:srgbClr val="4699C2"/>
                </a:solidFill>
              </a:rPr>
              <a:t> KB (</a:t>
            </a:r>
            <a:r>
              <a:rPr lang="de-AT" sz="1400" dirty="0" err="1">
                <a:solidFill>
                  <a:srgbClr val="4699C2"/>
                </a:solidFill>
              </a:rPr>
              <a:t>ontology</a:t>
            </a:r>
            <a:r>
              <a:rPr lang="de-AT" sz="1400" dirty="0">
                <a:solidFill>
                  <a:srgbClr val="4699C2"/>
                </a:solidFill>
              </a:rPr>
              <a:t>) </a:t>
            </a:r>
            <a:r>
              <a:rPr lang="de-AT" sz="1400" dirty="0" err="1">
                <a:solidFill>
                  <a:srgbClr val="4699C2"/>
                </a:solidFill>
              </a:rPr>
              <a:t>debugging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/>
              <a:t>are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applicable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model-</a:t>
            </a:r>
            <a:r>
              <a:rPr lang="de-AT" sz="1400" dirty="0" err="1">
                <a:solidFill>
                  <a:srgbClr val="4699C2"/>
                </a:solidFill>
              </a:rPr>
              <a:t>based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diagnosis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b="1" dirty="0"/>
              <a:t>in </a:t>
            </a:r>
            <a:r>
              <a:rPr lang="de-AT" sz="1400" b="1" dirty="0" err="1"/>
              <a:t>general</a:t>
            </a:r>
            <a:endParaRPr lang="en-US" sz="1400" b="1" dirty="0"/>
          </a:p>
          <a:p>
            <a:endParaRPr lang="de-AT" sz="1400" dirty="0"/>
          </a:p>
          <a:p>
            <a:endParaRPr lang="de-AT" sz="1400" dirty="0"/>
          </a:p>
          <a:p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12FD91-4965-4128-85C5-73F96ECA1B4B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3A1219-0204-4B94-B4D4-4B8C5A7167D3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6D560521-DCEF-4948-B289-045281D3A222}"/>
              </a:ext>
            </a:extLst>
          </p:cNvPr>
          <p:cNvSpPr/>
          <p:nvPr/>
        </p:nvSpPr>
        <p:spPr bwMode="auto">
          <a:xfrm>
            <a:off x="3825359" y="706392"/>
            <a:ext cx="662941" cy="952501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BCB2CB6-0237-4CD1-A43B-EB5DB495AA66}"/>
              </a:ext>
            </a:extLst>
          </p:cNvPr>
          <p:cNvSpPr txBox="1"/>
          <p:nvPr/>
        </p:nvSpPr>
        <p:spPr>
          <a:xfrm>
            <a:off x="3219897" y="3099762"/>
            <a:ext cx="581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show</a:t>
            </a:r>
            <a:r>
              <a:rPr lang="de-AT" sz="1000" dirty="0">
                <a:solidFill>
                  <a:srgbClr val="C00000"/>
                </a:solidFill>
              </a:rPr>
              <a:t>: </a:t>
            </a:r>
          </a:p>
          <a:p>
            <a:r>
              <a:rPr lang="de-AT" sz="1000" dirty="0">
                <a:solidFill>
                  <a:srgbClr val="C00000"/>
                </a:solidFill>
              </a:rPr>
              <a:t>KB </a:t>
            </a:r>
            <a:r>
              <a:rPr lang="de-AT" sz="1000" dirty="0" err="1">
                <a:solidFill>
                  <a:srgbClr val="C00000"/>
                </a:solidFill>
              </a:rPr>
              <a:t>debugging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problem</a:t>
            </a:r>
            <a:r>
              <a:rPr lang="de-AT" sz="1000" dirty="0">
                <a:solidFill>
                  <a:srgbClr val="C00000"/>
                </a:solidFill>
              </a:rPr>
              <a:t>      </a:t>
            </a:r>
            <a:r>
              <a:rPr lang="de-AT" sz="1000" dirty="0" err="1">
                <a:solidFill>
                  <a:srgbClr val="C00000"/>
                </a:solidFill>
              </a:rPr>
              <a:t>is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more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general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than</a:t>
            </a:r>
            <a:r>
              <a:rPr lang="de-AT" sz="1000" dirty="0">
                <a:solidFill>
                  <a:srgbClr val="C00000"/>
                </a:solidFill>
              </a:rPr>
              <a:t>      model-</a:t>
            </a:r>
            <a:r>
              <a:rPr lang="de-AT" sz="1000" dirty="0" err="1">
                <a:solidFill>
                  <a:srgbClr val="C00000"/>
                </a:solidFill>
              </a:rPr>
              <a:t>based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diagnosis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problem</a:t>
            </a:r>
            <a:endParaRPr lang="de-AT" sz="100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FB2E218-907C-43FE-9E9A-A4814D1CDD0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36888" y="1658893"/>
            <a:ext cx="508130" cy="14722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8E213C49-85A1-4962-86BE-EDA57C62C1EA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060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 animBg="1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51FCA34-92EF-400C-9E7B-EC7D451C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47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C34D69-A7F2-473F-832F-4B7ABE35A7B3}"/>
              </a:ext>
            </a:extLst>
          </p:cNvPr>
          <p:cNvSpPr txBox="1"/>
          <p:nvPr/>
        </p:nvSpPr>
        <p:spPr>
          <a:xfrm>
            <a:off x="617057" y="3221290"/>
            <a:ext cx="8633623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[Rodler, 2022, </a:t>
            </a:r>
            <a:r>
              <a:rPr lang="de-AT" sz="1100" i="1" dirty="0" err="1">
                <a:highlight>
                  <a:srgbClr val="FFFF00"/>
                </a:highlight>
              </a:rPr>
              <a:t>Artificial</a:t>
            </a:r>
            <a:r>
              <a:rPr lang="de-AT" sz="1100" i="1" dirty="0">
                <a:highlight>
                  <a:srgbClr val="FFFF00"/>
                </a:highlight>
              </a:rPr>
              <a:t> </a:t>
            </a:r>
            <a:r>
              <a:rPr lang="de-AT" sz="1100" i="1" dirty="0" err="1">
                <a:highlight>
                  <a:srgbClr val="FFFF00"/>
                </a:highlight>
              </a:rPr>
              <a:t>Intelligence</a:t>
            </a:r>
            <a:r>
              <a:rPr lang="de-AT" sz="1100" i="1" dirty="0">
                <a:highlight>
                  <a:srgbClr val="FFFF00"/>
                </a:highlight>
              </a:rPr>
              <a:t> Review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QuickXplain</a:t>
            </a:r>
            <a:r>
              <a:rPr lang="de-AT" sz="1400" dirty="0">
                <a:solidFill>
                  <a:srgbClr val="4699C2"/>
                </a:solidFill>
              </a:rPr>
              <a:t> (QX) </a:t>
            </a:r>
            <a:r>
              <a:rPr lang="de-AT" sz="1400" dirty="0" err="1"/>
              <a:t>algorithm</a:t>
            </a:r>
            <a:r>
              <a:rPr lang="de-AT" sz="1400" dirty="0"/>
              <a:t> </a:t>
            </a:r>
            <a:r>
              <a:rPr lang="de-AT" sz="1400" dirty="0" err="1"/>
              <a:t>revisited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Seminal</a:t>
            </a:r>
            <a:r>
              <a:rPr lang="de-AT" sz="1400" dirty="0"/>
              <a:t> original </a:t>
            </a:r>
            <a:r>
              <a:rPr lang="de-AT" sz="1400" dirty="0" err="1"/>
              <a:t>paper</a:t>
            </a:r>
            <a:r>
              <a:rPr lang="de-AT" sz="1400" dirty="0"/>
              <a:t> [Junker, 2004] 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(Google Scholar: ~550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citations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Divide-and-</a:t>
            </a:r>
            <a:r>
              <a:rPr lang="de-AT" sz="1400" dirty="0" err="1"/>
              <a:t>conquer</a:t>
            </a:r>
            <a:r>
              <a:rPr lang="de-AT" sz="1400" dirty="0"/>
              <a:t> </a:t>
            </a:r>
            <a:r>
              <a:rPr lang="de-AT" sz="1400" dirty="0" err="1"/>
              <a:t>principle</a:t>
            </a:r>
            <a:r>
              <a:rPr lang="de-AT" sz="1400" dirty="0"/>
              <a:t>: </a:t>
            </a:r>
            <a:r>
              <a:rPr lang="de-AT" sz="1400" dirty="0" err="1"/>
              <a:t>computes</a:t>
            </a:r>
            <a:r>
              <a:rPr lang="de-AT" sz="1400" dirty="0"/>
              <a:t> a </a:t>
            </a:r>
            <a:r>
              <a:rPr lang="de-AT" sz="1400" dirty="0">
                <a:solidFill>
                  <a:srgbClr val="4699C2"/>
                </a:solidFill>
              </a:rPr>
              <a:t>minimal </a:t>
            </a:r>
            <a:r>
              <a:rPr lang="de-AT" sz="1400" dirty="0" err="1">
                <a:solidFill>
                  <a:srgbClr val="4699C2"/>
                </a:solidFill>
              </a:rPr>
              <a:t>subset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subject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a monotone </a:t>
            </a:r>
            <a:r>
              <a:rPr lang="de-AT" sz="1400" dirty="0" err="1">
                <a:solidFill>
                  <a:srgbClr val="4699C2"/>
                </a:solidFill>
              </a:rPr>
              <a:t>predicate</a:t>
            </a:r>
            <a:r>
              <a:rPr lang="de-AT" sz="1400" dirty="0"/>
              <a:t> </a:t>
            </a:r>
            <a:r>
              <a:rPr lang="de-AT" sz="1400" dirty="0">
                <a:solidFill>
                  <a:srgbClr val="4699C2"/>
                </a:solidFill>
              </a:rPr>
              <a:t>(MSMP)</a:t>
            </a:r>
            <a:br>
              <a:rPr lang="de-AT" sz="1400" dirty="0"/>
            </a:b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(e.g., minimal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unsatisfiable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subset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clauses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in a CNF, minimal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diagnosis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, minimal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conflict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QX </a:t>
            </a:r>
            <a:r>
              <a:rPr lang="de-AT" sz="1400" dirty="0">
                <a:solidFill>
                  <a:srgbClr val="4699C2"/>
                </a:solidFill>
              </a:rPr>
              <a:t>relevant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a </a:t>
            </a:r>
            <a:r>
              <a:rPr lang="de-AT" sz="1400" dirty="0" err="1"/>
              <a:t>wide</a:t>
            </a:r>
            <a:r>
              <a:rPr lang="de-AT" sz="1400" dirty="0"/>
              <a:t> </a:t>
            </a:r>
            <a:r>
              <a:rPr lang="de-AT" sz="1400" dirty="0" err="1"/>
              <a:t>range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computer</a:t>
            </a:r>
            <a:r>
              <a:rPr lang="de-AT" sz="1400" dirty="0"/>
              <a:t> </a:t>
            </a:r>
            <a:r>
              <a:rPr lang="de-AT" sz="1400" dirty="0" err="1"/>
              <a:t>science</a:t>
            </a:r>
            <a:r>
              <a:rPr lang="de-AT" sz="1400" dirty="0"/>
              <a:t> </a:t>
            </a:r>
            <a:r>
              <a:rPr lang="de-AT" sz="1400" dirty="0" err="1"/>
              <a:t>disciplines</a:t>
            </a:r>
            <a:r>
              <a:rPr lang="de-AT" sz="1400" dirty="0"/>
              <a:t> </a:t>
            </a:r>
            <a:br>
              <a:rPr lang="de-AT" sz="1400" dirty="0"/>
            </a:b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(e.g., model-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based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diagnosis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, CSPs,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verification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configuration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recommenders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Semantic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Web)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Personal </a:t>
            </a:r>
            <a:r>
              <a:rPr lang="de-AT" sz="1400" dirty="0" err="1"/>
              <a:t>experience</a:t>
            </a:r>
            <a:r>
              <a:rPr lang="de-AT" sz="1400" dirty="0"/>
              <a:t> 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(e.g.,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students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AT" sz="1400" dirty="0"/>
              <a:t>+ </a:t>
            </a:r>
            <a:r>
              <a:rPr lang="de-AT" sz="1400" dirty="0" err="1"/>
              <a:t>survey</a:t>
            </a:r>
            <a:r>
              <a:rPr lang="de-AT" sz="1400" dirty="0"/>
              <a:t> 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among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informatics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researchers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teachers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AT" sz="1400" dirty="0"/>
              <a:t>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Many (</a:t>
            </a:r>
            <a:r>
              <a:rPr lang="de-AT" sz="1400" dirty="0" err="1"/>
              <a:t>even</a:t>
            </a:r>
            <a:r>
              <a:rPr lang="de-AT" sz="1400" dirty="0"/>
              <a:t> </a:t>
            </a:r>
            <a:r>
              <a:rPr lang="de-AT" sz="1400" dirty="0" err="1"/>
              <a:t>highly</a:t>
            </a:r>
            <a:r>
              <a:rPr lang="de-AT" sz="1400" dirty="0"/>
              <a:t> </a:t>
            </a:r>
            <a:r>
              <a:rPr lang="de-AT" sz="1400" dirty="0" err="1"/>
              <a:t>proficient</a:t>
            </a:r>
            <a:r>
              <a:rPr lang="de-AT" sz="1400" dirty="0"/>
              <a:t> </a:t>
            </a:r>
            <a:r>
              <a:rPr lang="de-AT" sz="1400" dirty="0" err="1"/>
              <a:t>experts</a:t>
            </a:r>
            <a:r>
              <a:rPr lang="de-AT" sz="1400" dirty="0"/>
              <a:t>) </a:t>
            </a:r>
            <a:r>
              <a:rPr lang="de-AT" sz="1400" dirty="0" err="1"/>
              <a:t>have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problems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understanding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b="1" dirty="0" err="1">
                <a:solidFill>
                  <a:srgbClr val="4699C2"/>
                </a:solidFill>
              </a:rPr>
              <a:t>why</a:t>
            </a:r>
            <a:r>
              <a:rPr lang="de-AT" sz="1400" dirty="0">
                <a:solidFill>
                  <a:srgbClr val="4699C2"/>
                </a:solidFill>
              </a:rPr>
              <a:t> + </a:t>
            </a:r>
            <a:r>
              <a:rPr lang="de-AT" sz="1400" b="1" dirty="0" err="1">
                <a:solidFill>
                  <a:srgbClr val="4699C2"/>
                </a:solidFill>
              </a:rPr>
              <a:t>how</a:t>
            </a:r>
            <a:r>
              <a:rPr lang="de-AT" sz="1400" dirty="0">
                <a:solidFill>
                  <a:srgbClr val="4699C2"/>
                </a:solidFill>
              </a:rPr>
              <a:t> QX </a:t>
            </a:r>
            <a:r>
              <a:rPr lang="de-AT" sz="1400" dirty="0" err="1">
                <a:solidFill>
                  <a:srgbClr val="4699C2"/>
                </a:solidFill>
              </a:rPr>
              <a:t>works</a:t>
            </a:r>
            <a:endParaRPr lang="de-AT" sz="1400" dirty="0">
              <a:solidFill>
                <a:srgbClr val="4699C2"/>
              </a:solidFill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rgbClr val="4699C2"/>
                </a:solidFill>
              </a:rPr>
              <a:t>Main </a:t>
            </a:r>
            <a:r>
              <a:rPr lang="de-AT" sz="1400" dirty="0" err="1">
                <a:solidFill>
                  <a:srgbClr val="4699C2"/>
                </a:solidFill>
              </a:rPr>
              <a:t>obstacle</a:t>
            </a:r>
            <a:r>
              <a:rPr lang="de-AT" sz="1400" dirty="0"/>
              <a:t>: </a:t>
            </a:r>
            <a:r>
              <a:rPr lang="de-AT" sz="1400" dirty="0" err="1">
                <a:solidFill>
                  <a:srgbClr val="4699C2"/>
                </a:solidFill>
              </a:rPr>
              <a:t>recursive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nature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QX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 err="1"/>
              <a:t>Presentation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400" dirty="0" err="1">
                <a:solidFill>
                  <a:srgbClr val="4699C2"/>
                </a:solidFill>
              </a:rPr>
              <a:t>Novel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way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explaining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/>
              <a:t>QX 	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(simple,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accessible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"flat"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notation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instead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bg1">
                    <a:lumMod val="65000"/>
                  </a:schemeClr>
                </a:solidFill>
              </a:rPr>
              <a:t>tree</a:t>
            </a:r>
            <a:r>
              <a:rPr lang="de-AT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/>
              <a:t>(First) </a:t>
            </a:r>
            <a:r>
              <a:rPr lang="de-AT" sz="1400" dirty="0" err="1"/>
              <a:t>correctness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proof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QX </a:t>
            </a:r>
            <a:r>
              <a:rPr lang="de-AT" sz="1400" dirty="0">
                <a:sym typeface="Wingdings" panose="05000000000000000000" pitchFamily="2" charset="2"/>
              </a:rPr>
              <a:t> </a:t>
            </a:r>
            <a:r>
              <a:rPr lang="de-AT" sz="1400" dirty="0" err="1">
                <a:sym typeface="Wingdings" panose="05000000000000000000" pitchFamily="2" charset="2"/>
              </a:rPr>
              <a:t>focus</a:t>
            </a:r>
            <a:r>
              <a:rPr lang="de-AT" sz="1400" dirty="0">
                <a:sym typeface="Wingdings" panose="05000000000000000000" pitchFamily="2" charset="2"/>
              </a:rPr>
              <a:t>: </a:t>
            </a:r>
            <a:r>
              <a:rPr lang="de-AT" sz="1400" dirty="0" err="1">
                <a:sym typeface="Wingdings" panose="05000000000000000000" pitchFamily="2" charset="2"/>
              </a:rPr>
              <a:t>understandability</a:t>
            </a:r>
            <a:r>
              <a:rPr lang="de-AT" sz="1400" dirty="0">
                <a:sym typeface="Wingdings" panose="05000000000000000000" pitchFamily="2" charset="2"/>
              </a:rPr>
              <a:t>, </a:t>
            </a:r>
            <a:r>
              <a:rPr lang="de-AT" sz="1400" dirty="0" err="1">
                <a:sym typeface="Wingdings" panose="05000000000000000000" pitchFamily="2" charset="2"/>
              </a:rPr>
              <a:t>intuition</a:t>
            </a:r>
            <a:r>
              <a:rPr lang="de-AT" sz="1400" dirty="0">
                <a:sym typeface="Wingdings" panose="05000000000000000000" pitchFamily="2" charset="2"/>
              </a:rPr>
              <a:t>  "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proof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to</a:t>
            </a:r>
            <a:r>
              <a:rPr lang="de-AT" sz="14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rgbClr val="4699C2"/>
                </a:solidFill>
                <a:sym typeface="Wingdings" panose="05000000000000000000" pitchFamily="2" charset="2"/>
              </a:rPr>
              <a:t>explain</a:t>
            </a:r>
            <a:r>
              <a:rPr lang="de-AT" sz="1400" dirty="0">
                <a:sym typeface="Wingdings" panose="05000000000000000000" pitchFamily="2" charset="2"/>
              </a:rPr>
              <a:t>"</a:t>
            </a:r>
            <a:endParaRPr lang="de-AT" sz="1400" dirty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2627788" y="1917580"/>
            <a:ext cx="3239612" cy="941034"/>
          </a:xfrm>
          <a:prstGeom prst="roundRect">
            <a:avLst>
              <a:gd name="adj" fmla="val 1190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20B4A3-B3EB-4172-964F-B3BE2F81D66E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B22814-1395-43E3-A5D5-078E1B5E453C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64C2821-EE6C-499E-AC69-BE8CBE5D62AA}"/>
              </a:ext>
            </a:extLst>
          </p:cNvPr>
          <p:cNvSpPr/>
          <p:nvPr/>
        </p:nvSpPr>
        <p:spPr bwMode="auto">
          <a:xfrm>
            <a:off x="2627788" y="1918751"/>
            <a:ext cx="3239612" cy="933826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142AF07-A6D9-464B-A36B-B3FD9F928E12}"/>
              </a:ext>
            </a:extLst>
          </p:cNvPr>
          <p:cNvCxnSpPr>
            <a:cxnSpLocks/>
          </p:cNvCxnSpPr>
          <p:nvPr/>
        </p:nvCxnSpPr>
        <p:spPr bwMode="auto">
          <a:xfrm>
            <a:off x="1953491" y="2247900"/>
            <a:ext cx="675410" cy="1620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F3FD096-C1A7-4F70-9D02-215646E92E89}"/>
              </a:ext>
            </a:extLst>
          </p:cNvPr>
          <p:cNvSpPr txBox="1"/>
          <p:nvPr/>
        </p:nvSpPr>
        <p:spPr>
          <a:xfrm>
            <a:off x="458419" y="1943616"/>
            <a:ext cx="173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help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people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understand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seminal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algorithm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for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diagnostic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reasoning</a:t>
            </a:r>
            <a:r>
              <a:rPr lang="de-AT" sz="1000" dirty="0">
                <a:solidFill>
                  <a:srgbClr val="C00000"/>
                </a:solidFill>
              </a:rPr>
              <a:t> and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diagnosis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computation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endParaRPr lang="de-AT" sz="10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C1DB75E-6C95-4F11-AE22-EBA611378FE2}"/>
              </a:ext>
            </a:extLst>
          </p:cNvPr>
          <p:cNvSpPr txBox="1"/>
          <p:nvPr/>
        </p:nvSpPr>
        <p:spPr>
          <a:xfrm>
            <a:off x="617058" y="918646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22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C1D913-59A3-44AA-BA36-4AB5C6333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91" y="162984"/>
            <a:ext cx="6328109" cy="294428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EB1AC-75A5-4A17-A23A-44467CB2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44BA-65CB-4652-A4E2-3AECE2F0C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5945B85-32D3-4DD9-95C8-135EEA4C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/>
              <a:t>Summary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00B28F-FA89-4824-BD5E-8AE762063EE6}"/>
              </a:ext>
            </a:extLst>
          </p:cNvPr>
          <p:cNvSpPr/>
          <p:nvPr/>
        </p:nvSpPr>
        <p:spPr bwMode="auto">
          <a:xfrm>
            <a:off x="3825239" y="708659"/>
            <a:ext cx="662941" cy="952501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80183DA-251A-437F-AFB2-631F20FCA0AC}"/>
              </a:ext>
            </a:extLst>
          </p:cNvPr>
          <p:cNvSpPr txBox="1"/>
          <p:nvPr/>
        </p:nvSpPr>
        <p:spPr>
          <a:xfrm>
            <a:off x="617057" y="3221290"/>
            <a:ext cx="863362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de-AT" sz="1100" dirty="0">
                <a:highlight>
                  <a:srgbClr val="FFFF00"/>
                </a:highlight>
              </a:rPr>
              <a:t>[Hofer et al, 2022, </a:t>
            </a:r>
            <a:r>
              <a:rPr lang="de-AT" sz="1100" i="1" dirty="0" err="1">
                <a:highlight>
                  <a:srgbClr val="FFFF00"/>
                </a:highlight>
              </a:rPr>
              <a:t>Artificial</a:t>
            </a:r>
            <a:r>
              <a:rPr lang="de-AT" sz="1100" i="1" dirty="0">
                <a:highlight>
                  <a:srgbClr val="FFFF00"/>
                </a:highlight>
              </a:rPr>
              <a:t> </a:t>
            </a:r>
            <a:r>
              <a:rPr lang="de-AT" sz="1100" i="1" dirty="0" err="1">
                <a:highlight>
                  <a:srgbClr val="FFFF00"/>
                </a:highlight>
              </a:rPr>
              <a:t>Intelligence</a:t>
            </a:r>
            <a:r>
              <a:rPr lang="de-AT" sz="1100" i="1" dirty="0">
                <a:highlight>
                  <a:srgbClr val="FFFF00"/>
                </a:highlight>
              </a:rPr>
              <a:t> (**)</a:t>
            </a:r>
            <a:r>
              <a:rPr lang="de-AT" sz="1100" dirty="0">
                <a:highlight>
                  <a:srgbClr val="FFFF00"/>
                </a:highlight>
              </a:rPr>
              <a:t>]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br>
              <a:rPr lang="de-AT" sz="1400" dirty="0">
                <a:solidFill>
                  <a:srgbClr val="4699C2"/>
                </a:solidFill>
              </a:rPr>
            </a:br>
            <a:r>
              <a:rPr lang="de-AT" sz="1400" dirty="0">
                <a:solidFill>
                  <a:srgbClr val="4699C2"/>
                </a:solidFill>
              </a:rPr>
              <a:t>Analysis </a:t>
            </a:r>
            <a:r>
              <a:rPr lang="de-AT" sz="1400" dirty="0" err="1">
                <a:solidFill>
                  <a:srgbClr val="4699C2"/>
                </a:solidFill>
              </a:rPr>
              <a:t>of</a:t>
            </a:r>
            <a:r>
              <a:rPr lang="de-AT" sz="1400" dirty="0">
                <a:solidFill>
                  <a:srgbClr val="4699C2"/>
                </a:solidFill>
              </a:rPr>
              <a:t> different </a:t>
            </a:r>
            <a:r>
              <a:rPr lang="de-AT" sz="1400" dirty="0" err="1">
                <a:solidFill>
                  <a:srgbClr val="4699C2"/>
                </a:solidFill>
              </a:rPr>
              <a:t>model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types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system</a:t>
            </a:r>
            <a:r>
              <a:rPr lang="de-AT" sz="1400" dirty="0"/>
              <a:t> </a:t>
            </a:r>
            <a:r>
              <a:rPr lang="de-AT" sz="1400" dirty="0" err="1"/>
              <a:t>descriptions</a:t>
            </a:r>
            <a:r>
              <a:rPr lang="de-AT" sz="1400" dirty="0"/>
              <a:t> (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spreadsheet</a:t>
            </a:r>
            <a:r>
              <a:rPr lang="de-AT" sz="1400" dirty="0"/>
              <a:t> </a:t>
            </a:r>
            <a:r>
              <a:rPr lang="de-AT" sz="1400" dirty="0" err="1"/>
              <a:t>debugging</a:t>
            </a:r>
            <a:r>
              <a:rPr lang="de-AT" sz="1400" dirty="0"/>
              <a:t>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Proposal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>
                <a:solidFill>
                  <a:srgbClr val="4699C2"/>
                </a:solidFill>
              </a:rPr>
              <a:t>algorithm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for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automated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extraction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all </a:t>
            </a:r>
            <a:r>
              <a:rPr lang="de-AT" sz="1400" dirty="0" err="1"/>
              <a:t>model</a:t>
            </a:r>
            <a:r>
              <a:rPr lang="de-AT" sz="1400" dirty="0"/>
              <a:t> </a:t>
            </a:r>
            <a:r>
              <a:rPr lang="de-AT" sz="1400" dirty="0" err="1"/>
              <a:t>types</a:t>
            </a:r>
            <a:r>
              <a:rPr lang="de-AT" sz="1400" dirty="0"/>
              <a:t> </a:t>
            </a:r>
            <a:r>
              <a:rPr lang="de-AT" sz="1400" dirty="0" err="1"/>
              <a:t>from</a:t>
            </a:r>
            <a:r>
              <a:rPr lang="de-AT" sz="1400" dirty="0"/>
              <a:t> (</a:t>
            </a:r>
            <a:r>
              <a:rPr lang="de-AT" sz="1400" dirty="0" err="1"/>
              <a:t>buggy</a:t>
            </a:r>
            <a:r>
              <a:rPr lang="de-AT" sz="1400" dirty="0"/>
              <a:t>) </a:t>
            </a:r>
            <a:r>
              <a:rPr lang="de-AT" sz="1400" dirty="0" err="1"/>
              <a:t>spreadsheet</a:t>
            </a:r>
            <a:endParaRPr lang="de-AT" sz="14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AT" sz="1400" dirty="0" err="1"/>
              <a:t>Theoretical</a:t>
            </a:r>
            <a:r>
              <a:rPr lang="de-AT" sz="1400" dirty="0"/>
              <a:t> </a:t>
            </a:r>
            <a:r>
              <a:rPr lang="de-AT" sz="1400" dirty="0" err="1"/>
              <a:t>findings</a:t>
            </a:r>
            <a:r>
              <a:rPr lang="de-AT" sz="1400" dirty="0"/>
              <a:t>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All models: 	diagnostically complete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(allow finding actually faulty components/cells)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Generally: 	</a:t>
            </a:r>
            <a:r>
              <a:rPr lang="en-US" sz="1400" dirty="0">
                <a:solidFill>
                  <a:srgbClr val="4699C2"/>
                </a:solidFill>
              </a:rPr>
              <a:t>higher</a:t>
            </a:r>
            <a:r>
              <a:rPr lang="en-US" sz="1400" dirty="0"/>
              <a:t> degree of </a:t>
            </a:r>
            <a:r>
              <a:rPr lang="en-US" sz="1400" dirty="0">
                <a:solidFill>
                  <a:srgbClr val="4699C2"/>
                </a:solidFill>
              </a:rPr>
              <a:t>abstraction	</a:t>
            </a:r>
            <a:r>
              <a:rPr lang="en-US" sz="1400" dirty="0">
                <a:sym typeface="Wingdings" panose="05000000000000000000" pitchFamily="2" charset="2"/>
              </a:rPr>
              <a:t> equal or </a:t>
            </a:r>
            <a:r>
              <a:rPr lang="en-US" sz="1400" dirty="0">
                <a:solidFill>
                  <a:srgbClr val="4699C2"/>
                </a:solidFill>
                <a:sym typeface="Wingdings" panose="05000000000000000000" pitchFamily="2" charset="2"/>
              </a:rPr>
              <a:t>lower diagnostic accuracy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br>
              <a:rPr lang="en-US" sz="1400" dirty="0">
                <a:sym typeface="Wingdings" panose="05000000000000000000" pitchFamily="2" charset="2"/>
              </a:rPr>
            </a:br>
            <a:r>
              <a:rPr lang="en-US" sz="1400" dirty="0">
                <a:sym typeface="Wingdings" panose="05000000000000000000" pitchFamily="2" charset="2"/>
              </a:rPr>
              <a:t>					 as many or </a:t>
            </a:r>
            <a:r>
              <a:rPr lang="en-US" sz="1400" dirty="0">
                <a:solidFill>
                  <a:srgbClr val="4699C2"/>
                </a:solidFill>
                <a:sym typeface="Wingdings" panose="05000000000000000000" pitchFamily="2" charset="2"/>
              </a:rPr>
              <a:t>more </a:t>
            </a:r>
            <a:r>
              <a:rPr lang="en-US" sz="1400" dirty="0">
                <a:solidFill>
                  <a:srgbClr val="4699C2"/>
                </a:solidFill>
              </a:rPr>
              <a:t>spurious diagnoses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Empirical findings:	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Exact model: </a:t>
            </a:r>
            <a:r>
              <a:rPr lang="en-US" sz="1400" dirty="0">
                <a:solidFill>
                  <a:srgbClr val="4699C2"/>
                </a:solidFill>
              </a:rPr>
              <a:t>	often not </a:t>
            </a:r>
            <a:r>
              <a:rPr lang="en-US" sz="1400" dirty="0"/>
              <a:t>(efficiently) </a:t>
            </a:r>
            <a:r>
              <a:rPr lang="en-US" sz="1400" dirty="0">
                <a:solidFill>
                  <a:srgbClr val="4699C2"/>
                </a:solidFill>
              </a:rPr>
              <a:t>applicable</a:t>
            </a:r>
            <a:r>
              <a:rPr lang="en-US" sz="1400" dirty="0"/>
              <a:t> 	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abstract models well motivated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Abstract models: 	</a:t>
            </a:r>
            <a:r>
              <a:rPr lang="en-US" sz="1400" dirty="0">
                <a:solidFill>
                  <a:srgbClr val="4699C2"/>
                </a:solidFill>
              </a:rPr>
              <a:t>orders of magnitude faster</a:t>
            </a:r>
            <a:r>
              <a:rPr lang="en-US" sz="1400" dirty="0"/>
              <a:t> than exact model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(Proposed) </a:t>
            </a:r>
            <a:r>
              <a:rPr lang="en-US" sz="1400" dirty="0">
                <a:solidFill>
                  <a:srgbClr val="4699C2"/>
                </a:solidFill>
              </a:rPr>
              <a:t>qualitative deviation model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4699C2"/>
                </a:solidFill>
              </a:rPr>
              <a:t>as good as exact model</a:t>
            </a:r>
            <a:r>
              <a:rPr lang="en-US" sz="1400" dirty="0"/>
              <a:t> </a:t>
            </a:r>
            <a:r>
              <a:rPr lang="en-US" sz="1400" dirty="0" err="1"/>
              <a:t>wrt</a:t>
            </a:r>
            <a:r>
              <a:rPr lang="en-US" sz="1400" dirty="0"/>
              <a:t>. accuracy in </a:t>
            </a:r>
            <a:r>
              <a:rPr lang="en-US" sz="1400" dirty="0">
                <a:solidFill>
                  <a:srgbClr val="4699C2"/>
                </a:solidFill>
              </a:rPr>
              <a:t>~50% of cases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en-US" sz="1400" dirty="0"/>
              <a:t>if performance poor for exact model, then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/>
              <a:t>abstract models can be powerful surrogate</a:t>
            </a:r>
            <a:endParaRPr lang="de-AT" sz="14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de-AT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12FD91-4965-4128-85C5-73F96ECA1B4B}"/>
              </a:ext>
            </a:extLst>
          </p:cNvPr>
          <p:cNvSpPr txBox="1"/>
          <p:nvPr/>
        </p:nvSpPr>
        <p:spPr>
          <a:xfrm>
            <a:off x="21918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3A1219-0204-4B94-B4D4-4B8C5A7167D3}"/>
              </a:ext>
            </a:extLst>
          </p:cNvPr>
          <p:cNvSpPr txBox="1"/>
          <p:nvPr/>
        </p:nvSpPr>
        <p:spPr>
          <a:xfrm>
            <a:off x="21918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1503702-D34A-4562-A262-2486D55379E7}"/>
              </a:ext>
            </a:extLst>
          </p:cNvPr>
          <p:cNvSpPr/>
          <p:nvPr/>
        </p:nvSpPr>
        <p:spPr bwMode="auto">
          <a:xfrm>
            <a:off x="2628901" y="1981200"/>
            <a:ext cx="3177540" cy="857502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0A01EE1-79F1-49D7-992D-68B43E08E8F8}"/>
              </a:ext>
            </a:extLst>
          </p:cNvPr>
          <p:cNvCxnSpPr>
            <a:cxnSpLocks/>
            <a:stCxn id="17" idx="0"/>
            <a:endCxn id="15" idx="1"/>
          </p:cNvCxnSpPr>
          <p:nvPr/>
        </p:nvCxnSpPr>
        <p:spPr bwMode="auto">
          <a:xfrm flipV="1">
            <a:off x="1862834" y="2409951"/>
            <a:ext cx="766067" cy="1883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F55CFEBC-CDB7-4C5A-8363-3BC0C82332A0}"/>
              </a:ext>
            </a:extLst>
          </p:cNvPr>
          <p:cNvSpPr txBox="1"/>
          <p:nvPr/>
        </p:nvSpPr>
        <p:spPr>
          <a:xfrm>
            <a:off x="539553" y="2598270"/>
            <a:ext cx="264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performance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for</a:t>
            </a:r>
            <a:r>
              <a:rPr lang="de-AT" sz="1000" dirty="0">
                <a:solidFill>
                  <a:srgbClr val="C00000"/>
                </a:solidFill>
              </a:rPr>
              <a:t> different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model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types</a:t>
            </a:r>
            <a:r>
              <a:rPr lang="de-AT" sz="1000" dirty="0">
                <a:solidFill>
                  <a:srgbClr val="C00000"/>
                </a:solidFill>
              </a:rPr>
              <a:t>?</a:t>
            </a:r>
            <a:endParaRPr lang="de-AT" sz="1000" dirty="0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6D560521-DCEF-4948-B289-045281D3A222}"/>
              </a:ext>
            </a:extLst>
          </p:cNvPr>
          <p:cNvSpPr/>
          <p:nvPr/>
        </p:nvSpPr>
        <p:spPr bwMode="auto">
          <a:xfrm>
            <a:off x="4427220" y="1472024"/>
            <a:ext cx="662941" cy="466335"/>
          </a:xfrm>
          <a:prstGeom prst="roundRect">
            <a:avLst>
              <a:gd name="adj" fmla="val 4600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BCB2CB6-0237-4CD1-A43B-EB5DB495AA66}"/>
              </a:ext>
            </a:extLst>
          </p:cNvPr>
          <p:cNvSpPr txBox="1"/>
          <p:nvPr/>
        </p:nvSpPr>
        <p:spPr>
          <a:xfrm>
            <a:off x="333624" y="2005171"/>
            <a:ext cx="2646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usefulness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of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computed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diagnoses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for</a:t>
            </a:r>
            <a:r>
              <a:rPr lang="de-AT" sz="1000" dirty="0">
                <a:solidFill>
                  <a:srgbClr val="C00000"/>
                </a:solidFill>
              </a:rPr>
              <a:t> different </a:t>
            </a:r>
            <a:r>
              <a:rPr lang="de-AT" sz="1000" dirty="0" err="1">
                <a:solidFill>
                  <a:srgbClr val="C00000"/>
                </a:solidFill>
              </a:rPr>
              <a:t>model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types</a:t>
            </a:r>
            <a:r>
              <a:rPr lang="de-AT" sz="1000" dirty="0">
                <a:solidFill>
                  <a:srgbClr val="C00000"/>
                </a:solidFill>
              </a:rPr>
              <a:t>?</a:t>
            </a:r>
            <a:endParaRPr lang="de-AT" sz="100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FB2E218-907C-43FE-9E9A-A4814D1CDD0E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1656905" y="1726725"/>
            <a:ext cx="2770315" cy="2784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9660997D-57B6-480E-BEB9-EC80FBB254FE}"/>
              </a:ext>
            </a:extLst>
          </p:cNvPr>
          <p:cNvSpPr txBox="1"/>
          <p:nvPr/>
        </p:nvSpPr>
        <p:spPr>
          <a:xfrm>
            <a:off x="617058" y="928171"/>
            <a:ext cx="133643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Summary </a:t>
            </a:r>
            <a:r>
              <a:rPr lang="de-AT" sz="1200" b="1" dirty="0" err="1"/>
              <a:t>by</a:t>
            </a:r>
            <a:r>
              <a:rPr lang="de-AT" sz="1200" b="1" dirty="0"/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research</a:t>
            </a:r>
            <a:r>
              <a:rPr lang="de-AT" sz="1200" b="1" dirty="0">
                <a:highlight>
                  <a:srgbClr val="FFFF00"/>
                </a:highlight>
              </a:rPr>
              <a:t> </a:t>
            </a:r>
            <a:r>
              <a:rPr lang="de-AT" sz="1200" b="1" dirty="0" err="1">
                <a:highlight>
                  <a:srgbClr val="FFFF00"/>
                </a:highlight>
              </a:rPr>
              <a:t>paper</a:t>
            </a:r>
            <a:endParaRPr lang="de-AT" sz="1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07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/>
      <p:bldP spid="18" grpId="0" animBg="1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A7185-8590-4DBB-A057-4EA9BB7D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Discussed</a:t>
            </a:r>
            <a:r>
              <a:rPr lang="de-AT" dirty="0"/>
              <a:t> Research Papers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D90231-68C1-44F0-9A21-D4AE861C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294055" cy="504056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[Rodler, 2022, </a:t>
            </a:r>
            <a:r>
              <a:rPr lang="en-US" sz="1200" i="1" dirty="0">
                <a:highlight>
                  <a:srgbClr val="FFFF00"/>
                </a:highlight>
              </a:rPr>
              <a:t>Information Sciences</a:t>
            </a:r>
            <a:r>
              <a:rPr lang="en-US" sz="1200" dirty="0">
                <a:highlight>
                  <a:srgbClr val="FFFF00"/>
                </a:highlight>
              </a:rPr>
              <a:t>]</a:t>
            </a:r>
            <a:r>
              <a:rPr lang="en-US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. </a:t>
            </a:r>
            <a:r>
              <a:rPr lang="en-US" sz="1200" dirty="0" err="1"/>
              <a:t>DynamicHS</a:t>
            </a:r>
            <a:r>
              <a:rPr lang="en-US" sz="1200" dirty="0"/>
              <a:t>: Streamlining Reiter's hitting-set tree for sequential diagnosis. </a:t>
            </a:r>
            <a:r>
              <a:rPr lang="en-US" sz="1200" i="1" dirty="0"/>
              <a:t>Information Sciences. </a:t>
            </a:r>
            <a:r>
              <a:rPr lang="en-US" sz="1200" dirty="0"/>
              <a:t>2022</a:t>
            </a:r>
          </a:p>
          <a:p>
            <a:pPr marL="0" indent="0">
              <a:buNone/>
            </a:pPr>
            <a:endParaRPr lang="en-US" sz="7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[Rodler, 2022, </a:t>
            </a:r>
            <a:r>
              <a:rPr lang="en-US" sz="1200" i="1" dirty="0">
                <a:highlight>
                  <a:srgbClr val="FFFF00"/>
                </a:highlight>
              </a:rPr>
              <a:t>Artificial Intelligence</a:t>
            </a:r>
            <a:r>
              <a:rPr lang="en-US" sz="1200" dirty="0">
                <a:highlight>
                  <a:srgbClr val="FFFF00"/>
                </a:highlight>
              </a:rPr>
              <a:t>]</a:t>
            </a:r>
            <a:r>
              <a:rPr lang="en-US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. Memory-limited model-based diagnosis. </a:t>
            </a:r>
            <a:r>
              <a:rPr lang="en-US" sz="1200" i="1" dirty="0"/>
              <a:t>Artificial Intelligence 305: 103681. </a:t>
            </a:r>
            <a:r>
              <a:rPr lang="en-US" sz="1200" dirty="0"/>
              <a:t>2022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[Rodler, 2022, </a:t>
            </a:r>
            <a:r>
              <a:rPr lang="en-US" sz="1200" i="1" dirty="0">
                <a:highlight>
                  <a:srgbClr val="FFFF00"/>
                </a:highlight>
              </a:rPr>
              <a:t>AAAI Conf. on Artificial Intelligence (AAAI)</a:t>
            </a:r>
            <a:r>
              <a:rPr lang="en-US" sz="1200" dirty="0">
                <a:highlight>
                  <a:srgbClr val="FFFF00"/>
                </a:highlight>
              </a:rPr>
              <a:t>]</a:t>
            </a:r>
            <a:r>
              <a:rPr lang="en-US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. Random vs. Best-First: Impact of Sampling Strategies on Decision Making in Model-Based Diagnosis. In: </a:t>
            </a:r>
            <a:r>
              <a:rPr lang="en-US" sz="1200" i="1" dirty="0"/>
              <a:t>AAAI Conference on Artificial Intelligence (AAAI-22). </a:t>
            </a:r>
            <a:r>
              <a:rPr lang="en-US" sz="1200" dirty="0"/>
              <a:t>2022</a:t>
            </a:r>
          </a:p>
          <a:p>
            <a:pPr marL="0" indent="0">
              <a:buNone/>
            </a:pPr>
            <a:endParaRPr lang="en-US" sz="7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[Rodler, 2022, </a:t>
            </a:r>
            <a:r>
              <a:rPr lang="en-US" sz="1200" i="1" dirty="0">
                <a:highlight>
                  <a:srgbClr val="FFFF00"/>
                </a:highlight>
              </a:rPr>
              <a:t>Int’l Workshop on Principles of Diagnosis (DX)</a:t>
            </a:r>
            <a:r>
              <a:rPr lang="en-US" sz="1200" dirty="0">
                <a:highlight>
                  <a:srgbClr val="FFFF00"/>
                </a:highlight>
              </a:rPr>
              <a:t>]</a:t>
            </a:r>
            <a:r>
              <a:rPr lang="en-US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. How should I compute my candidates? A taxonomy and classification of diagnosis computation algorithms. In: </a:t>
            </a:r>
            <a:r>
              <a:rPr lang="en-US" sz="1200" i="1" dirty="0"/>
              <a:t>Int’l Workshop on Principles of Diagnosis (DX-22). </a:t>
            </a:r>
            <a:r>
              <a:rPr lang="en-US" sz="1200" dirty="0"/>
              <a:t>2022</a:t>
            </a:r>
          </a:p>
          <a:p>
            <a:pPr marL="0" indent="0">
              <a:buNone/>
            </a:pPr>
            <a:endParaRPr lang="en-US" sz="7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[Rodler, 2022, </a:t>
            </a:r>
            <a:r>
              <a:rPr lang="en-US" sz="1200" i="1" dirty="0">
                <a:highlight>
                  <a:srgbClr val="FFFF00"/>
                </a:highlight>
              </a:rPr>
              <a:t>Artificial Intelligence (*)</a:t>
            </a:r>
            <a:r>
              <a:rPr lang="en-US" sz="1200" dirty="0">
                <a:highlight>
                  <a:srgbClr val="FFFF00"/>
                </a:highlight>
              </a:rPr>
              <a:t>]</a:t>
            </a:r>
            <a:r>
              <a:rPr lang="en-US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. Sequential model-based diagnosis by systematic search. </a:t>
            </a:r>
            <a:r>
              <a:rPr lang="en-US" sz="1200" i="1" dirty="0"/>
              <a:t>Artificial Intelligence (under revision). </a:t>
            </a:r>
            <a:r>
              <a:rPr lang="en-US" sz="1200" dirty="0"/>
              <a:t>2022</a:t>
            </a:r>
          </a:p>
          <a:p>
            <a:pPr marL="0" indent="0">
              <a:buNone/>
            </a:pPr>
            <a:endParaRPr lang="en-US" sz="7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[Rodler, 2022, </a:t>
            </a:r>
            <a:r>
              <a:rPr lang="en-US" sz="1200" i="1" dirty="0">
                <a:highlight>
                  <a:srgbClr val="FFFF00"/>
                </a:highlight>
              </a:rPr>
              <a:t>Knowledge-Based Systems</a:t>
            </a:r>
            <a:r>
              <a:rPr lang="en-US" sz="1200" dirty="0">
                <a:highlight>
                  <a:srgbClr val="FFFF00"/>
                </a:highlight>
              </a:rPr>
              <a:t>]</a:t>
            </a:r>
            <a:r>
              <a:rPr lang="en-US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. One step at a time: An efficient approach to query-based ontology debugging. </a:t>
            </a:r>
            <a:r>
              <a:rPr lang="en-US" sz="1200" i="1" dirty="0"/>
              <a:t>Knowledge-Based Systems 251: 108987. </a:t>
            </a:r>
            <a:r>
              <a:rPr lang="en-US" sz="1200" dirty="0"/>
              <a:t>2022</a:t>
            </a:r>
          </a:p>
          <a:p>
            <a:pPr marL="0" indent="0">
              <a:buNone/>
            </a:pPr>
            <a:endParaRPr lang="en-US" sz="7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[Rodler, 2022, </a:t>
            </a:r>
            <a:r>
              <a:rPr lang="en-US" sz="1200" i="1" dirty="0">
                <a:highlight>
                  <a:srgbClr val="FFFF00"/>
                </a:highlight>
              </a:rPr>
              <a:t>Artificial Intelligence Review</a:t>
            </a:r>
            <a:r>
              <a:rPr lang="en-US" sz="1200" dirty="0">
                <a:highlight>
                  <a:srgbClr val="FFFF00"/>
                </a:highlight>
              </a:rPr>
              <a:t>]</a:t>
            </a:r>
            <a:r>
              <a:rPr lang="en-US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. A formal proof and simple explanation of the </a:t>
            </a:r>
            <a:r>
              <a:rPr lang="en-US" sz="1200" dirty="0" err="1"/>
              <a:t>QuickXplain</a:t>
            </a:r>
            <a:r>
              <a:rPr lang="en-US" sz="1200" dirty="0"/>
              <a:t> algorithm. </a:t>
            </a:r>
            <a:r>
              <a:rPr lang="en-US" sz="1200" i="1" dirty="0"/>
              <a:t>Artificial Intelligence Review.</a:t>
            </a:r>
            <a:r>
              <a:rPr lang="en-US" sz="1200" dirty="0"/>
              <a:t> 2022</a:t>
            </a:r>
          </a:p>
          <a:p>
            <a:pPr marL="0" indent="0">
              <a:buNone/>
            </a:pPr>
            <a:endParaRPr lang="de-AT" sz="7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e-AT" sz="1200" dirty="0">
                <a:highlight>
                  <a:srgbClr val="FFFF00"/>
                </a:highlight>
              </a:rPr>
              <a:t>[Hofer et al, 2022, </a:t>
            </a:r>
            <a:r>
              <a:rPr lang="en-US" sz="1200" i="1" dirty="0">
                <a:highlight>
                  <a:srgbClr val="FFFF00"/>
                </a:highlight>
              </a:rPr>
              <a:t>Artificial Intelligence (**)</a:t>
            </a:r>
            <a:r>
              <a:rPr lang="de-AT" sz="1200" dirty="0">
                <a:highlight>
                  <a:srgbClr val="FFFF00"/>
                </a:highlight>
              </a:rPr>
              <a:t>]</a:t>
            </a:r>
            <a:r>
              <a:rPr lang="de-AT" sz="1200" dirty="0"/>
              <a:t> </a:t>
            </a:r>
            <a:r>
              <a:rPr lang="en-US" sz="1200" dirty="0"/>
              <a:t>Birgit Hofer, Dietmar Jannach, Iulia Nica, </a:t>
            </a:r>
            <a:r>
              <a:rPr lang="en-US" sz="1200" u="sng" dirty="0"/>
              <a:t>Patrick Rodler</a:t>
            </a:r>
            <a:r>
              <a:rPr lang="en-US" sz="1200" dirty="0"/>
              <a:t>, Franz Wotawa. On Modeling Techniques for Spreadsheet Debugging: A Theoretical and Empirical Analysis. </a:t>
            </a:r>
            <a:r>
              <a:rPr lang="en-US" sz="1200" i="1" dirty="0"/>
              <a:t>(to be submitted to Artificial Intelligence Journal shortly).</a:t>
            </a:r>
            <a:r>
              <a:rPr lang="en-US" sz="1200" dirty="0"/>
              <a:t> 2022</a:t>
            </a:r>
          </a:p>
          <a:p>
            <a:pPr marL="0" indent="0">
              <a:buNone/>
            </a:pPr>
            <a:endParaRPr lang="de-AT" sz="7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[Rodler, 2020, </a:t>
            </a:r>
            <a:r>
              <a:rPr lang="en-US" sz="1200" i="1" dirty="0">
                <a:highlight>
                  <a:srgbClr val="FFFF00"/>
                </a:highlight>
              </a:rPr>
              <a:t>European Conf. on Artificial Intelligence</a:t>
            </a:r>
            <a:r>
              <a:rPr lang="en-US" sz="1200" dirty="0">
                <a:highlight>
                  <a:srgbClr val="FFFF00"/>
                </a:highlight>
              </a:rPr>
              <a:t>]</a:t>
            </a:r>
            <a:r>
              <a:rPr lang="en-US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. Reuse, Reduce and Recycle: Optimizing Reiter's HS-Tree for Sequential Diagnosis. </a:t>
            </a:r>
            <a:r>
              <a:rPr lang="en-US" sz="1200" i="1" dirty="0"/>
              <a:t>European Conference on Artificial Intelligence. </a:t>
            </a:r>
            <a:r>
              <a:rPr lang="en-US" sz="1200" dirty="0"/>
              <a:t>2020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9F6137-EDFD-4E71-B139-A83AFCE4A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3E998-E646-4E05-99D7-2AA5CB36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TeWi</a:t>
            </a:r>
            <a:r>
              <a:rPr lang="en-US" dirty="0"/>
              <a:t> </a:t>
            </a:r>
            <a:r>
              <a:rPr lang="en-US" dirty="0" err="1"/>
              <a:t>Kolloquium</a:t>
            </a:r>
            <a:r>
              <a:rPr lang="en-US" dirty="0"/>
              <a:t> Oct'22                                                              Efficient AI Methods for (Interactive) Debugging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918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551693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sz="1600" b="1" dirty="0"/>
                  <a:t>Example (</a:t>
                </a:r>
                <a:r>
                  <a:rPr lang="de-AT" sz="1600" b="1" dirty="0" err="1"/>
                  <a:t>cont‘d</a:t>
                </a:r>
                <a:r>
                  <a:rPr lang="de-AT" sz="1600" b="1" dirty="0"/>
                  <a:t>):</a:t>
                </a:r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r>
                  <a:rPr lang="de-AT" sz="1600" dirty="0" err="1"/>
                  <a:t>Which</a:t>
                </a:r>
                <a:r>
                  <a:rPr lang="en-US" sz="1600" dirty="0"/>
                  <a:t> diagnosis among </a:t>
                </a:r>
                <a14:m>
                  <m:oMath xmlns:m="http://schemas.openxmlformats.org/officeDocument/2006/math">
                    <m:r>
                      <a:rPr lang="de-AT" sz="16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pinpoints the actually faulty components? </a:t>
                </a:r>
              </a:p>
              <a:p>
                <a:pPr marL="0" indent="0">
                  <a:buNone/>
                </a:pPr>
                <a:endParaRPr lang="de-AT" sz="1000" dirty="0"/>
              </a:p>
              <a:p>
                <a:pPr marL="0" indent="0">
                  <a:buNone/>
                </a:pPr>
                <a:r>
                  <a:rPr lang="de-AT" sz="1600" dirty="0" err="1"/>
                  <a:t>Collect</a:t>
                </a:r>
                <a:r>
                  <a:rPr lang="de-AT" sz="1600" dirty="0"/>
                  <a:t> </a:t>
                </a:r>
                <a:r>
                  <a:rPr lang="de-AT" sz="1600" dirty="0" err="1"/>
                  <a:t>further</a:t>
                </a:r>
                <a:r>
                  <a:rPr lang="de-AT" sz="1600" dirty="0"/>
                  <a:t> </a:t>
                </a:r>
                <a:r>
                  <a:rPr lang="de-AT" sz="1600" dirty="0" err="1"/>
                  <a:t>information</a:t>
                </a:r>
                <a:r>
                  <a:rPr lang="de-AT" sz="1600" dirty="0"/>
                  <a:t> </a:t>
                </a:r>
                <a:r>
                  <a:rPr lang="de-AT" sz="1600" dirty="0" err="1"/>
                  <a:t>to</a:t>
                </a:r>
                <a:r>
                  <a:rPr lang="de-AT" sz="1600" dirty="0"/>
                  <a:t> </a:t>
                </a:r>
                <a:r>
                  <a:rPr lang="de-AT" sz="1600" dirty="0" err="1"/>
                  <a:t>rule</a:t>
                </a:r>
                <a:r>
                  <a:rPr lang="de-AT" sz="1600" dirty="0"/>
                  <a:t> out </a:t>
                </a:r>
                <a:r>
                  <a:rPr lang="de-AT" sz="1600" dirty="0" err="1"/>
                  <a:t>spurious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diagnoses</a:t>
                </a:r>
                <a:r>
                  <a:rPr lang="de-AT" sz="1600" dirty="0"/>
                  <a:t> </a:t>
                </a:r>
                <a:r>
                  <a:rPr lang="de-AT" sz="1600" dirty="0">
                    <a:sym typeface="Wingdings" panose="05000000000000000000" pitchFamily="2" charset="2"/>
                  </a:rPr>
                  <a:t> </a:t>
                </a:r>
                <a:r>
                  <a:rPr lang="de-AT" sz="1600" dirty="0" err="1">
                    <a:sym typeface="Wingdings" panose="05000000000000000000" pitchFamily="2" charset="2"/>
                  </a:rPr>
                  <a:t>make</a:t>
                </a:r>
                <a:r>
                  <a:rPr lang="de-AT" sz="1600" dirty="0">
                    <a:sym typeface="Wingdings" panose="05000000000000000000" pitchFamily="2" charset="2"/>
                  </a:rPr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measurements</a:t>
                </a:r>
                <a:endParaRPr lang="en-US" sz="1600" dirty="0">
                  <a:solidFill>
                    <a:srgbClr val="4699C2"/>
                  </a:solidFill>
                </a:endParaRPr>
              </a:p>
              <a:p>
                <a:pPr marL="0" indent="0">
                  <a:buNone/>
                </a:pPr>
                <a:endParaRPr lang="de-AT" sz="1000" dirty="0"/>
              </a:p>
              <a:p>
                <a:pPr marL="0" indent="0">
                  <a:buNone/>
                </a:pPr>
                <a:r>
                  <a:rPr lang="de-AT" sz="1600" dirty="0"/>
                  <a:t>E.g.: Measurement </a:t>
                </a:r>
                <a:r>
                  <a:rPr lang="de-AT" sz="1600" dirty="0" err="1"/>
                  <a:t>point</a:t>
                </a:r>
                <a:r>
                  <a:rPr lang="de-AT" sz="1600" dirty="0"/>
                  <a:t> (MP)  </a:t>
                </a:r>
                <a14:m>
                  <m:oMath xmlns:m="http://schemas.openxmlformats.org/officeDocument/2006/math">
                    <m:r>
                      <a:rPr lang="de-AT" sz="1600" i="1">
                        <a:latin typeface="Cambria Math" panose="02040503050406030204" pitchFamily="18" charset="0"/>
                      </a:rPr>
                      <m:t>𝑜𝑢𝑡</m:t>
                    </m:r>
                    <m:d>
                      <m:d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A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AT" sz="1600" dirty="0"/>
                  <a:t>  </a:t>
                </a:r>
                <a:r>
                  <a:rPr lang="en-US" sz="1600" dirty="0"/>
                  <a:t>is </a:t>
                </a:r>
                <a:r>
                  <a:rPr lang="en-US" sz="1600" dirty="0">
                    <a:solidFill>
                      <a:srgbClr val="4699C2"/>
                    </a:solidFill>
                  </a:rPr>
                  <a:t>informative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wrt</a:t>
                </a:r>
                <a:r>
                  <a:rPr lang="en-US" sz="1600" dirty="0"/>
                  <a:t>. </a:t>
                </a:r>
                <a14:m>
                  <m:oMath xmlns:m="http://schemas.openxmlformats.org/officeDocument/2006/math">
                    <m:r>
                      <a:rPr lang="de-AT" sz="16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/>
                  <a:t> 	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ym typeface="Wingdings" panose="05000000000000000000" pitchFamily="2" charset="2"/>
                  </a:rPr>
                  <a:t>if outcome is </a:t>
                </a:r>
                <a:r>
                  <a:rPr lang="en-US" sz="16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0</a:t>
                </a:r>
                <a:r>
                  <a:rPr lang="en-US" sz="1600" dirty="0">
                    <a:sym typeface="Wingdings" panose="05000000000000000000" pitchFamily="2" charset="2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is no longer a diagnosis 	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ym typeface="Wingdings" panose="05000000000000000000" pitchFamily="2" charset="2"/>
                  </a:rPr>
                  <a:t>if outcome is </a:t>
                </a:r>
                <a:r>
                  <a:rPr lang="en-US" sz="16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</a:t>
                </a:r>
                <a:r>
                  <a:rPr lang="en-US" sz="1600" dirty="0">
                    <a:sym typeface="Wingdings" panose="05000000000000000000" pitchFamily="2" charset="2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ym typeface="Wingdings" panose="05000000000000000000" pitchFamily="2" charset="2"/>
                  </a:rPr>
                  <a:t> are no longer diagnoses	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551693" cy="5040560"/>
              </a:xfrm>
              <a:blipFill>
                <a:blip r:embed="rId3"/>
                <a:stretch>
                  <a:fillRect l="-428" t="-484" b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DPI3"/>
              <p:cNvSpPr txBox="1"/>
              <p:nvPr/>
            </p:nvSpPr>
            <p:spPr>
              <a:xfrm>
                <a:off x="2419761" y="897447"/>
                <a:ext cx="32653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600" b="0" dirty="0" err="1"/>
                  <a:t>new</a:t>
                </a:r>
                <a:r>
                  <a:rPr lang="de-AT" sz="1600" b="0" dirty="0"/>
                  <a:t> </a:t>
                </a:r>
                <a:r>
                  <a:rPr lang="de-AT" sz="1600" b="0" dirty="0" err="1"/>
                  <a:t>measurement</a:t>
                </a:r>
                <a:r>
                  <a:rPr lang="de-AT" sz="1600" b="0" dirty="0"/>
                  <a:t>: </a:t>
                </a:r>
                <a14:m>
                  <m:oMath xmlns:m="http://schemas.openxmlformats.org/officeDocument/2006/math"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𝑜𝑢𝑡</m:t>
                    </m:r>
                    <m:d>
                      <m:d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DPI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761" y="897447"/>
                <a:ext cx="3265317" cy="338554"/>
              </a:xfrm>
              <a:prstGeom prst="rect">
                <a:avLst/>
              </a:prstGeom>
              <a:blipFill>
                <a:blip r:embed="rId4"/>
                <a:stretch>
                  <a:fillRect l="-1119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6660146" y="913484"/>
            <a:ext cx="143500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/>
              <a:t>New </a:t>
            </a:r>
            <a:r>
              <a:rPr lang="de-AT" sz="1400" dirty="0" err="1"/>
              <a:t>situation</a:t>
            </a:r>
            <a:r>
              <a:rPr lang="de-AT" sz="14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DPI2"/>
              <p:cNvSpPr txBox="1"/>
              <p:nvPr/>
            </p:nvSpPr>
            <p:spPr>
              <a:xfrm>
                <a:off x="2413813" y="902222"/>
                <a:ext cx="32653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600" b="0" dirty="0" err="1"/>
                  <a:t>new</a:t>
                </a:r>
                <a:r>
                  <a:rPr lang="de-AT" sz="1600" b="0" dirty="0"/>
                  <a:t> </a:t>
                </a:r>
                <a:r>
                  <a:rPr lang="de-AT" sz="1600" b="0" dirty="0" err="1"/>
                  <a:t>measurement</a:t>
                </a:r>
                <a:r>
                  <a:rPr lang="de-AT" sz="1600" b="0" dirty="0"/>
                  <a:t>: </a:t>
                </a:r>
                <a14:m>
                  <m:oMath xmlns:m="http://schemas.openxmlformats.org/officeDocument/2006/math"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𝑜𝑢𝑡</m:t>
                    </m:r>
                    <m:d>
                      <m:d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AT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5" name="DPI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13" y="902222"/>
                <a:ext cx="3265317" cy="338554"/>
              </a:xfrm>
              <a:prstGeom prst="rect">
                <a:avLst/>
              </a:prstGeom>
              <a:blipFill>
                <a:blip r:embed="rId5"/>
                <a:stretch>
                  <a:fillRect l="-1119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feld 48"/>
          <p:cNvSpPr txBox="1"/>
          <p:nvPr/>
        </p:nvSpPr>
        <p:spPr>
          <a:xfrm>
            <a:off x="6660146" y="901274"/>
            <a:ext cx="141897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/>
              <a:t>new</a:t>
            </a:r>
            <a:r>
              <a:rPr lang="de-AT" sz="1400" dirty="0"/>
              <a:t> </a:t>
            </a:r>
            <a:r>
              <a:rPr lang="de-AT" sz="1400" dirty="0" err="1"/>
              <a:t>situation</a:t>
            </a:r>
            <a:r>
              <a:rPr lang="de-AT" sz="1400" dirty="0"/>
              <a:t> 2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874370" y="911743"/>
            <a:ext cx="140936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/>
              <a:t>Initial </a:t>
            </a:r>
            <a:r>
              <a:rPr lang="de-AT" sz="1400" dirty="0" err="1"/>
              <a:t>situation</a:t>
            </a:r>
            <a:endParaRPr lang="de-AT" sz="1400" dirty="0"/>
          </a:p>
        </p:txBody>
      </p:sp>
      <p:sp>
        <p:nvSpPr>
          <p:cNvPr id="46" name="Textfeld 45"/>
          <p:cNvSpPr txBox="1"/>
          <p:nvPr/>
        </p:nvSpPr>
        <p:spPr>
          <a:xfrm>
            <a:off x="2874370" y="919138"/>
            <a:ext cx="140936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/>
              <a:t>Initial </a:t>
            </a:r>
            <a:r>
              <a:rPr lang="de-AT" sz="1400" dirty="0" err="1"/>
              <a:t>situation</a:t>
            </a:r>
            <a:endParaRPr lang="de-AT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502" y="1792927"/>
            <a:ext cx="6433013" cy="24767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7402084" cy="648072"/>
          </a:xfrm>
        </p:spPr>
        <p:txBody>
          <a:bodyPr/>
          <a:lstStyle/>
          <a:p>
            <a:r>
              <a:rPr lang="de-AT" dirty="0" err="1"/>
              <a:t>Sequential</a:t>
            </a:r>
            <a:r>
              <a:rPr lang="de-AT" dirty="0"/>
              <a:t> Diagnosis  </a:t>
            </a:r>
            <a:r>
              <a:rPr lang="de-AT" sz="1200" dirty="0"/>
              <a:t>[de </a:t>
            </a:r>
            <a:r>
              <a:rPr lang="de-AT" sz="1200" dirty="0" err="1"/>
              <a:t>Kleer</a:t>
            </a:r>
            <a:r>
              <a:rPr lang="de-AT" sz="1200" dirty="0"/>
              <a:t>, Williams, 1987]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</a:t>
            </a:fld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296785" y="17798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98399" y="26510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02120" y="2065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685256" y="20590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941637" y="36301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AT" dirty="0">
                <a:solidFill>
                  <a:srgbClr val="0070C0"/>
                </a:solidFill>
              </a:rPr>
              <a:t>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diag1"/>
          <p:cNvSpPr/>
          <p:nvPr/>
        </p:nvSpPr>
        <p:spPr bwMode="auto">
          <a:xfrm>
            <a:off x="3163936" y="1691986"/>
            <a:ext cx="1138793" cy="951250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D1"/>
              <p:cNvSpPr txBox="1"/>
              <p:nvPr/>
            </p:nvSpPr>
            <p:spPr>
              <a:xfrm>
                <a:off x="3785093" y="2177796"/>
                <a:ext cx="6083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feld D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93" y="2177796"/>
                <a:ext cx="608308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D3"/>
              <p:cNvSpPr txBox="1"/>
              <p:nvPr/>
            </p:nvSpPr>
            <p:spPr>
              <a:xfrm>
                <a:off x="6995581" y="2746885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feld D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1" y="2746885"/>
                <a:ext cx="615425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D2"/>
              <p:cNvSpPr txBox="1"/>
              <p:nvPr/>
            </p:nvSpPr>
            <p:spPr>
              <a:xfrm>
                <a:off x="5468390" y="3166401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feld D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90" y="3166401"/>
                <a:ext cx="615425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iag3"/>
          <p:cNvSpPr/>
          <p:nvPr/>
        </p:nvSpPr>
        <p:spPr bwMode="auto">
          <a:xfrm rot="20983018">
            <a:off x="6381505" y="1758995"/>
            <a:ext cx="1138793" cy="2437446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diag2"/>
          <p:cNvSpPr/>
          <p:nvPr/>
        </p:nvSpPr>
        <p:spPr bwMode="auto">
          <a:xfrm rot="2586448">
            <a:off x="5544381" y="1552505"/>
            <a:ext cx="1138793" cy="2178793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meas point"/>
          <p:cNvSpPr/>
          <p:nvPr/>
        </p:nvSpPr>
        <p:spPr bwMode="auto">
          <a:xfrm>
            <a:off x="5997522" y="2826796"/>
            <a:ext cx="330787" cy="330787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3448294" y="5530193"/>
            <a:ext cx="724219" cy="314149"/>
          </a:xfrm>
          <a:prstGeom prst="round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meas = 0"/>
          <p:cNvSpPr txBox="1"/>
          <p:nvPr/>
        </p:nvSpPr>
        <p:spPr>
          <a:xfrm>
            <a:off x="6019848" y="280177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meas = ?"/>
          <p:cNvSpPr txBox="1"/>
          <p:nvPr/>
        </p:nvSpPr>
        <p:spPr>
          <a:xfrm>
            <a:off x="6042223" y="2810302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meas = 1"/>
          <p:cNvSpPr txBox="1"/>
          <p:nvPr/>
        </p:nvSpPr>
        <p:spPr>
          <a:xfrm>
            <a:off x="6017609" y="28060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D3"/>
              <p:cNvSpPr txBox="1"/>
              <p:nvPr/>
            </p:nvSpPr>
            <p:spPr>
              <a:xfrm>
                <a:off x="6995580" y="2742192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feld D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80" y="2742192"/>
                <a:ext cx="615425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iag3"/>
          <p:cNvSpPr/>
          <p:nvPr/>
        </p:nvSpPr>
        <p:spPr bwMode="auto">
          <a:xfrm rot="20983018">
            <a:off x="6381504" y="1754302"/>
            <a:ext cx="1138793" cy="2437446"/>
          </a:xfrm>
          <a:prstGeom prst="roundRect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meas = ?"/>
          <p:cNvSpPr txBox="1"/>
          <p:nvPr/>
        </p:nvSpPr>
        <p:spPr>
          <a:xfrm>
            <a:off x="6032255" y="2804096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D4"/>
              <p:cNvSpPr txBox="1"/>
              <p:nvPr/>
            </p:nvSpPr>
            <p:spPr>
              <a:xfrm>
                <a:off x="5407665" y="3503541"/>
                <a:ext cx="615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feld D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65" y="3503541"/>
                <a:ext cx="615425" cy="461665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ihandform 57"/>
          <p:cNvSpPr/>
          <p:nvPr/>
        </p:nvSpPr>
        <p:spPr bwMode="auto">
          <a:xfrm>
            <a:off x="3141785" y="1606062"/>
            <a:ext cx="4484453" cy="2728720"/>
          </a:xfrm>
          <a:custGeom>
            <a:avLst/>
            <a:gdLst>
              <a:gd name="connsiteX0" fmla="*/ 257907 w 4484453"/>
              <a:gd name="connsiteY0" fmla="*/ 0 h 2728720"/>
              <a:gd name="connsiteX1" fmla="*/ 257907 w 4484453"/>
              <a:gd name="connsiteY1" fmla="*/ 0 h 2728720"/>
              <a:gd name="connsiteX2" fmla="*/ 574430 w 4484453"/>
              <a:gd name="connsiteY2" fmla="*/ 17584 h 2728720"/>
              <a:gd name="connsiteX3" fmla="*/ 1131277 w 4484453"/>
              <a:gd name="connsiteY3" fmla="*/ 105507 h 2728720"/>
              <a:gd name="connsiteX4" fmla="*/ 1225061 w 4484453"/>
              <a:gd name="connsiteY4" fmla="*/ 117230 h 2728720"/>
              <a:gd name="connsiteX5" fmla="*/ 1260230 w 4484453"/>
              <a:gd name="connsiteY5" fmla="*/ 146538 h 2728720"/>
              <a:gd name="connsiteX6" fmla="*/ 1271953 w 4484453"/>
              <a:gd name="connsiteY6" fmla="*/ 193430 h 2728720"/>
              <a:gd name="connsiteX7" fmla="*/ 1283677 w 4484453"/>
              <a:gd name="connsiteY7" fmla="*/ 211015 h 2728720"/>
              <a:gd name="connsiteX8" fmla="*/ 1289538 w 4484453"/>
              <a:gd name="connsiteY8" fmla="*/ 263769 h 2728720"/>
              <a:gd name="connsiteX9" fmla="*/ 1318846 w 4484453"/>
              <a:gd name="connsiteY9" fmla="*/ 334107 h 2728720"/>
              <a:gd name="connsiteX10" fmla="*/ 1336430 w 4484453"/>
              <a:gd name="connsiteY10" fmla="*/ 715107 h 2728720"/>
              <a:gd name="connsiteX11" fmla="*/ 1359877 w 4484453"/>
              <a:gd name="connsiteY11" fmla="*/ 832338 h 2728720"/>
              <a:gd name="connsiteX12" fmla="*/ 1377461 w 4484453"/>
              <a:gd name="connsiteY12" fmla="*/ 879230 h 2728720"/>
              <a:gd name="connsiteX13" fmla="*/ 1383323 w 4484453"/>
              <a:gd name="connsiteY13" fmla="*/ 908538 h 2728720"/>
              <a:gd name="connsiteX14" fmla="*/ 1395046 w 4484453"/>
              <a:gd name="connsiteY14" fmla="*/ 943707 h 2728720"/>
              <a:gd name="connsiteX15" fmla="*/ 1400907 w 4484453"/>
              <a:gd name="connsiteY15" fmla="*/ 967153 h 2728720"/>
              <a:gd name="connsiteX16" fmla="*/ 1418492 w 4484453"/>
              <a:gd name="connsiteY16" fmla="*/ 1014046 h 2728720"/>
              <a:gd name="connsiteX17" fmla="*/ 1424353 w 4484453"/>
              <a:gd name="connsiteY17" fmla="*/ 1037492 h 2728720"/>
              <a:gd name="connsiteX18" fmla="*/ 1436077 w 4484453"/>
              <a:gd name="connsiteY18" fmla="*/ 1078523 h 2728720"/>
              <a:gd name="connsiteX19" fmla="*/ 1441938 w 4484453"/>
              <a:gd name="connsiteY19" fmla="*/ 1125415 h 2728720"/>
              <a:gd name="connsiteX20" fmla="*/ 1459523 w 4484453"/>
              <a:gd name="connsiteY20" fmla="*/ 1143000 h 2728720"/>
              <a:gd name="connsiteX21" fmla="*/ 1465384 w 4484453"/>
              <a:gd name="connsiteY21" fmla="*/ 1160584 h 2728720"/>
              <a:gd name="connsiteX22" fmla="*/ 1477107 w 4484453"/>
              <a:gd name="connsiteY22" fmla="*/ 1178169 h 2728720"/>
              <a:gd name="connsiteX23" fmla="*/ 1500553 w 4484453"/>
              <a:gd name="connsiteY23" fmla="*/ 1236784 h 2728720"/>
              <a:gd name="connsiteX24" fmla="*/ 1506415 w 4484453"/>
              <a:gd name="connsiteY24" fmla="*/ 1260230 h 2728720"/>
              <a:gd name="connsiteX25" fmla="*/ 1518138 w 4484453"/>
              <a:gd name="connsiteY25" fmla="*/ 1277815 h 2728720"/>
              <a:gd name="connsiteX26" fmla="*/ 1529861 w 4484453"/>
              <a:gd name="connsiteY26" fmla="*/ 1312984 h 2728720"/>
              <a:gd name="connsiteX27" fmla="*/ 1541584 w 4484453"/>
              <a:gd name="connsiteY27" fmla="*/ 1336430 h 2728720"/>
              <a:gd name="connsiteX28" fmla="*/ 1553307 w 4484453"/>
              <a:gd name="connsiteY28" fmla="*/ 1365738 h 2728720"/>
              <a:gd name="connsiteX29" fmla="*/ 1576753 w 4484453"/>
              <a:gd name="connsiteY29" fmla="*/ 1406769 h 2728720"/>
              <a:gd name="connsiteX30" fmla="*/ 1582615 w 4484453"/>
              <a:gd name="connsiteY30" fmla="*/ 1424353 h 2728720"/>
              <a:gd name="connsiteX31" fmla="*/ 1594338 w 4484453"/>
              <a:gd name="connsiteY31" fmla="*/ 1447800 h 2728720"/>
              <a:gd name="connsiteX32" fmla="*/ 1617784 w 4484453"/>
              <a:gd name="connsiteY32" fmla="*/ 1494692 h 2728720"/>
              <a:gd name="connsiteX33" fmla="*/ 1635369 w 4484453"/>
              <a:gd name="connsiteY33" fmla="*/ 1512276 h 2728720"/>
              <a:gd name="connsiteX34" fmla="*/ 1664677 w 4484453"/>
              <a:gd name="connsiteY34" fmla="*/ 1553307 h 2728720"/>
              <a:gd name="connsiteX35" fmla="*/ 1688123 w 4484453"/>
              <a:gd name="connsiteY35" fmla="*/ 1588476 h 2728720"/>
              <a:gd name="connsiteX36" fmla="*/ 1693984 w 4484453"/>
              <a:gd name="connsiteY36" fmla="*/ 1611923 h 2728720"/>
              <a:gd name="connsiteX37" fmla="*/ 1711569 w 4484453"/>
              <a:gd name="connsiteY37" fmla="*/ 1617784 h 2728720"/>
              <a:gd name="connsiteX38" fmla="*/ 1746738 w 4484453"/>
              <a:gd name="connsiteY38" fmla="*/ 1641230 h 2728720"/>
              <a:gd name="connsiteX39" fmla="*/ 1770184 w 4484453"/>
              <a:gd name="connsiteY39" fmla="*/ 1664676 h 2728720"/>
              <a:gd name="connsiteX40" fmla="*/ 1822938 w 4484453"/>
              <a:gd name="connsiteY40" fmla="*/ 1699846 h 2728720"/>
              <a:gd name="connsiteX41" fmla="*/ 1881553 w 4484453"/>
              <a:gd name="connsiteY41" fmla="*/ 1735015 h 2728720"/>
              <a:gd name="connsiteX42" fmla="*/ 1899138 w 4484453"/>
              <a:gd name="connsiteY42" fmla="*/ 1740876 h 2728720"/>
              <a:gd name="connsiteX43" fmla="*/ 1951892 w 4484453"/>
              <a:gd name="connsiteY43" fmla="*/ 1758461 h 2728720"/>
              <a:gd name="connsiteX44" fmla="*/ 1987061 w 4484453"/>
              <a:gd name="connsiteY44" fmla="*/ 1781907 h 2728720"/>
              <a:gd name="connsiteX45" fmla="*/ 2104292 w 4484453"/>
              <a:gd name="connsiteY45" fmla="*/ 1805353 h 2728720"/>
              <a:gd name="connsiteX46" fmla="*/ 2127738 w 4484453"/>
              <a:gd name="connsiteY46" fmla="*/ 1828800 h 2728720"/>
              <a:gd name="connsiteX47" fmla="*/ 2215661 w 4484453"/>
              <a:gd name="connsiteY47" fmla="*/ 1852246 h 2728720"/>
              <a:gd name="connsiteX48" fmla="*/ 2391507 w 4484453"/>
              <a:gd name="connsiteY48" fmla="*/ 1869830 h 2728720"/>
              <a:gd name="connsiteX49" fmla="*/ 3217984 w 4484453"/>
              <a:gd name="connsiteY49" fmla="*/ 1863969 h 2728720"/>
              <a:gd name="connsiteX50" fmla="*/ 3305907 w 4484453"/>
              <a:gd name="connsiteY50" fmla="*/ 1858107 h 2728720"/>
              <a:gd name="connsiteX51" fmla="*/ 3323492 w 4484453"/>
              <a:gd name="connsiteY51" fmla="*/ 1852246 h 2728720"/>
              <a:gd name="connsiteX52" fmla="*/ 3352800 w 4484453"/>
              <a:gd name="connsiteY52" fmla="*/ 1840523 h 2728720"/>
              <a:gd name="connsiteX53" fmla="*/ 3446584 w 4484453"/>
              <a:gd name="connsiteY53" fmla="*/ 1828800 h 2728720"/>
              <a:gd name="connsiteX54" fmla="*/ 3587261 w 4484453"/>
              <a:gd name="connsiteY54" fmla="*/ 1799492 h 2728720"/>
              <a:gd name="connsiteX55" fmla="*/ 3681046 w 4484453"/>
              <a:gd name="connsiteY55" fmla="*/ 1787769 h 2728720"/>
              <a:gd name="connsiteX56" fmla="*/ 3786553 w 4484453"/>
              <a:gd name="connsiteY56" fmla="*/ 1776046 h 2728720"/>
              <a:gd name="connsiteX57" fmla="*/ 3903784 w 4484453"/>
              <a:gd name="connsiteY57" fmla="*/ 1781907 h 2728720"/>
              <a:gd name="connsiteX58" fmla="*/ 3962400 w 4484453"/>
              <a:gd name="connsiteY58" fmla="*/ 1799492 h 2728720"/>
              <a:gd name="connsiteX59" fmla="*/ 3985846 w 4484453"/>
              <a:gd name="connsiteY59" fmla="*/ 1805353 h 2728720"/>
              <a:gd name="connsiteX60" fmla="*/ 4032738 w 4484453"/>
              <a:gd name="connsiteY60" fmla="*/ 1822938 h 2728720"/>
              <a:gd name="connsiteX61" fmla="*/ 4073769 w 4484453"/>
              <a:gd name="connsiteY61" fmla="*/ 1828800 h 2728720"/>
              <a:gd name="connsiteX62" fmla="*/ 4114800 w 4484453"/>
              <a:gd name="connsiteY62" fmla="*/ 1846384 h 2728720"/>
              <a:gd name="connsiteX63" fmla="*/ 4138246 w 4484453"/>
              <a:gd name="connsiteY63" fmla="*/ 1852246 h 2728720"/>
              <a:gd name="connsiteX64" fmla="*/ 4185138 w 4484453"/>
              <a:gd name="connsiteY64" fmla="*/ 1875692 h 2728720"/>
              <a:gd name="connsiteX65" fmla="*/ 4290646 w 4484453"/>
              <a:gd name="connsiteY65" fmla="*/ 1887415 h 2728720"/>
              <a:gd name="connsiteX66" fmla="*/ 4360984 w 4484453"/>
              <a:gd name="connsiteY66" fmla="*/ 1951892 h 2728720"/>
              <a:gd name="connsiteX67" fmla="*/ 4378569 w 4484453"/>
              <a:gd name="connsiteY67" fmla="*/ 1969476 h 2728720"/>
              <a:gd name="connsiteX68" fmla="*/ 4396153 w 4484453"/>
              <a:gd name="connsiteY68" fmla="*/ 1998784 h 2728720"/>
              <a:gd name="connsiteX69" fmla="*/ 4431323 w 4484453"/>
              <a:gd name="connsiteY69" fmla="*/ 2028092 h 2728720"/>
              <a:gd name="connsiteX70" fmla="*/ 4454769 w 4484453"/>
              <a:gd name="connsiteY70" fmla="*/ 2063261 h 2728720"/>
              <a:gd name="connsiteX71" fmla="*/ 4466492 w 4484453"/>
              <a:gd name="connsiteY71" fmla="*/ 2080846 h 2728720"/>
              <a:gd name="connsiteX72" fmla="*/ 4472353 w 4484453"/>
              <a:gd name="connsiteY72" fmla="*/ 2104292 h 2728720"/>
              <a:gd name="connsiteX73" fmla="*/ 4484077 w 4484453"/>
              <a:gd name="connsiteY73" fmla="*/ 2145323 h 2728720"/>
              <a:gd name="connsiteX74" fmla="*/ 4478215 w 4484453"/>
              <a:gd name="connsiteY74" fmla="*/ 2350476 h 2728720"/>
              <a:gd name="connsiteX75" fmla="*/ 4443046 w 4484453"/>
              <a:gd name="connsiteY75" fmla="*/ 2403230 h 2728720"/>
              <a:gd name="connsiteX76" fmla="*/ 4413738 w 4484453"/>
              <a:gd name="connsiteY76" fmla="*/ 2444261 h 2728720"/>
              <a:gd name="connsiteX77" fmla="*/ 4396153 w 4484453"/>
              <a:gd name="connsiteY77" fmla="*/ 2473569 h 2728720"/>
              <a:gd name="connsiteX78" fmla="*/ 4337538 w 4484453"/>
              <a:gd name="connsiteY78" fmla="*/ 2538046 h 2728720"/>
              <a:gd name="connsiteX79" fmla="*/ 4319953 w 4484453"/>
              <a:gd name="connsiteY79" fmla="*/ 2543907 h 2728720"/>
              <a:gd name="connsiteX80" fmla="*/ 4308230 w 4484453"/>
              <a:gd name="connsiteY80" fmla="*/ 2567353 h 2728720"/>
              <a:gd name="connsiteX81" fmla="*/ 4290646 w 4484453"/>
              <a:gd name="connsiteY81" fmla="*/ 2584938 h 2728720"/>
              <a:gd name="connsiteX82" fmla="*/ 4214446 w 4484453"/>
              <a:gd name="connsiteY82" fmla="*/ 2608384 h 2728720"/>
              <a:gd name="connsiteX83" fmla="*/ 4196861 w 4484453"/>
              <a:gd name="connsiteY83" fmla="*/ 2631830 h 2728720"/>
              <a:gd name="connsiteX84" fmla="*/ 4138246 w 4484453"/>
              <a:gd name="connsiteY84" fmla="*/ 2649415 h 2728720"/>
              <a:gd name="connsiteX85" fmla="*/ 4103077 w 4484453"/>
              <a:gd name="connsiteY85" fmla="*/ 2667000 h 2728720"/>
              <a:gd name="connsiteX86" fmla="*/ 4073769 w 4484453"/>
              <a:gd name="connsiteY86" fmla="*/ 2672861 h 2728720"/>
              <a:gd name="connsiteX87" fmla="*/ 3974123 w 4484453"/>
              <a:gd name="connsiteY87" fmla="*/ 2690446 h 2728720"/>
              <a:gd name="connsiteX88" fmla="*/ 3768969 w 4484453"/>
              <a:gd name="connsiteY88" fmla="*/ 2702169 h 2728720"/>
              <a:gd name="connsiteX89" fmla="*/ 3112477 w 4484453"/>
              <a:gd name="connsiteY89" fmla="*/ 2690446 h 2728720"/>
              <a:gd name="connsiteX90" fmla="*/ 2983523 w 4484453"/>
              <a:gd name="connsiteY90" fmla="*/ 2655276 h 2728720"/>
              <a:gd name="connsiteX91" fmla="*/ 2936630 w 4484453"/>
              <a:gd name="connsiteY91" fmla="*/ 2631830 h 2728720"/>
              <a:gd name="connsiteX92" fmla="*/ 2878015 w 4484453"/>
              <a:gd name="connsiteY92" fmla="*/ 2625969 h 2728720"/>
              <a:gd name="connsiteX93" fmla="*/ 2825261 w 4484453"/>
              <a:gd name="connsiteY93" fmla="*/ 2602523 h 2728720"/>
              <a:gd name="connsiteX94" fmla="*/ 2790092 w 4484453"/>
              <a:gd name="connsiteY94" fmla="*/ 2579076 h 2728720"/>
              <a:gd name="connsiteX95" fmla="*/ 2754923 w 4484453"/>
              <a:gd name="connsiteY95" fmla="*/ 2573215 h 2728720"/>
              <a:gd name="connsiteX96" fmla="*/ 2731477 w 4484453"/>
              <a:gd name="connsiteY96" fmla="*/ 2561492 h 2728720"/>
              <a:gd name="connsiteX97" fmla="*/ 2702169 w 4484453"/>
              <a:gd name="connsiteY97" fmla="*/ 2538046 h 2728720"/>
              <a:gd name="connsiteX98" fmla="*/ 2555630 w 4484453"/>
              <a:gd name="connsiteY98" fmla="*/ 2467707 h 2728720"/>
              <a:gd name="connsiteX99" fmla="*/ 2508738 w 4484453"/>
              <a:gd name="connsiteY99" fmla="*/ 2432538 h 2728720"/>
              <a:gd name="connsiteX100" fmla="*/ 2479430 w 4484453"/>
              <a:gd name="connsiteY100" fmla="*/ 2420815 h 2728720"/>
              <a:gd name="connsiteX101" fmla="*/ 2444261 w 4484453"/>
              <a:gd name="connsiteY101" fmla="*/ 2397369 h 2728720"/>
              <a:gd name="connsiteX102" fmla="*/ 2432538 w 4484453"/>
              <a:gd name="connsiteY102" fmla="*/ 2379784 h 2728720"/>
              <a:gd name="connsiteX103" fmla="*/ 2391507 w 4484453"/>
              <a:gd name="connsiteY103" fmla="*/ 2362200 h 2728720"/>
              <a:gd name="connsiteX104" fmla="*/ 2373923 w 4484453"/>
              <a:gd name="connsiteY104" fmla="*/ 2350476 h 2728720"/>
              <a:gd name="connsiteX105" fmla="*/ 2362200 w 4484453"/>
              <a:gd name="connsiteY105" fmla="*/ 2327030 h 2728720"/>
              <a:gd name="connsiteX106" fmla="*/ 2344615 w 4484453"/>
              <a:gd name="connsiteY106" fmla="*/ 2315307 h 2728720"/>
              <a:gd name="connsiteX107" fmla="*/ 2268415 w 4484453"/>
              <a:gd name="connsiteY107" fmla="*/ 2256692 h 2728720"/>
              <a:gd name="connsiteX108" fmla="*/ 2221523 w 4484453"/>
              <a:gd name="connsiteY108" fmla="*/ 2215661 h 2728720"/>
              <a:gd name="connsiteX109" fmla="*/ 2174630 w 4484453"/>
              <a:gd name="connsiteY109" fmla="*/ 2186353 h 2728720"/>
              <a:gd name="connsiteX110" fmla="*/ 2151184 w 4484453"/>
              <a:gd name="connsiteY110" fmla="*/ 2162907 h 2728720"/>
              <a:gd name="connsiteX111" fmla="*/ 2086707 w 4484453"/>
              <a:gd name="connsiteY111" fmla="*/ 2121876 h 2728720"/>
              <a:gd name="connsiteX112" fmla="*/ 2063261 w 4484453"/>
              <a:gd name="connsiteY112" fmla="*/ 2104292 h 2728720"/>
              <a:gd name="connsiteX113" fmla="*/ 2045677 w 4484453"/>
              <a:gd name="connsiteY113" fmla="*/ 2092569 h 2728720"/>
              <a:gd name="connsiteX114" fmla="*/ 2016369 w 4484453"/>
              <a:gd name="connsiteY114" fmla="*/ 2069123 h 2728720"/>
              <a:gd name="connsiteX115" fmla="*/ 1992923 w 4484453"/>
              <a:gd name="connsiteY115" fmla="*/ 2057400 h 2728720"/>
              <a:gd name="connsiteX116" fmla="*/ 1963615 w 4484453"/>
              <a:gd name="connsiteY116" fmla="*/ 2033953 h 2728720"/>
              <a:gd name="connsiteX117" fmla="*/ 1910861 w 4484453"/>
              <a:gd name="connsiteY117" fmla="*/ 2010507 h 2728720"/>
              <a:gd name="connsiteX118" fmla="*/ 1893277 w 4484453"/>
              <a:gd name="connsiteY118" fmla="*/ 1998784 h 2728720"/>
              <a:gd name="connsiteX119" fmla="*/ 1858107 w 4484453"/>
              <a:gd name="connsiteY119" fmla="*/ 1987061 h 2728720"/>
              <a:gd name="connsiteX120" fmla="*/ 1805353 w 4484453"/>
              <a:gd name="connsiteY120" fmla="*/ 1951892 h 2728720"/>
              <a:gd name="connsiteX121" fmla="*/ 1776046 w 4484453"/>
              <a:gd name="connsiteY121" fmla="*/ 1928446 h 2728720"/>
              <a:gd name="connsiteX122" fmla="*/ 1746738 w 4484453"/>
              <a:gd name="connsiteY122" fmla="*/ 1916723 h 2728720"/>
              <a:gd name="connsiteX123" fmla="*/ 1676400 w 4484453"/>
              <a:gd name="connsiteY123" fmla="*/ 1875692 h 2728720"/>
              <a:gd name="connsiteX124" fmla="*/ 1623646 w 4484453"/>
              <a:gd name="connsiteY124" fmla="*/ 1858107 h 2728720"/>
              <a:gd name="connsiteX125" fmla="*/ 1559169 w 4484453"/>
              <a:gd name="connsiteY125" fmla="*/ 1828800 h 2728720"/>
              <a:gd name="connsiteX126" fmla="*/ 1482969 w 4484453"/>
              <a:gd name="connsiteY126" fmla="*/ 1793630 h 2728720"/>
              <a:gd name="connsiteX127" fmla="*/ 1465384 w 4484453"/>
              <a:gd name="connsiteY127" fmla="*/ 1781907 h 2728720"/>
              <a:gd name="connsiteX128" fmla="*/ 1412630 w 4484453"/>
              <a:gd name="connsiteY128" fmla="*/ 1770184 h 2728720"/>
              <a:gd name="connsiteX129" fmla="*/ 1389184 w 4484453"/>
              <a:gd name="connsiteY129" fmla="*/ 1764323 h 2728720"/>
              <a:gd name="connsiteX130" fmla="*/ 1324707 w 4484453"/>
              <a:gd name="connsiteY130" fmla="*/ 1723292 h 2728720"/>
              <a:gd name="connsiteX131" fmla="*/ 1260230 w 4484453"/>
              <a:gd name="connsiteY131" fmla="*/ 1693984 h 2728720"/>
              <a:gd name="connsiteX132" fmla="*/ 1230923 w 4484453"/>
              <a:gd name="connsiteY132" fmla="*/ 1676400 h 2728720"/>
              <a:gd name="connsiteX133" fmla="*/ 1189892 w 4484453"/>
              <a:gd name="connsiteY133" fmla="*/ 1658815 h 2728720"/>
              <a:gd name="connsiteX134" fmla="*/ 1154723 w 4484453"/>
              <a:gd name="connsiteY134" fmla="*/ 1635369 h 2728720"/>
              <a:gd name="connsiteX135" fmla="*/ 1072661 w 4484453"/>
              <a:gd name="connsiteY135" fmla="*/ 1600200 h 2728720"/>
              <a:gd name="connsiteX136" fmla="*/ 1019907 w 4484453"/>
              <a:gd name="connsiteY136" fmla="*/ 1570892 h 2728720"/>
              <a:gd name="connsiteX137" fmla="*/ 949569 w 4484453"/>
              <a:gd name="connsiteY137" fmla="*/ 1535723 h 2728720"/>
              <a:gd name="connsiteX138" fmla="*/ 890953 w 4484453"/>
              <a:gd name="connsiteY138" fmla="*/ 1494692 h 2728720"/>
              <a:gd name="connsiteX139" fmla="*/ 867507 w 4484453"/>
              <a:gd name="connsiteY139" fmla="*/ 1488830 h 2728720"/>
              <a:gd name="connsiteX140" fmla="*/ 814753 w 4484453"/>
              <a:gd name="connsiteY140" fmla="*/ 1436076 h 2728720"/>
              <a:gd name="connsiteX141" fmla="*/ 791307 w 4484453"/>
              <a:gd name="connsiteY141" fmla="*/ 1424353 h 2728720"/>
              <a:gd name="connsiteX142" fmla="*/ 732692 w 4484453"/>
              <a:gd name="connsiteY142" fmla="*/ 1395046 h 2728720"/>
              <a:gd name="connsiteX143" fmla="*/ 662353 w 4484453"/>
              <a:gd name="connsiteY143" fmla="*/ 1348153 h 2728720"/>
              <a:gd name="connsiteX144" fmla="*/ 568569 w 4484453"/>
              <a:gd name="connsiteY144" fmla="*/ 1277815 h 2728720"/>
              <a:gd name="connsiteX145" fmla="*/ 515815 w 4484453"/>
              <a:gd name="connsiteY145" fmla="*/ 1248507 h 2728720"/>
              <a:gd name="connsiteX146" fmla="*/ 498230 w 4484453"/>
              <a:gd name="connsiteY146" fmla="*/ 1230923 h 2728720"/>
              <a:gd name="connsiteX147" fmla="*/ 457200 w 4484453"/>
              <a:gd name="connsiteY147" fmla="*/ 1195753 h 2728720"/>
              <a:gd name="connsiteX148" fmla="*/ 404446 w 4484453"/>
              <a:gd name="connsiteY148" fmla="*/ 1160584 h 2728720"/>
              <a:gd name="connsiteX149" fmla="*/ 375138 w 4484453"/>
              <a:gd name="connsiteY149" fmla="*/ 1143000 h 2728720"/>
              <a:gd name="connsiteX150" fmla="*/ 357553 w 4484453"/>
              <a:gd name="connsiteY150" fmla="*/ 1125415 h 2728720"/>
              <a:gd name="connsiteX151" fmla="*/ 298938 w 4484453"/>
              <a:gd name="connsiteY151" fmla="*/ 1090246 h 2728720"/>
              <a:gd name="connsiteX152" fmla="*/ 281353 w 4484453"/>
              <a:gd name="connsiteY152" fmla="*/ 1066800 h 2728720"/>
              <a:gd name="connsiteX153" fmla="*/ 222738 w 4484453"/>
              <a:gd name="connsiteY153" fmla="*/ 1025769 h 2728720"/>
              <a:gd name="connsiteX154" fmla="*/ 216877 w 4484453"/>
              <a:gd name="connsiteY154" fmla="*/ 1002323 h 2728720"/>
              <a:gd name="connsiteX155" fmla="*/ 181707 w 4484453"/>
              <a:gd name="connsiteY155" fmla="*/ 973015 h 2728720"/>
              <a:gd name="connsiteX156" fmla="*/ 128953 w 4484453"/>
              <a:gd name="connsiteY156" fmla="*/ 920261 h 2728720"/>
              <a:gd name="connsiteX157" fmla="*/ 105507 w 4484453"/>
              <a:gd name="connsiteY157" fmla="*/ 885092 h 2728720"/>
              <a:gd name="connsiteX158" fmla="*/ 76200 w 4484453"/>
              <a:gd name="connsiteY158" fmla="*/ 838200 h 2728720"/>
              <a:gd name="connsiteX159" fmla="*/ 70338 w 4484453"/>
              <a:gd name="connsiteY159" fmla="*/ 814753 h 2728720"/>
              <a:gd name="connsiteX160" fmla="*/ 52753 w 4484453"/>
              <a:gd name="connsiteY160" fmla="*/ 785446 h 2728720"/>
              <a:gd name="connsiteX161" fmla="*/ 46892 w 4484453"/>
              <a:gd name="connsiteY161" fmla="*/ 738553 h 2728720"/>
              <a:gd name="connsiteX162" fmla="*/ 35169 w 4484453"/>
              <a:gd name="connsiteY162" fmla="*/ 703384 h 2728720"/>
              <a:gd name="connsiteX163" fmla="*/ 29307 w 4484453"/>
              <a:gd name="connsiteY163" fmla="*/ 662353 h 2728720"/>
              <a:gd name="connsiteX164" fmla="*/ 17584 w 4484453"/>
              <a:gd name="connsiteY164" fmla="*/ 644769 h 2728720"/>
              <a:gd name="connsiteX165" fmla="*/ 11723 w 4484453"/>
              <a:gd name="connsiteY165" fmla="*/ 592015 h 2728720"/>
              <a:gd name="connsiteX166" fmla="*/ 5861 w 4484453"/>
              <a:gd name="connsiteY166" fmla="*/ 562707 h 2728720"/>
              <a:gd name="connsiteX167" fmla="*/ 0 w 4484453"/>
              <a:gd name="connsiteY167" fmla="*/ 527538 h 2728720"/>
              <a:gd name="connsiteX168" fmla="*/ 11723 w 4484453"/>
              <a:gd name="connsiteY168" fmla="*/ 287215 h 2728720"/>
              <a:gd name="connsiteX169" fmla="*/ 23446 w 4484453"/>
              <a:gd name="connsiteY169" fmla="*/ 240323 h 2728720"/>
              <a:gd name="connsiteX170" fmla="*/ 46892 w 4484453"/>
              <a:gd name="connsiteY170" fmla="*/ 199292 h 2728720"/>
              <a:gd name="connsiteX171" fmla="*/ 58615 w 4484453"/>
              <a:gd name="connsiteY171" fmla="*/ 181707 h 2728720"/>
              <a:gd name="connsiteX172" fmla="*/ 76200 w 4484453"/>
              <a:gd name="connsiteY172" fmla="*/ 123092 h 2728720"/>
              <a:gd name="connsiteX173" fmla="*/ 87923 w 4484453"/>
              <a:gd name="connsiteY173" fmla="*/ 105507 h 2728720"/>
              <a:gd name="connsiteX174" fmla="*/ 111369 w 4484453"/>
              <a:gd name="connsiteY174" fmla="*/ 76200 h 2728720"/>
              <a:gd name="connsiteX175" fmla="*/ 128953 w 4484453"/>
              <a:gd name="connsiteY175" fmla="*/ 52753 h 2728720"/>
              <a:gd name="connsiteX176" fmla="*/ 158261 w 4484453"/>
              <a:gd name="connsiteY176" fmla="*/ 23446 h 2728720"/>
              <a:gd name="connsiteX177" fmla="*/ 187569 w 4484453"/>
              <a:gd name="connsiteY177" fmla="*/ 17584 h 2728720"/>
              <a:gd name="connsiteX178" fmla="*/ 257907 w 4484453"/>
              <a:gd name="connsiteY178" fmla="*/ 0 h 272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4484453" h="2728720">
                <a:moveTo>
                  <a:pt x="257907" y="0"/>
                </a:moveTo>
                <a:lnTo>
                  <a:pt x="257907" y="0"/>
                </a:lnTo>
                <a:cubicBezTo>
                  <a:pt x="363415" y="5861"/>
                  <a:pt x="469522" y="4911"/>
                  <a:pt x="574430" y="17584"/>
                </a:cubicBezTo>
                <a:cubicBezTo>
                  <a:pt x="760989" y="40121"/>
                  <a:pt x="944813" y="82199"/>
                  <a:pt x="1131277" y="105507"/>
                </a:cubicBezTo>
                <a:lnTo>
                  <a:pt x="1225061" y="117230"/>
                </a:lnTo>
                <a:cubicBezTo>
                  <a:pt x="1234536" y="123546"/>
                  <a:pt x="1255324" y="135744"/>
                  <a:pt x="1260230" y="146538"/>
                </a:cubicBezTo>
                <a:cubicBezTo>
                  <a:pt x="1266897" y="161206"/>
                  <a:pt x="1268045" y="177799"/>
                  <a:pt x="1271953" y="193430"/>
                </a:cubicBezTo>
                <a:cubicBezTo>
                  <a:pt x="1273662" y="200265"/>
                  <a:pt x="1279769" y="205153"/>
                  <a:pt x="1283677" y="211015"/>
                </a:cubicBezTo>
                <a:cubicBezTo>
                  <a:pt x="1285631" y="228600"/>
                  <a:pt x="1286068" y="246420"/>
                  <a:pt x="1289538" y="263769"/>
                </a:cubicBezTo>
                <a:cubicBezTo>
                  <a:pt x="1294827" y="290216"/>
                  <a:pt x="1306955" y="310326"/>
                  <a:pt x="1318846" y="334107"/>
                </a:cubicBezTo>
                <a:cubicBezTo>
                  <a:pt x="1337510" y="502096"/>
                  <a:pt x="1319662" y="329456"/>
                  <a:pt x="1336430" y="715107"/>
                </a:cubicBezTo>
                <a:cubicBezTo>
                  <a:pt x="1340044" y="798236"/>
                  <a:pt x="1334236" y="772511"/>
                  <a:pt x="1359877" y="832338"/>
                </a:cubicBezTo>
                <a:cubicBezTo>
                  <a:pt x="1379314" y="929531"/>
                  <a:pt x="1351589" y="810241"/>
                  <a:pt x="1377461" y="879230"/>
                </a:cubicBezTo>
                <a:cubicBezTo>
                  <a:pt x="1380959" y="888558"/>
                  <a:pt x="1380702" y="898926"/>
                  <a:pt x="1383323" y="908538"/>
                </a:cubicBezTo>
                <a:cubicBezTo>
                  <a:pt x="1386574" y="920460"/>
                  <a:pt x="1391495" y="931871"/>
                  <a:pt x="1395046" y="943707"/>
                </a:cubicBezTo>
                <a:cubicBezTo>
                  <a:pt x="1397361" y="951423"/>
                  <a:pt x="1398694" y="959407"/>
                  <a:pt x="1400907" y="967153"/>
                </a:cubicBezTo>
                <a:cubicBezTo>
                  <a:pt x="1409136" y="995954"/>
                  <a:pt x="1406110" y="976900"/>
                  <a:pt x="1418492" y="1014046"/>
                </a:cubicBezTo>
                <a:cubicBezTo>
                  <a:pt x="1421039" y="1021688"/>
                  <a:pt x="1422233" y="1029720"/>
                  <a:pt x="1424353" y="1037492"/>
                </a:cubicBezTo>
                <a:cubicBezTo>
                  <a:pt x="1428096" y="1051215"/>
                  <a:pt x="1432169" y="1064846"/>
                  <a:pt x="1436077" y="1078523"/>
                </a:cubicBezTo>
                <a:cubicBezTo>
                  <a:pt x="1438031" y="1094154"/>
                  <a:pt x="1436555" y="1110611"/>
                  <a:pt x="1441938" y="1125415"/>
                </a:cubicBezTo>
                <a:cubicBezTo>
                  <a:pt x="1444771" y="1133206"/>
                  <a:pt x="1454925" y="1136103"/>
                  <a:pt x="1459523" y="1143000"/>
                </a:cubicBezTo>
                <a:cubicBezTo>
                  <a:pt x="1462950" y="1148141"/>
                  <a:pt x="1462621" y="1155058"/>
                  <a:pt x="1465384" y="1160584"/>
                </a:cubicBezTo>
                <a:cubicBezTo>
                  <a:pt x="1468534" y="1166885"/>
                  <a:pt x="1473199" y="1172307"/>
                  <a:pt x="1477107" y="1178169"/>
                </a:cubicBezTo>
                <a:cubicBezTo>
                  <a:pt x="1490489" y="1231694"/>
                  <a:pt x="1472303" y="1166160"/>
                  <a:pt x="1500553" y="1236784"/>
                </a:cubicBezTo>
                <a:cubicBezTo>
                  <a:pt x="1503545" y="1244264"/>
                  <a:pt x="1503242" y="1252825"/>
                  <a:pt x="1506415" y="1260230"/>
                </a:cubicBezTo>
                <a:cubicBezTo>
                  <a:pt x="1509190" y="1266705"/>
                  <a:pt x="1515277" y="1271377"/>
                  <a:pt x="1518138" y="1277815"/>
                </a:cubicBezTo>
                <a:cubicBezTo>
                  <a:pt x="1523157" y="1289107"/>
                  <a:pt x="1524335" y="1301931"/>
                  <a:pt x="1529861" y="1312984"/>
                </a:cubicBezTo>
                <a:cubicBezTo>
                  <a:pt x="1533769" y="1320799"/>
                  <a:pt x="1538035" y="1328445"/>
                  <a:pt x="1541584" y="1336430"/>
                </a:cubicBezTo>
                <a:cubicBezTo>
                  <a:pt x="1545857" y="1346045"/>
                  <a:pt x="1548602" y="1356327"/>
                  <a:pt x="1553307" y="1365738"/>
                </a:cubicBezTo>
                <a:cubicBezTo>
                  <a:pt x="1582748" y="1424622"/>
                  <a:pt x="1545914" y="1334815"/>
                  <a:pt x="1576753" y="1406769"/>
                </a:cubicBezTo>
                <a:cubicBezTo>
                  <a:pt x="1579187" y="1412448"/>
                  <a:pt x="1580181" y="1418674"/>
                  <a:pt x="1582615" y="1424353"/>
                </a:cubicBezTo>
                <a:cubicBezTo>
                  <a:pt x="1586057" y="1432385"/>
                  <a:pt x="1590896" y="1439768"/>
                  <a:pt x="1594338" y="1447800"/>
                </a:cubicBezTo>
                <a:cubicBezTo>
                  <a:pt x="1606356" y="1475842"/>
                  <a:pt x="1592313" y="1460731"/>
                  <a:pt x="1617784" y="1494692"/>
                </a:cubicBezTo>
                <a:cubicBezTo>
                  <a:pt x="1622758" y="1501324"/>
                  <a:pt x="1629507" y="1506415"/>
                  <a:pt x="1635369" y="1512276"/>
                </a:cubicBezTo>
                <a:cubicBezTo>
                  <a:pt x="1660819" y="1563177"/>
                  <a:pt x="1631408" y="1510534"/>
                  <a:pt x="1664677" y="1553307"/>
                </a:cubicBezTo>
                <a:cubicBezTo>
                  <a:pt x="1673327" y="1564428"/>
                  <a:pt x="1688123" y="1588476"/>
                  <a:pt x="1688123" y="1588476"/>
                </a:cubicBezTo>
                <a:cubicBezTo>
                  <a:pt x="1690077" y="1596292"/>
                  <a:pt x="1688951" y="1605632"/>
                  <a:pt x="1693984" y="1611923"/>
                </a:cubicBezTo>
                <a:cubicBezTo>
                  <a:pt x="1697844" y="1616748"/>
                  <a:pt x="1706428" y="1614357"/>
                  <a:pt x="1711569" y="1617784"/>
                </a:cubicBezTo>
                <a:cubicBezTo>
                  <a:pt x="1755476" y="1647055"/>
                  <a:pt x="1704925" y="1627294"/>
                  <a:pt x="1746738" y="1641230"/>
                </a:cubicBezTo>
                <a:cubicBezTo>
                  <a:pt x="1754553" y="1649045"/>
                  <a:pt x="1761553" y="1657771"/>
                  <a:pt x="1770184" y="1664676"/>
                </a:cubicBezTo>
                <a:cubicBezTo>
                  <a:pt x="1770199" y="1664688"/>
                  <a:pt x="1814138" y="1693979"/>
                  <a:pt x="1822938" y="1699846"/>
                </a:cubicBezTo>
                <a:cubicBezTo>
                  <a:pt x="1844591" y="1714281"/>
                  <a:pt x="1854618" y="1721548"/>
                  <a:pt x="1881553" y="1735015"/>
                </a:cubicBezTo>
                <a:cubicBezTo>
                  <a:pt x="1887079" y="1737778"/>
                  <a:pt x="1893353" y="1738707"/>
                  <a:pt x="1899138" y="1740876"/>
                </a:cubicBezTo>
                <a:cubicBezTo>
                  <a:pt x="1943289" y="1757433"/>
                  <a:pt x="1912601" y="1748639"/>
                  <a:pt x="1951892" y="1758461"/>
                </a:cubicBezTo>
                <a:cubicBezTo>
                  <a:pt x="1963615" y="1766276"/>
                  <a:pt x="1974294" y="1775949"/>
                  <a:pt x="1987061" y="1781907"/>
                </a:cubicBezTo>
                <a:cubicBezTo>
                  <a:pt x="2034306" y="1803955"/>
                  <a:pt x="2051606" y="1800564"/>
                  <a:pt x="2104292" y="1805353"/>
                </a:cubicBezTo>
                <a:cubicBezTo>
                  <a:pt x="2112107" y="1813169"/>
                  <a:pt x="2118035" y="1823507"/>
                  <a:pt x="2127738" y="1828800"/>
                </a:cubicBezTo>
                <a:cubicBezTo>
                  <a:pt x="2133456" y="1831919"/>
                  <a:pt x="2212515" y="1851832"/>
                  <a:pt x="2215661" y="1852246"/>
                </a:cubicBezTo>
                <a:cubicBezTo>
                  <a:pt x="2274065" y="1859931"/>
                  <a:pt x="2391507" y="1869830"/>
                  <a:pt x="2391507" y="1869830"/>
                </a:cubicBezTo>
                <a:lnTo>
                  <a:pt x="3217984" y="1863969"/>
                </a:lnTo>
                <a:cubicBezTo>
                  <a:pt x="3247354" y="1863592"/>
                  <a:pt x="3276714" y="1861351"/>
                  <a:pt x="3305907" y="1858107"/>
                </a:cubicBezTo>
                <a:cubicBezTo>
                  <a:pt x="3312048" y="1857425"/>
                  <a:pt x="3317707" y="1854415"/>
                  <a:pt x="3323492" y="1852246"/>
                </a:cubicBezTo>
                <a:cubicBezTo>
                  <a:pt x="3333344" y="1848552"/>
                  <a:pt x="3342464" y="1842492"/>
                  <a:pt x="3352800" y="1840523"/>
                </a:cubicBezTo>
                <a:cubicBezTo>
                  <a:pt x="3383748" y="1834628"/>
                  <a:pt x="3415420" y="1833417"/>
                  <a:pt x="3446584" y="1828800"/>
                </a:cubicBezTo>
                <a:cubicBezTo>
                  <a:pt x="3608104" y="1804870"/>
                  <a:pt x="3404578" y="1830988"/>
                  <a:pt x="3587261" y="1799492"/>
                </a:cubicBezTo>
                <a:cubicBezTo>
                  <a:pt x="3618308" y="1794139"/>
                  <a:pt x="3649806" y="1791844"/>
                  <a:pt x="3681046" y="1787769"/>
                </a:cubicBezTo>
                <a:cubicBezTo>
                  <a:pt x="3763059" y="1777071"/>
                  <a:pt x="3677674" y="1785943"/>
                  <a:pt x="3786553" y="1776046"/>
                </a:cubicBezTo>
                <a:cubicBezTo>
                  <a:pt x="3825630" y="1778000"/>
                  <a:pt x="3865001" y="1776736"/>
                  <a:pt x="3903784" y="1781907"/>
                </a:cubicBezTo>
                <a:cubicBezTo>
                  <a:pt x="3924004" y="1784603"/>
                  <a:pt x="3942786" y="1793888"/>
                  <a:pt x="3962400" y="1799492"/>
                </a:cubicBezTo>
                <a:cubicBezTo>
                  <a:pt x="3970146" y="1801705"/>
                  <a:pt x="3978204" y="1802806"/>
                  <a:pt x="3985846" y="1805353"/>
                </a:cubicBezTo>
                <a:cubicBezTo>
                  <a:pt x="4001683" y="1810632"/>
                  <a:pt x="4016608" y="1818637"/>
                  <a:pt x="4032738" y="1822938"/>
                </a:cubicBezTo>
                <a:cubicBezTo>
                  <a:pt x="4046087" y="1826498"/>
                  <a:pt x="4060092" y="1826846"/>
                  <a:pt x="4073769" y="1828800"/>
                </a:cubicBezTo>
                <a:cubicBezTo>
                  <a:pt x="4087446" y="1834661"/>
                  <a:pt x="4100816" y="1841299"/>
                  <a:pt x="4114800" y="1846384"/>
                </a:cubicBezTo>
                <a:cubicBezTo>
                  <a:pt x="4122371" y="1849137"/>
                  <a:pt x="4130810" y="1849148"/>
                  <a:pt x="4138246" y="1852246"/>
                </a:cubicBezTo>
                <a:cubicBezTo>
                  <a:pt x="4154377" y="1858967"/>
                  <a:pt x="4168110" y="1871762"/>
                  <a:pt x="4185138" y="1875692"/>
                </a:cubicBezTo>
                <a:cubicBezTo>
                  <a:pt x="4219618" y="1883649"/>
                  <a:pt x="4255477" y="1883507"/>
                  <a:pt x="4290646" y="1887415"/>
                </a:cubicBezTo>
                <a:cubicBezTo>
                  <a:pt x="4331777" y="1918264"/>
                  <a:pt x="4307181" y="1898090"/>
                  <a:pt x="4360984" y="1951892"/>
                </a:cubicBezTo>
                <a:cubicBezTo>
                  <a:pt x="4366846" y="1957753"/>
                  <a:pt x="4374304" y="1962368"/>
                  <a:pt x="4378569" y="1969476"/>
                </a:cubicBezTo>
                <a:cubicBezTo>
                  <a:pt x="4384430" y="1979245"/>
                  <a:pt x="4388532" y="1990316"/>
                  <a:pt x="4396153" y="1998784"/>
                </a:cubicBezTo>
                <a:cubicBezTo>
                  <a:pt x="4406362" y="2010127"/>
                  <a:pt x="4421058" y="2016800"/>
                  <a:pt x="4431323" y="2028092"/>
                </a:cubicBezTo>
                <a:cubicBezTo>
                  <a:pt x="4440801" y="2038517"/>
                  <a:pt x="4446954" y="2051538"/>
                  <a:pt x="4454769" y="2063261"/>
                </a:cubicBezTo>
                <a:lnTo>
                  <a:pt x="4466492" y="2080846"/>
                </a:lnTo>
                <a:cubicBezTo>
                  <a:pt x="4468446" y="2088661"/>
                  <a:pt x="4470140" y="2096546"/>
                  <a:pt x="4472353" y="2104292"/>
                </a:cubicBezTo>
                <a:cubicBezTo>
                  <a:pt x="4489180" y="2163185"/>
                  <a:pt x="4465741" y="2071983"/>
                  <a:pt x="4484077" y="2145323"/>
                </a:cubicBezTo>
                <a:cubicBezTo>
                  <a:pt x="4482123" y="2213707"/>
                  <a:pt x="4488964" y="2282913"/>
                  <a:pt x="4478215" y="2350476"/>
                </a:cubicBezTo>
                <a:cubicBezTo>
                  <a:pt x="4474894" y="2371348"/>
                  <a:pt x="4455019" y="2385815"/>
                  <a:pt x="4443046" y="2403230"/>
                </a:cubicBezTo>
                <a:cubicBezTo>
                  <a:pt x="4433524" y="2417080"/>
                  <a:pt x="4422386" y="2429849"/>
                  <a:pt x="4413738" y="2444261"/>
                </a:cubicBezTo>
                <a:cubicBezTo>
                  <a:pt x="4407876" y="2454030"/>
                  <a:pt x="4402473" y="2464089"/>
                  <a:pt x="4396153" y="2473569"/>
                </a:cubicBezTo>
                <a:cubicBezTo>
                  <a:pt x="4380830" y="2496553"/>
                  <a:pt x="4358022" y="2521659"/>
                  <a:pt x="4337538" y="2538046"/>
                </a:cubicBezTo>
                <a:cubicBezTo>
                  <a:pt x="4332713" y="2541906"/>
                  <a:pt x="4325815" y="2541953"/>
                  <a:pt x="4319953" y="2543907"/>
                </a:cubicBezTo>
                <a:cubicBezTo>
                  <a:pt x="4316045" y="2551722"/>
                  <a:pt x="4313309" y="2560243"/>
                  <a:pt x="4308230" y="2567353"/>
                </a:cubicBezTo>
                <a:cubicBezTo>
                  <a:pt x="4303412" y="2574098"/>
                  <a:pt x="4297923" y="2580969"/>
                  <a:pt x="4290646" y="2584938"/>
                </a:cubicBezTo>
                <a:cubicBezTo>
                  <a:pt x="4262165" y="2600473"/>
                  <a:pt x="4243568" y="2602560"/>
                  <a:pt x="4214446" y="2608384"/>
                </a:cubicBezTo>
                <a:cubicBezTo>
                  <a:pt x="4208584" y="2616199"/>
                  <a:pt x="4204278" y="2625472"/>
                  <a:pt x="4196861" y="2631830"/>
                </a:cubicBezTo>
                <a:cubicBezTo>
                  <a:pt x="4180411" y="2645930"/>
                  <a:pt x="4158060" y="2646112"/>
                  <a:pt x="4138246" y="2649415"/>
                </a:cubicBezTo>
                <a:cubicBezTo>
                  <a:pt x="4126523" y="2655277"/>
                  <a:pt x="4115395" y="2662521"/>
                  <a:pt x="4103077" y="2667000"/>
                </a:cubicBezTo>
                <a:cubicBezTo>
                  <a:pt x="4093714" y="2670405"/>
                  <a:pt x="4083571" y="2671079"/>
                  <a:pt x="4073769" y="2672861"/>
                </a:cubicBezTo>
                <a:cubicBezTo>
                  <a:pt x="4040584" y="2678895"/>
                  <a:pt x="4007459" y="2685317"/>
                  <a:pt x="3974123" y="2690446"/>
                </a:cubicBezTo>
                <a:cubicBezTo>
                  <a:pt x="3909104" y="2700449"/>
                  <a:pt x="3829109" y="2699856"/>
                  <a:pt x="3768969" y="2702169"/>
                </a:cubicBezTo>
                <a:cubicBezTo>
                  <a:pt x="3539274" y="2748103"/>
                  <a:pt x="3651051" y="2728021"/>
                  <a:pt x="3112477" y="2690446"/>
                </a:cubicBezTo>
                <a:cubicBezTo>
                  <a:pt x="3068030" y="2687345"/>
                  <a:pt x="3025791" y="2669365"/>
                  <a:pt x="2983523" y="2655276"/>
                </a:cubicBezTo>
                <a:cubicBezTo>
                  <a:pt x="2966944" y="2649750"/>
                  <a:pt x="2954019" y="2633569"/>
                  <a:pt x="2936630" y="2631830"/>
                </a:cubicBezTo>
                <a:lnTo>
                  <a:pt x="2878015" y="2625969"/>
                </a:lnTo>
                <a:cubicBezTo>
                  <a:pt x="2860378" y="2618914"/>
                  <a:pt x="2841689" y="2612380"/>
                  <a:pt x="2825261" y="2602523"/>
                </a:cubicBezTo>
                <a:cubicBezTo>
                  <a:pt x="2813179" y="2595274"/>
                  <a:pt x="2803990" y="2581392"/>
                  <a:pt x="2790092" y="2579076"/>
                </a:cubicBezTo>
                <a:lnTo>
                  <a:pt x="2754923" y="2573215"/>
                </a:lnTo>
                <a:cubicBezTo>
                  <a:pt x="2747108" y="2569307"/>
                  <a:pt x="2738747" y="2566339"/>
                  <a:pt x="2731477" y="2561492"/>
                </a:cubicBezTo>
                <a:cubicBezTo>
                  <a:pt x="2721067" y="2554552"/>
                  <a:pt x="2713073" y="2544180"/>
                  <a:pt x="2702169" y="2538046"/>
                </a:cubicBezTo>
                <a:cubicBezTo>
                  <a:pt x="2662898" y="2515956"/>
                  <a:pt x="2590089" y="2493552"/>
                  <a:pt x="2555630" y="2467707"/>
                </a:cubicBezTo>
                <a:cubicBezTo>
                  <a:pt x="2539999" y="2455984"/>
                  <a:pt x="2525378" y="2442778"/>
                  <a:pt x="2508738" y="2432538"/>
                </a:cubicBezTo>
                <a:cubicBezTo>
                  <a:pt x="2499777" y="2427024"/>
                  <a:pt x="2488667" y="2425853"/>
                  <a:pt x="2479430" y="2420815"/>
                </a:cubicBezTo>
                <a:cubicBezTo>
                  <a:pt x="2467061" y="2414068"/>
                  <a:pt x="2455984" y="2405184"/>
                  <a:pt x="2444261" y="2397369"/>
                </a:cubicBezTo>
                <a:cubicBezTo>
                  <a:pt x="2440353" y="2391507"/>
                  <a:pt x="2438400" y="2383692"/>
                  <a:pt x="2432538" y="2379784"/>
                </a:cubicBezTo>
                <a:cubicBezTo>
                  <a:pt x="2420157" y="2371530"/>
                  <a:pt x="2404816" y="2368855"/>
                  <a:pt x="2391507" y="2362200"/>
                </a:cubicBezTo>
                <a:cubicBezTo>
                  <a:pt x="2385206" y="2359049"/>
                  <a:pt x="2379784" y="2354384"/>
                  <a:pt x="2373923" y="2350476"/>
                </a:cubicBezTo>
                <a:cubicBezTo>
                  <a:pt x="2370015" y="2342661"/>
                  <a:pt x="2367794" y="2333743"/>
                  <a:pt x="2362200" y="2327030"/>
                </a:cubicBezTo>
                <a:cubicBezTo>
                  <a:pt x="2357690" y="2321618"/>
                  <a:pt x="2350251" y="2319534"/>
                  <a:pt x="2344615" y="2315307"/>
                </a:cubicBezTo>
                <a:cubicBezTo>
                  <a:pt x="2318979" y="2296080"/>
                  <a:pt x="2293322" y="2276855"/>
                  <a:pt x="2268415" y="2256692"/>
                </a:cubicBezTo>
                <a:cubicBezTo>
                  <a:pt x="2252272" y="2243624"/>
                  <a:pt x="2238139" y="2228123"/>
                  <a:pt x="2221523" y="2215661"/>
                </a:cubicBezTo>
                <a:cubicBezTo>
                  <a:pt x="2206777" y="2204601"/>
                  <a:pt x="2189376" y="2197413"/>
                  <a:pt x="2174630" y="2186353"/>
                </a:cubicBezTo>
                <a:cubicBezTo>
                  <a:pt x="2165788" y="2179721"/>
                  <a:pt x="2159815" y="2169811"/>
                  <a:pt x="2151184" y="2162907"/>
                </a:cubicBezTo>
                <a:cubicBezTo>
                  <a:pt x="2072087" y="2099629"/>
                  <a:pt x="2155953" y="2173809"/>
                  <a:pt x="2086707" y="2121876"/>
                </a:cubicBezTo>
                <a:cubicBezTo>
                  <a:pt x="2078892" y="2116015"/>
                  <a:pt x="2071210" y="2109970"/>
                  <a:pt x="2063261" y="2104292"/>
                </a:cubicBezTo>
                <a:cubicBezTo>
                  <a:pt x="2057529" y="2100197"/>
                  <a:pt x="2051178" y="2096970"/>
                  <a:pt x="2045677" y="2092569"/>
                </a:cubicBezTo>
                <a:cubicBezTo>
                  <a:pt x="2021611" y="2073316"/>
                  <a:pt x="2047934" y="2087160"/>
                  <a:pt x="2016369" y="2069123"/>
                </a:cubicBezTo>
                <a:cubicBezTo>
                  <a:pt x="2008782" y="2064788"/>
                  <a:pt x="2000193" y="2062247"/>
                  <a:pt x="1992923" y="2057400"/>
                </a:cubicBezTo>
                <a:cubicBezTo>
                  <a:pt x="1982513" y="2050460"/>
                  <a:pt x="1974478" y="2040160"/>
                  <a:pt x="1963615" y="2033953"/>
                </a:cubicBezTo>
                <a:cubicBezTo>
                  <a:pt x="1946907" y="2024406"/>
                  <a:pt x="1928073" y="2019113"/>
                  <a:pt x="1910861" y="2010507"/>
                </a:cubicBezTo>
                <a:cubicBezTo>
                  <a:pt x="1904560" y="2007357"/>
                  <a:pt x="1899714" y="2001645"/>
                  <a:pt x="1893277" y="1998784"/>
                </a:cubicBezTo>
                <a:cubicBezTo>
                  <a:pt x="1881985" y="1993765"/>
                  <a:pt x="1868389" y="1993916"/>
                  <a:pt x="1858107" y="1987061"/>
                </a:cubicBezTo>
                <a:cubicBezTo>
                  <a:pt x="1840522" y="1975338"/>
                  <a:pt x="1821856" y="1965094"/>
                  <a:pt x="1805353" y="1951892"/>
                </a:cubicBezTo>
                <a:cubicBezTo>
                  <a:pt x="1795584" y="1944077"/>
                  <a:pt x="1786774" y="1934883"/>
                  <a:pt x="1776046" y="1928446"/>
                </a:cubicBezTo>
                <a:cubicBezTo>
                  <a:pt x="1767024" y="1923033"/>
                  <a:pt x="1756037" y="1921646"/>
                  <a:pt x="1746738" y="1916723"/>
                </a:cubicBezTo>
                <a:cubicBezTo>
                  <a:pt x="1722749" y="1904023"/>
                  <a:pt x="1702151" y="1884276"/>
                  <a:pt x="1676400" y="1875692"/>
                </a:cubicBezTo>
                <a:cubicBezTo>
                  <a:pt x="1658815" y="1869830"/>
                  <a:pt x="1639740" y="1867303"/>
                  <a:pt x="1623646" y="1858107"/>
                </a:cubicBezTo>
                <a:cubicBezTo>
                  <a:pt x="1575621" y="1830664"/>
                  <a:pt x="1597897" y="1838481"/>
                  <a:pt x="1559169" y="1828800"/>
                </a:cubicBezTo>
                <a:cubicBezTo>
                  <a:pt x="1451523" y="1767286"/>
                  <a:pt x="1576922" y="1835387"/>
                  <a:pt x="1482969" y="1793630"/>
                </a:cubicBezTo>
                <a:cubicBezTo>
                  <a:pt x="1476531" y="1790769"/>
                  <a:pt x="1472067" y="1784135"/>
                  <a:pt x="1465384" y="1781907"/>
                </a:cubicBezTo>
                <a:cubicBezTo>
                  <a:pt x="1448295" y="1776211"/>
                  <a:pt x="1430182" y="1774234"/>
                  <a:pt x="1412630" y="1770184"/>
                </a:cubicBezTo>
                <a:cubicBezTo>
                  <a:pt x="1404780" y="1768373"/>
                  <a:pt x="1396999" y="1766277"/>
                  <a:pt x="1389184" y="1764323"/>
                </a:cubicBezTo>
                <a:cubicBezTo>
                  <a:pt x="1351516" y="1726653"/>
                  <a:pt x="1395305" y="1766737"/>
                  <a:pt x="1324707" y="1723292"/>
                </a:cubicBezTo>
                <a:cubicBezTo>
                  <a:pt x="1270241" y="1689775"/>
                  <a:pt x="1322825" y="1704417"/>
                  <a:pt x="1260230" y="1693984"/>
                </a:cubicBezTo>
                <a:cubicBezTo>
                  <a:pt x="1250461" y="1688123"/>
                  <a:pt x="1241113" y="1681495"/>
                  <a:pt x="1230923" y="1676400"/>
                </a:cubicBezTo>
                <a:cubicBezTo>
                  <a:pt x="1217614" y="1669745"/>
                  <a:pt x="1202994" y="1665870"/>
                  <a:pt x="1189892" y="1658815"/>
                </a:cubicBezTo>
                <a:cubicBezTo>
                  <a:pt x="1177487" y="1652135"/>
                  <a:pt x="1167325" y="1641670"/>
                  <a:pt x="1154723" y="1635369"/>
                </a:cubicBezTo>
                <a:cubicBezTo>
                  <a:pt x="1128105" y="1622060"/>
                  <a:pt x="1098676" y="1614653"/>
                  <a:pt x="1072661" y="1600200"/>
                </a:cubicBezTo>
                <a:cubicBezTo>
                  <a:pt x="1055076" y="1590431"/>
                  <a:pt x="1037727" y="1580226"/>
                  <a:pt x="1019907" y="1570892"/>
                </a:cubicBezTo>
                <a:cubicBezTo>
                  <a:pt x="996686" y="1558729"/>
                  <a:pt x="970540" y="1551451"/>
                  <a:pt x="949569" y="1535723"/>
                </a:cubicBezTo>
                <a:cubicBezTo>
                  <a:pt x="939867" y="1528447"/>
                  <a:pt x="898173" y="1496497"/>
                  <a:pt x="890953" y="1494692"/>
                </a:cubicBezTo>
                <a:lnTo>
                  <a:pt x="867507" y="1488830"/>
                </a:lnTo>
                <a:cubicBezTo>
                  <a:pt x="780869" y="1423854"/>
                  <a:pt x="929956" y="1538480"/>
                  <a:pt x="814753" y="1436076"/>
                </a:cubicBezTo>
                <a:cubicBezTo>
                  <a:pt x="808222" y="1430271"/>
                  <a:pt x="799292" y="1427902"/>
                  <a:pt x="791307" y="1424353"/>
                </a:cubicBezTo>
                <a:cubicBezTo>
                  <a:pt x="764412" y="1412400"/>
                  <a:pt x="756957" y="1413711"/>
                  <a:pt x="732692" y="1395046"/>
                </a:cubicBezTo>
                <a:cubicBezTo>
                  <a:pt x="668948" y="1346013"/>
                  <a:pt x="710134" y="1360099"/>
                  <a:pt x="662353" y="1348153"/>
                </a:cubicBezTo>
                <a:cubicBezTo>
                  <a:pt x="499877" y="1239835"/>
                  <a:pt x="644473" y="1342875"/>
                  <a:pt x="568569" y="1277815"/>
                </a:cubicBezTo>
                <a:cubicBezTo>
                  <a:pt x="549069" y="1261101"/>
                  <a:pt x="540557" y="1265002"/>
                  <a:pt x="515815" y="1248507"/>
                </a:cubicBezTo>
                <a:cubicBezTo>
                  <a:pt x="508918" y="1243909"/>
                  <a:pt x="504391" y="1236468"/>
                  <a:pt x="498230" y="1230923"/>
                </a:cubicBezTo>
                <a:cubicBezTo>
                  <a:pt x="484841" y="1218873"/>
                  <a:pt x="471611" y="1206561"/>
                  <a:pt x="457200" y="1195753"/>
                </a:cubicBezTo>
                <a:cubicBezTo>
                  <a:pt x="440293" y="1183072"/>
                  <a:pt x="422569" y="1171457"/>
                  <a:pt x="404446" y="1160584"/>
                </a:cubicBezTo>
                <a:cubicBezTo>
                  <a:pt x="394677" y="1154723"/>
                  <a:pt x="384252" y="1149836"/>
                  <a:pt x="375138" y="1143000"/>
                </a:cubicBezTo>
                <a:cubicBezTo>
                  <a:pt x="368506" y="1138026"/>
                  <a:pt x="364369" y="1130134"/>
                  <a:pt x="357553" y="1125415"/>
                </a:cubicBezTo>
                <a:cubicBezTo>
                  <a:pt x="338819" y="1112445"/>
                  <a:pt x="318476" y="1101969"/>
                  <a:pt x="298938" y="1090246"/>
                </a:cubicBezTo>
                <a:cubicBezTo>
                  <a:pt x="293076" y="1082431"/>
                  <a:pt x="288261" y="1073708"/>
                  <a:pt x="281353" y="1066800"/>
                </a:cubicBezTo>
                <a:cubicBezTo>
                  <a:pt x="272671" y="1058118"/>
                  <a:pt x="228487" y="1029601"/>
                  <a:pt x="222738" y="1025769"/>
                </a:cubicBezTo>
                <a:cubicBezTo>
                  <a:pt x="220784" y="1017954"/>
                  <a:pt x="220480" y="1009528"/>
                  <a:pt x="216877" y="1002323"/>
                </a:cubicBezTo>
                <a:cubicBezTo>
                  <a:pt x="213014" y="994597"/>
                  <a:pt x="183466" y="974639"/>
                  <a:pt x="181707" y="973015"/>
                </a:cubicBezTo>
                <a:cubicBezTo>
                  <a:pt x="163434" y="956147"/>
                  <a:pt x="142748" y="940953"/>
                  <a:pt x="128953" y="920261"/>
                </a:cubicBezTo>
                <a:cubicBezTo>
                  <a:pt x="121138" y="908538"/>
                  <a:pt x="113071" y="896979"/>
                  <a:pt x="105507" y="885092"/>
                </a:cubicBezTo>
                <a:cubicBezTo>
                  <a:pt x="56037" y="807352"/>
                  <a:pt x="111718" y="891475"/>
                  <a:pt x="76200" y="838200"/>
                </a:cubicBezTo>
                <a:cubicBezTo>
                  <a:pt x="74246" y="830384"/>
                  <a:pt x="73610" y="822115"/>
                  <a:pt x="70338" y="814753"/>
                </a:cubicBezTo>
                <a:cubicBezTo>
                  <a:pt x="65711" y="804342"/>
                  <a:pt x="56103" y="796335"/>
                  <a:pt x="52753" y="785446"/>
                </a:cubicBezTo>
                <a:cubicBezTo>
                  <a:pt x="48120" y="770390"/>
                  <a:pt x="50193" y="753956"/>
                  <a:pt x="46892" y="738553"/>
                </a:cubicBezTo>
                <a:cubicBezTo>
                  <a:pt x="44303" y="726470"/>
                  <a:pt x="35169" y="703384"/>
                  <a:pt x="35169" y="703384"/>
                </a:cubicBezTo>
                <a:cubicBezTo>
                  <a:pt x="33215" y="689707"/>
                  <a:pt x="33277" y="675586"/>
                  <a:pt x="29307" y="662353"/>
                </a:cubicBezTo>
                <a:cubicBezTo>
                  <a:pt x="27283" y="655606"/>
                  <a:pt x="19292" y="651603"/>
                  <a:pt x="17584" y="644769"/>
                </a:cubicBezTo>
                <a:cubicBezTo>
                  <a:pt x="13293" y="627604"/>
                  <a:pt x="14225" y="609530"/>
                  <a:pt x="11723" y="592015"/>
                </a:cubicBezTo>
                <a:cubicBezTo>
                  <a:pt x="10314" y="582152"/>
                  <a:pt x="7643" y="572509"/>
                  <a:pt x="5861" y="562707"/>
                </a:cubicBezTo>
                <a:cubicBezTo>
                  <a:pt x="3735" y="551014"/>
                  <a:pt x="1954" y="539261"/>
                  <a:pt x="0" y="527538"/>
                </a:cubicBezTo>
                <a:cubicBezTo>
                  <a:pt x="3908" y="447430"/>
                  <a:pt x="5198" y="367152"/>
                  <a:pt x="11723" y="287215"/>
                </a:cubicBezTo>
                <a:cubicBezTo>
                  <a:pt x="13034" y="271157"/>
                  <a:pt x="14509" y="253729"/>
                  <a:pt x="23446" y="240323"/>
                </a:cubicBezTo>
                <a:cubicBezTo>
                  <a:pt x="52007" y="197480"/>
                  <a:pt x="17145" y="251350"/>
                  <a:pt x="46892" y="199292"/>
                </a:cubicBezTo>
                <a:cubicBezTo>
                  <a:pt x="50387" y="193175"/>
                  <a:pt x="54707" y="187569"/>
                  <a:pt x="58615" y="181707"/>
                </a:cubicBezTo>
                <a:cubicBezTo>
                  <a:pt x="61892" y="168602"/>
                  <a:pt x="70493" y="131653"/>
                  <a:pt x="76200" y="123092"/>
                </a:cubicBezTo>
                <a:lnTo>
                  <a:pt x="87923" y="105507"/>
                </a:lnTo>
                <a:cubicBezTo>
                  <a:pt x="99334" y="71273"/>
                  <a:pt x="84855" y="102714"/>
                  <a:pt x="111369" y="76200"/>
                </a:cubicBezTo>
                <a:cubicBezTo>
                  <a:pt x="118277" y="69292"/>
                  <a:pt x="123275" y="60703"/>
                  <a:pt x="128953" y="52753"/>
                </a:cubicBezTo>
                <a:cubicBezTo>
                  <a:pt x="139436" y="38078"/>
                  <a:pt x="139965" y="30307"/>
                  <a:pt x="158261" y="23446"/>
                </a:cubicBezTo>
                <a:cubicBezTo>
                  <a:pt x="167589" y="19948"/>
                  <a:pt x="177656" y="18575"/>
                  <a:pt x="187569" y="17584"/>
                </a:cubicBezTo>
                <a:cubicBezTo>
                  <a:pt x="277442" y="8597"/>
                  <a:pt x="246184" y="2931"/>
                  <a:pt x="257907" y="0"/>
                </a:cubicBezTo>
                <a:close/>
              </a:path>
            </a:pathLst>
          </a:cu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7869901" y="2926858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new</a:t>
            </a:r>
            <a:r>
              <a:rPr lang="de-AT" sz="1200" dirty="0"/>
              <a:t> </a:t>
            </a:r>
            <a:r>
              <a:rPr lang="de-AT" sz="1200" dirty="0" err="1"/>
              <a:t>diagnosis</a:t>
            </a:r>
            <a:endParaRPr lang="en-US" sz="1200" dirty="0"/>
          </a:p>
        </p:txBody>
      </p:sp>
      <p:cxnSp>
        <p:nvCxnSpPr>
          <p:cNvPr id="61" name="Gerader Verbinder 60"/>
          <p:cNvCxnSpPr>
            <a:stCxn id="59" idx="2"/>
          </p:cNvCxnSpPr>
          <p:nvPr/>
        </p:nvCxnSpPr>
        <p:spPr bwMode="auto">
          <a:xfrm flipH="1">
            <a:off x="5913990" y="3203857"/>
            <a:ext cx="2521932" cy="5539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 Verbindung mit Pfeil 66"/>
          <p:cNvCxnSpPr>
            <a:cxnSpLocks/>
            <a:stCxn id="45" idx="0"/>
            <a:endCxn id="64" idx="2"/>
          </p:cNvCxnSpPr>
          <p:nvPr/>
        </p:nvCxnSpPr>
        <p:spPr bwMode="auto">
          <a:xfrm flipH="1" flipV="1">
            <a:off x="4052420" y="1236001"/>
            <a:ext cx="2114648" cy="15680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Gerade Verbindung mit Pfeil 68"/>
          <p:cNvCxnSpPr>
            <a:cxnSpLocks/>
            <a:stCxn id="45" idx="0"/>
            <a:endCxn id="64" idx="2"/>
          </p:cNvCxnSpPr>
          <p:nvPr/>
        </p:nvCxnSpPr>
        <p:spPr bwMode="auto">
          <a:xfrm flipH="1" flipV="1">
            <a:off x="4052420" y="1236001"/>
            <a:ext cx="2114648" cy="15680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Multiplizieren 24">
            <a:extLst>
              <a:ext uri="{FF2B5EF4-FFF2-40B4-BE49-F238E27FC236}">
                <a16:creationId xmlns:a16="http://schemas.microsoft.com/office/drawing/2014/main" id="{F4F7B165-BDAE-4DE6-A3FF-2FA0C69837C4}"/>
              </a:ext>
            </a:extLst>
          </p:cNvPr>
          <p:cNvSpPr/>
          <p:nvPr/>
        </p:nvSpPr>
        <p:spPr bwMode="auto">
          <a:xfrm rot="4762150">
            <a:off x="4551009" y="1951797"/>
            <a:ext cx="4789027" cy="2069287"/>
          </a:xfrm>
          <a:prstGeom prst="mathMultiply">
            <a:avLst>
              <a:gd name="adj1" fmla="val 11990"/>
            </a:avLst>
          </a:prstGeom>
          <a:solidFill>
            <a:srgbClr val="C0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0" name="Multiplizieren 24">
            <a:extLst>
              <a:ext uri="{FF2B5EF4-FFF2-40B4-BE49-F238E27FC236}">
                <a16:creationId xmlns:a16="http://schemas.microsoft.com/office/drawing/2014/main" id="{A2090112-797A-471C-BD40-E81B57B6F0CD}"/>
              </a:ext>
            </a:extLst>
          </p:cNvPr>
          <p:cNvSpPr/>
          <p:nvPr/>
        </p:nvSpPr>
        <p:spPr bwMode="auto">
          <a:xfrm>
            <a:off x="2568716" y="1239815"/>
            <a:ext cx="2329232" cy="1875962"/>
          </a:xfrm>
          <a:prstGeom prst="mathMultiply">
            <a:avLst>
              <a:gd name="adj1" fmla="val 11990"/>
            </a:avLst>
          </a:prstGeom>
          <a:solidFill>
            <a:srgbClr val="C0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2" name="Multiplizieren 24">
            <a:extLst>
              <a:ext uri="{FF2B5EF4-FFF2-40B4-BE49-F238E27FC236}">
                <a16:creationId xmlns:a16="http://schemas.microsoft.com/office/drawing/2014/main" id="{4DDDC9D2-D1CC-4DF2-8F95-954636728DFE}"/>
              </a:ext>
            </a:extLst>
          </p:cNvPr>
          <p:cNvSpPr/>
          <p:nvPr/>
        </p:nvSpPr>
        <p:spPr bwMode="auto">
          <a:xfrm rot="18793785">
            <a:off x="3934556" y="1621168"/>
            <a:ext cx="4333114" cy="2036585"/>
          </a:xfrm>
          <a:prstGeom prst="mathMultiply">
            <a:avLst>
              <a:gd name="adj1" fmla="val 11990"/>
            </a:avLst>
          </a:prstGeom>
          <a:solidFill>
            <a:srgbClr val="C0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729C43E1-9FD0-4C34-9EDD-8D80A199645E}"/>
                  </a:ext>
                </a:extLst>
              </p:cNvPr>
              <p:cNvSpPr txBox="1"/>
              <p:nvPr/>
            </p:nvSpPr>
            <p:spPr>
              <a:xfrm>
                <a:off x="6706731" y="5627126"/>
                <a:ext cx="2188694" cy="646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AT" sz="1200" dirty="0">
                    <a:solidFill>
                      <a:srgbClr val="4699C2"/>
                    </a:solidFill>
                  </a:rPr>
                  <a:t>eliminates at least </a:t>
                </a:r>
                <a:r>
                  <a:rPr lang="de-AT" sz="1200" dirty="0" err="1">
                    <a:solidFill>
                      <a:srgbClr val="4699C2"/>
                    </a:solidFill>
                  </a:rPr>
                  <a:t>one</a:t>
                </a:r>
                <a:r>
                  <a:rPr lang="de-AT" sz="1200" dirty="0">
                    <a:solidFill>
                      <a:srgbClr val="4699C2"/>
                    </a:solidFill>
                  </a:rPr>
                  <a:t> </a:t>
                </a:r>
                <a:r>
                  <a:rPr lang="de-AT" sz="1200" dirty="0" err="1">
                    <a:solidFill>
                      <a:srgbClr val="4699C2"/>
                    </a:solidFill>
                  </a:rPr>
                  <a:t>diagnosis</a:t>
                </a:r>
                <a:r>
                  <a:rPr lang="de-AT" sz="1200" dirty="0">
                    <a:solidFill>
                      <a:srgbClr val="4699C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de-AT" sz="1200" b="1" i="1" smtClean="0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de-AT" sz="1200" dirty="0"/>
                  <a:t>, </a:t>
                </a:r>
                <a:r>
                  <a:rPr lang="de-AT" sz="1200" dirty="0" err="1"/>
                  <a:t>regardless</a:t>
                </a:r>
                <a:r>
                  <a:rPr lang="de-AT" sz="1200" dirty="0"/>
                  <a:t> </a:t>
                </a:r>
                <a:r>
                  <a:rPr lang="de-AT" sz="1200" dirty="0" err="1"/>
                  <a:t>of</a:t>
                </a:r>
                <a:r>
                  <a:rPr lang="de-AT" sz="1200" dirty="0"/>
                  <a:t> </a:t>
                </a:r>
                <a:r>
                  <a:rPr lang="de-AT" sz="1200" dirty="0" err="1"/>
                  <a:t>the</a:t>
                </a:r>
                <a:r>
                  <a:rPr lang="de-AT" sz="1200" dirty="0"/>
                  <a:t> </a:t>
                </a:r>
                <a:r>
                  <a:rPr lang="de-AT" sz="1200" dirty="0" err="1"/>
                  <a:t>measurement</a:t>
                </a:r>
                <a:r>
                  <a:rPr lang="de-AT" sz="1200" dirty="0"/>
                  <a:t> </a:t>
                </a:r>
                <a:r>
                  <a:rPr lang="de-AT" sz="1200" dirty="0" err="1"/>
                  <a:t>outcome</a:t>
                </a:r>
                <a:endParaRPr lang="de-AT" sz="1200" dirty="0"/>
              </a:p>
            </p:txBody>
          </p:sp>
        </mc:Choice>
        <mc:Fallback xmlns=""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729C43E1-9FD0-4C34-9EDD-8D80A1996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31" y="5627126"/>
                <a:ext cx="2188694" cy="646331"/>
              </a:xfrm>
              <a:prstGeom prst="rect">
                <a:avLst/>
              </a:prstGeom>
              <a:blipFill>
                <a:blip r:embed="rId12"/>
                <a:stretch>
                  <a:fillRect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3213C242-1905-4DFC-AE29-900ADB57997E}"/>
              </a:ext>
            </a:extLst>
          </p:cNvPr>
          <p:cNvCxnSpPr>
            <a:cxnSpLocks/>
            <a:endCxn id="73" idx="1"/>
          </p:cNvCxnSpPr>
          <p:nvPr/>
        </p:nvCxnSpPr>
        <p:spPr bwMode="auto">
          <a:xfrm>
            <a:off x="5407665" y="5796021"/>
            <a:ext cx="1299066" cy="154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76" name="Grafik 75" descr="Lupe">
            <a:extLst>
              <a:ext uri="{FF2B5EF4-FFF2-40B4-BE49-F238E27FC236}">
                <a16:creationId xmlns:a16="http://schemas.microsoft.com/office/drawing/2014/main" id="{132D0021-62F8-4027-81DF-787F9CA2F6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4646" y="2626288"/>
            <a:ext cx="914400" cy="914400"/>
          </a:xfrm>
          <a:prstGeom prst="rect">
            <a:avLst/>
          </a:prstGeom>
        </p:spPr>
      </p:pic>
      <p:pic>
        <p:nvPicPr>
          <p:cNvPr id="75" name="Grafik 74" descr="Lupe">
            <a:extLst>
              <a:ext uri="{FF2B5EF4-FFF2-40B4-BE49-F238E27FC236}">
                <a16:creationId xmlns:a16="http://schemas.microsoft.com/office/drawing/2014/main" id="{A76C8057-8B28-48C5-867F-2751B1073B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2885" y="2624089"/>
            <a:ext cx="914400" cy="91440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D57FE2-B5EF-4519-BE29-BA598607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95" name="conf1">
            <a:extLst>
              <a:ext uri="{FF2B5EF4-FFF2-40B4-BE49-F238E27FC236}">
                <a16:creationId xmlns:a16="http://schemas.microsoft.com/office/drawing/2014/main" id="{BC5F6566-C1F2-4DA7-B37F-BC0097FF01BF}"/>
              </a:ext>
            </a:extLst>
          </p:cNvPr>
          <p:cNvSpPr/>
          <p:nvPr/>
        </p:nvSpPr>
        <p:spPr bwMode="auto">
          <a:xfrm>
            <a:off x="3163936" y="1739043"/>
            <a:ext cx="4106385" cy="959278"/>
          </a:xfrm>
          <a:prstGeom prst="roundRect">
            <a:avLst>
              <a:gd name="adj" fmla="val 50000"/>
            </a:avLst>
          </a:prstGeom>
          <a:solidFill>
            <a:srgbClr val="FF7C8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400" dirty="0">
                <a:latin typeface="Arial" charset="0"/>
                <a:ea typeface="ＭＳ Ｐゴシック" pitchFamily="-112" charset="-128"/>
              </a:rPr>
              <a:t>		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6" name="conf2">
            <a:extLst>
              <a:ext uri="{FF2B5EF4-FFF2-40B4-BE49-F238E27FC236}">
                <a16:creationId xmlns:a16="http://schemas.microsoft.com/office/drawing/2014/main" id="{59FBAEE6-564A-4DD5-8C52-97154F947EF5}"/>
              </a:ext>
            </a:extLst>
          </p:cNvPr>
          <p:cNvSpPr/>
          <p:nvPr/>
        </p:nvSpPr>
        <p:spPr bwMode="auto">
          <a:xfrm rot="1540895">
            <a:off x="2980036" y="2552994"/>
            <a:ext cx="4779857" cy="970824"/>
          </a:xfrm>
          <a:prstGeom prst="roundRect">
            <a:avLst>
              <a:gd name="adj" fmla="val 50000"/>
            </a:avLst>
          </a:prstGeom>
          <a:solidFill>
            <a:srgbClr val="FF7C8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feld C1">
                <a:extLst>
                  <a:ext uri="{FF2B5EF4-FFF2-40B4-BE49-F238E27FC236}">
                    <a16:creationId xmlns:a16="http://schemas.microsoft.com/office/drawing/2014/main" id="{A8D8A886-A79D-4809-A992-8D3616B045F4}"/>
                  </a:ext>
                </a:extLst>
              </p:cNvPr>
              <p:cNvSpPr txBox="1"/>
              <p:nvPr/>
            </p:nvSpPr>
            <p:spPr>
              <a:xfrm>
                <a:off x="5080237" y="1655136"/>
                <a:ext cx="579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97" name="Textfeld C1">
                <a:extLst>
                  <a:ext uri="{FF2B5EF4-FFF2-40B4-BE49-F238E27FC236}">
                    <a16:creationId xmlns:a16="http://schemas.microsoft.com/office/drawing/2014/main" id="{A8D8A886-A79D-4809-A992-8D3616B04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237" y="1655136"/>
                <a:ext cx="579454" cy="461665"/>
              </a:xfrm>
              <a:prstGeom prst="rect">
                <a:avLst/>
              </a:prstGeom>
              <a:blipFill>
                <a:blip r:embed="rId1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feld C2">
                <a:extLst>
                  <a:ext uri="{FF2B5EF4-FFF2-40B4-BE49-F238E27FC236}">
                    <a16:creationId xmlns:a16="http://schemas.microsoft.com/office/drawing/2014/main" id="{26375E0A-4641-4B65-9AFF-AFFD0A4A3DED}"/>
                  </a:ext>
                </a:extLst>
              </p:cNvPr>
              <p:cNvSpPr txBox="1"/>
              <p:nvPr/>
            </p:nvSpPr>
            <p:spPr>
              <a:xfrm>
                <a:off x="5959063" y="3447597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98" name="Textfeld C2">
                <a:extLst>
                  <a:ext uri="{FF2B5EF4-FFF2-40B4-BE49-F238E27FC236}">
                    <a16:creationId xmlns:a16="http://schemas.microsoft.com/office/drawing/2014/main" id="{26375E0A-4641-4B65-9AFF-AFFD0A4A3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63" y="3447597"/>
                <a:ext cx="586571" cy="461665"/>
              </a:xfrm>
              <a:prstGeom prst="rect">
                <a:avLst/>
              </a:prstGeom>
              <a:blipFill>
                <a:blip r:embed="rId1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f2">
            <a:extLst>
              <a:ext uri="{FF2B5EF4-FFF2-40B4-BE49-F238E27FC236}">
                <a16:creationId xmlns:a16="http://schemas.microsoft.com/office/drawing/2014/main" id="{C22443D5-676C-45DD-A085-4EE866F8A90C}"/>
              </a:ext>
            </a:extLst>
          </p:cNvPr>
          <p:cNvSpPr/>
          <p:nvPr/>
        </p:nvSpPr>
        <p:spPr bwMode="auto">
          <a:xfrm rot="1540895">
            <a:off x="3049493" y="2216547"/>
            <a:ext cx="3227146" cy="970824"/>
          </a:xfrm>
          <a:prstGeom prst="roundRect">
            <a:avLst>
              <a:gd name="adj" fmla="val 50000"/>
            </a:avLst>
          </a:prstGeom>
          <a:solidFill>
            <a:srgbClr val="FF7C8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feld C2">
                <a:extLst>
                  <a:ext uri="{FF2B5EF4-FFF2-40B4-BE49-F238E27FC236}">
                    <a16:creationId xmlns:a16="http://schemas.microsoft.com/office/drawing/2014/main" id="{4F81F305-FC34-4A7C-89B5-7395C489771A}"/>
                  </a:ext>
                </a:extLst>
              </p:cNvPr>
              <p:cNvSpPr txBox="1"/>
              <p:nvPr/>
            </p:nvSpPr>
            <p:spPr>
              <a:xfrm>
                <a:off x="4713328" y="2980939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100" name="Textfeld C2">
                <a:extLst>
                  <a:ext uri="{FF2B5EF4-FFF2-40B4-BE49-F238E27FC236}">
                    <a16:creationId xmlns:a16="http://schemas.microsoft.com/office/drawing/2014/main" id="{4F81F305-FC34-4A7C-89B5-7395C4897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328" y="2980939"/>
                <a:ext cx="586571" cy="461665"/>
              </a:xfrm>
              <a:prstGeom prst="rect">
                <a:avLst/>
              </a:prstGeom>
              <a:blipFill>
                <a:blip r:embed="rId1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conf2">
            <a:extLst>
              <a:ext uri="{FF2B5EF4-FFF2-40B4-BE49-F238E27FC236}">
                <a16:creationId xmlns:a16="http://schemas.microsoft.com/office/drawing/2014/main" id="{5142C121-DB08-4630-8D2B-4FA7066A066D}"/>
              </a:ext>
            </a:extLst>
          </p:cNvPr>
          <p:cNvSpPr/>
          <p:nvPr/>
        </p:nvSpPr>
        <p:spPr bwMode="auto">
          <a:xfrm rot="1540895">
            <a:off x="2974572" y="2555214"/>
            <a:ext cx="4779857" cy="970824"/>
          </a:xfrm>
          <a:prstGeom prst="roundRect">
            <a:avLst>
              <a:gd name="adj" fmla="val 50000"/>
            </a:avLst>
          </a:prstGeom>
          <a:solidFill>
            <a:srgbClr val="FF7C8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feld C2">
                <a:extLst>
                  <a:ext uri="{FF2B5EF4-FFF2-40B4-BE49-F238E27FC236}">
                    <a16:creationId xmlns:a16="http://schemas.microsoft.com/office/drawing/2014/main" id="{F62E1737-583D-4DC4-9EE0-ADC42B3E71C2}"/>
                  </a:ext>
                </a:extLst>
              </p:cNvPr>
              <p:cNvSpPr txBox="1"/>
              <p:nvPr/>
            </p:nvSpPr>
            <p:spPr>
              <a:xfrm>
                <a:off x="5953599" y="3449817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102" name="Textfeld C2">
                <a:extLst>
                  <a:ext uri="{FF2B5EF4-FFF2-40B4-BE49-F238E27FC236}">
                    <a16:creationId xmlns:a16="http://schemas.microsoft.com/office/drawing/2014/main" id="{F62E1737-583D-4DC4-9EE0-ADC42B3E7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99" y="3449817"/>
                <a:ext cx="586571" cy="461665"/>
              </a:xfrm>
              <a:prstGeom prst="rect">
                <a:avLst/>
              </a:prstGeom>
              <a:blipFill>
                <a:blip r:embed="rId1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conf2">
            <a:extLst>
              <a:ext uri="{FF2B5EF4-FFF2-40B4-BE49-F238E27FC236}">
                <a16:creationId xmlns:a16="http://schemas.microsoft.com/office/drawing/2014/main" id="{36C444AE-E71F-4F9D-8083-324347FBE82C}"/>
              </a:ext>
            </a:extLst>
          </p:cNvPr>
          <p:cNvSpPr/>
          <p:nvPr/>
        </p:nvSpPr>
        <p:spPr bwMode="auto">
          <a:xfrm rot="1540895">
            <a:off x="6147850" y="3272443"/>
            <a:ext cx="1449351" cy="970824"/>
          </a:xfrm>
          <a:prstGeom prst="roundRect">
            <a:avLst>
              <a:gd name="adj" fmla="val 50000"/>
            </a:avLst>
          </a:prstGeom>
          <a:solidFill>
            <a:srgbClr val="FF7C8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feld C2">
                <a:extLst>
                  <a:ext uri="{FF2B5EF4-FFF2-40B4-BE49-F238E27FC236}">
                    <a16:creationId xmlns:a16="http://schemas.microsoft.com/office/drawing/2014/main" id="{8BC555BD-A427-475E-974F-71AF93FDEBA0}"/>
                  </a:ext>
                </a:extLst>
              </p:cNvPr>
              <p:cNvSpPr txBox="1"/>
              <p:nvPr/>
            </p:nvSpPr>
            <p:spPr>
              <a:xfrm>
                <a:off x="6100316" y="3589631"/>
                <a:ext cx="586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rgbClr val="FF7C8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7C80"/>
                  </a:solidFill>
                </a:endParaRPr>
              </a:p>
            </p:txBody>
          </p:sp>
        </mc:Choice>
        <mc:Fallback xmlns="">
          <p:sp>
            <p:nvSpPr>
              <p:cNvPr id="104" name="Textfeld C2">
                <a:extLst>
                  <a:ext uri="{FF2B5EF4-FFF2-40B4-BE49-F238E27FC236}">
                    <a16:creationId xmlns:a16="http://schemas.microsoft.com/office/drawing/2014/main" id="{8BC555BD-A427-475E-974F-71AF93FDE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316" y="3589631"/>
                <a:ext cx="586571" cy="461665"/>
              </a:xfrm>
              <a:prstGeom prst="rect">
                <a:avLst/>
              </a:prstGeom>
              <a:blipFill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hteck 82">
            <a:extLst>
              <a:ext uri="{FF2B5EF4-FFF2-40B4-BE49-F238E27FC236}">
                <a16:creationId xmlns:a16="http://schemas.microsoft.com/office/drawing/2014/main" id="{7498E9A6-45C3-4D4E-ADA5-47B01BBC4D74}"/>
              </a:ext>
            </a:extLst>
          </p:cNvPr>
          <p:cNvSpPr/>
          <p:nvPr/>
        </p:nvSpPr>
        <p:spPr bwMode="auto">
          <a:xfrm>
            <a:off x="539552" y="4454289"/>
            <a:ext cx="8462390" cy="2027031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BCB4240-D349-4A4B-8C3A-00A66CB60C34}"/>
              </a:ext>
            </a:extLst>
          </p:cNvPr>
          <p:cNvSpPr/>
          <p:nvPr/>
        </p:nvSpPr>
        <p:spPr bwMode="auto">
          <a:xfrm>
            <a:off x="630315" y="897447"/>
            <a:ext cx="8371627" cy="35568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D375FD6-E318-4FAD-B0D6-337CCA5D2B02}"/>
              </a:ext>
            </a:extLst>
          </p:cNvPr>
          <p:cNvSpPr txBox="1"/>
          <p:nvPr/>
        </p:nvSpPr>
        <p:spPr>
          <a:xfrm>
            <a:off x="796243" y="3272688"/>
            <a:ext cx="801416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600" dirty="0" err="1"/>
              <a:t>Diagnoses</a:t>
            </a:r>
            <a:r>
              <a:rPr lang="de-AT" sz="1600" dirty="0"/>
              <a:t> + </a:t>
            </a:r>
            <a:r>
              <a:rPr lang="de-AT" sz="1600" dirty="0" err="1"/>
              <a:t>probabilities</a:t>
            </a:r>
            <a:r>
              <a:rPr lang="de-AT" sz="1600" dirty="0"/>
              <a:t> </a:t>
            </a:r>
            <a:r>
              <a:rPr lang="de-AT" sz="1600" dirty="0" err="1"/>
              <a:t>allow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600" dirty="0" err="1"/>
              <a:t>estimate</a:t>
            </a:r>
            <a:r>
              <a:rPr lang="de-AT" sz="1600" dirty="0"/>
              <a:t> </a:t>
            </a:r>
            <a:r>
              <a:rPr lang="de-AT" sz="1600" dirty="0" err="1">
                <a:solidFill>
                  <a:srgbClr val="4699C2"/>
                </a:solidFill>
              </a:rPr>
              <a:t>probability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>
                <a:solidFill>
                  <a:srgbClr val="4699C2"/>
                </a:solidFill>
              </a:rPr>
              <a:t>of</a:t>
            </a:r>
            <a:r>
              <a:rPr lang="de-AT" sz="1600" dirty="0">
                <a:solidFill>
                  <a:srgbClr val="4699C2"/>
                </a:solidFill>
              </a:rPr>
              <a:t> different </a:t>
            </a:r>
            <a:r>
              <a:rPr lang="de-AT" sz="1600" dirty="0" err="1">
                <a:solidFill>
                  <a:srgbClr val="4699C2"/>
                </a:solidFill>
              </a:rPr>
              <a:t>measurement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>
                <a:solidFill>
                  <a:srgbClr val="4699C2"/>
                </a:solidFill>
              </a:rPr>
              <a:t>outcomes</a:t>
            </a:r>
            <a:r>
              <a:rPr lang="de-AT" sz="1600" dirty="0"/>
              <a:t>, and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AT" sz="1600" dirty="0" err="1"/>
              <a:t>compute</a:t>
            </a:r>
            <a:r>
              <a:rPr lang="de-AT" sz="1600" dirty="0"/>
              <a:t> </a:t>
            </a:r>
            <a:r>
              <a:rPr lang="de-AT" sz="1600" dirty="0">
                <a:solidFill>
                  <a:srgbClr val="4699C2"/>
                </a:solidFill>
              </a:rPr>
              <a:t>(rate </a:t>
            </a:r>
            <a:r>
              <a:rPr lang="de-AT" sz="1600" dirty="0" err="1">
                <a:solidFill>
                  <a:srgbClr val="4699C2"/>
                </a:solidFill>
              </a:rPr>
              <a:t>of</a:t>
            </a:r>
            <a:r>
              <a:rPr lang="de-AT" sz="1600" dirty="0">
                <a:solidFill>
                  <a:srgbClr val="4699C2"/>
                </a:solidFill>
              </a:rPr>
              <a:t>) </a:t>
            </a:r>
            <a:r>
              <a:rPr lang="de-AT" sz="1600" dirty="0" err="1">
                <a:solidFill>
                  <a:srgbClr val="4699C2"/>
                </a:solidFill>
              </a:rPr>
              <a:t>eliminated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>
                <a:solidFill>
                  <a:srgbClr val="4699C2"/>
                </a:solidFill>
              </a:rPr>
              <a:t>diagnoses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/>
              <a:t>for</a:t>
            </a:r>
            <a:r>
              <a:rPr lang="de-AT" sz="1600" dirty="0"/>
              <a:t> different </a:t>
            </a:r>
            <a:r>
              <a:rPr lang="de-AT" sz="1600" dirty="0" err="1"/>
              <a:t>measurement</a:t>
            </a:r>
            <a:r>
              <a:rPr lang="de-AT" sz="1600" dirty="0"/>
              <a:t> </a:t>
            </a:r>
            <a:r>
              <a:rPr lang="de-AT" sz="1600" dirty="0" err="1"/>
              <a:t>outcomes</a:t>
            </a:r>
            <a:endParaRPr lang="de-AT" sz="1600" dirty="0"/>
          </a:p>
          <a:p>
            <a:r>
              <a:rPr lang="de-AT" sz="1600" dirty="0">
                <a:sym typeface="Wingdings" panose="05000000000000000000" pitchFamily="2" charset="2"/>
              </a:rPr>
              <a:t> </a:t>
            </a:r>
            <a:r>
              <a:rPr lang="de-AT" sz="1600" dirty="0" err="1">
                <a:sym typeface="Wingdings" panose="05000000000000000000" pitchFamily="2" charset="2"/>
              </a:rPr>
              <a:t>common</a:t>
            </a:r>
            <a:r>
              <a:rPr lang="de-AT" sz="1600" dirty="0">
                <a:sym typeface="Wingdings" panose="05000000000000000000" pitchFamily="2" charset="2"/>
              </a:rPr>
              <a:t> </a:t>
            </a:r>
            <a:r>
              <a:rPr lang="de-AT" sz="1600" dirty="0" err="1"/>
              <a:t>heuristics</a:t>
            </a:r>
            <a:r>
              <a:rPr lang="de-AT" sz="1600" dirty="0"/>
              <a:t> </a:t>
            </a:r>
            <a:r>
              <a:rPr lang="de-AT" sz="1600" dirty="0" err="1"/>
              <a:t>evaluate</a:t>
            </a:r>
            <a:r>
              <a:rPr lang="de-AT" sz="1600" dirty="0"/>
              <a:t> MPs </a:t>
            </a:r>
            <a:r>
              <a:rPr lang="de-AT" sz="1600" dirty="0" err="1"/>
              <a:t>based</a:t>
            </a:r>
            <a:r>
              <a:rPr lang="de-AT" sz="1600" dirty="0"/>
              <a:t> on </a:t>
            </a:r>
            <a:r>
              <a:rPr lang="de-AT" sz="1600" dirty="0" err="1"/>
              <a:t>exactly</a:t>
            </a:r>
            <a:r>
              <a:rPr lang="de-AT" sz="1600" dirty="0"/>
              <a:t> </a:t>
            </a:r>
            <a:r>
              <a:rPr lang="de-AT" sz="1600" dirty="0" err="1"/>
              <a:t>these</a:t>
            </a:r>
            <a:r>
              <a:rPr lang="de-AT" sz="1600" dirty="0"/>
              <a:t> </a:t>
            </a:r>
            <a:r>
              <a:rPr lang="de-AT" sz="1600" dirty="0" err="1"/>
              <a:t>two</a:t>
            </a:r>
            <a:r>
              <a:rPr lang="de-AT" sz="1600" dirty="0"/>
              <a:t> </a:t>
            </a:r>
            <a:r>
              <a:rPr lang="de-AT" sz="1600" dirty="0" err="1"/>
              <a:t>factors</a:t>
            </a:r>
            <a:endParaRPr lang="en-US" sz="16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3959F7B-00E6-4546-B772-1715B47754CD}"/>
              </a:ext>
            </a:extLst>
          </p:cNvPr>
          <p:cNvSpPr txBox="1"/>
          <p:nvPr/>
        </p:nvSpPr>
        <p:spPr>
          <a:xfrm>
            <a:off x="796244" y="2052726"/>
            <a:ext cx="801416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4699C2"/>
                </a:solidFill>
              </a:rPr>
              <a:t>Always </a:t>
            </a:r>
            <a:r>
              <a:rPr lang="de-AT" sz="1600" dirty="0" err="1">
                <a:solidFill>
                  <a:srgbClr val="4699C2"/>
                </a:solidFill>
              </a:rPr>
              <a:t>select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>
                <a:solidFill>
                  <a:srgbClr val="4699C2"/>
                </a:solidFill>
              </a:rPr>
              <a:t>best</a:t>
            </a:r>
            <a:r>
              <a:rPr lang="de-AT" sz="1600" dirty="0">
                <a:solidFill>
                  <a:srgbClr val="4699C2"/>
                </a:solidFill>
              </a:rPr>
              <a:t> informative MP</a:t>
            </a:r>
            <a:r>
              <a:rPr lang="de-AT" sz="1600" dirty="0"/>
              <a:t> </a:t>
            </a:r>
            <a:br>
              <a:rPr lang="de-AT" sz="1600" dirty="0"/>
            </a:br>
            <a:r>
              <a:rPr lang="de-AT" sz="1600" dirty="0">
                <a:sym typeface="Wingdings" panose="05000000000000000000" pitchFamily="2" charset="2"/>
              </a:rPr>
              <a:t> </a:t>
            </a:r>
            <a:r>
              <a:rPr lang="de-AT" sz="1600" dirty="0"/>
              <a:t>"</a:t>
            </a:r>
            <a:r>
              <a:rPr lang="de-AT" sz="1600" dirty="0" err="1"/>
              <a:t>best</a:t>
            </a:r>
            <a:r>
              <a:rPr lang="de-AT" sz="1600" dirty="0"/>
              <a:t>" </a:t>
            </a:r>
            <a:r>
              <a:rPr lang="de-AT" sz="1600" dirty="0" err="1"/>
              <a:t>is</a:t>
            </a:r>
            <a:r>
              <a:rPr lang="de-AT" sz="1600" dirty="0"/>
              <a:t> </a:t>
            </a:r>
            <a:r>
              <a:rPr lang="de-AT" sz="1600" dirty="0" err="1"/>
              <a:t>defined</a:t>
            </a:r>
            <a:r>
              <a:rPr lang="de-AT" sz="1600" dirty="0"/>
              <a:t> </a:t>
            </a:r>
            <a:r>
              <a:rPr lang="de-AT" sz="1600" dirty="0" err="1"/>
              <a:t>based</a:t>
            </a:r>
            <a:r>
              <a:rPr lang="de-AT" sz="1600" dirty="0"/>
              <a:t> on </a:t>
            </a:r>
            <a:r>
              <a:rPr lang="de-AT" sz="1600" dirty="0" err="1"/>
              <a:t>some</a:t>
            </a:r>
            <a:r>
              <a:rPr lang="de-AT" sz="1600" dirty="0"/>
              <a:t> MP </a:t>
            </a:r>
            <a:r>
              <a:rPr lang="de-AT" sz="1600" dirty="0" err="1"/>
              <a:t>selection</a:t>
            </a:r>
            <a:r>
              <a:rPr lang="de-AT" sz="1600" dirty="0"/>
              <a:t> </a:t>
            </a:r>
            <a:r>
              <a:rPr lang="de-AT" sz="1600" dirty="0" err="1">
                <a:solidFill>
                  <a:srgbClr val="4699C2"/>
                </a:solidFill>
              </a:rPr>
              <a:t>heuristic</a:t>
            </a:r>
            <a:r>
              <a:rPr lang="de-AT" sz="1600" dirty="0"/>
              <a:t> (e.g., </a:t>
            </a:r>
            <a:r>
              <a:rPr lang="de-AT" sz="1600" dirty="0" err="1"/>
              <a:t>information</a:t>
            </a:r>
            <a:r>
              <a:rPr lang="de-AT" sz="1600" dirty="0"/>
              <a:t> </a:t>
            </a:r>
            <a:r>
              <a:rPr lang="de-AT" sz="1600" dirty="0" err="1"/>
              <a:t>gain</a:t>
            </a:r>
            <a:r>
              <a:rPr lang="de-AT" sz="1600" dirty="0"/>
              <a:t>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A04F7C7E-5D5F-41FA-91E0-E7CB36BC8277}"/>
                  </a:ext>
                </a:extLst>
              </p:cNvPr>
              <p:cNvSpPr txBox="1"/>
              <p:nvPr/>
            </p:nvSpPr>
            <p:spPr>
              <a:xfrm>
                <a:off x="796242" y="2783633"/>
                <a:ext cx="8014167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600" dirty="0"/>
                  <a:t>Basis </a:t>
                </a:r>
                <a:r>
                  <a:rPr lang="de-AT" sz="1600" dirty="0" err="1"/>
                  <a:t>for</a:t>
                </a:r>
                <a:r>
                  <a:rPr lang="de-AT" sz="1600" dirty="0"/>
                  <a:t> MP </a:t>
                </a:r>
                <a:r>
                  <a:rPr lang="de-AT" sz="1600" dirty="0" err="1"/>
                  <a:t>selection</a:t>
                </a:r>
                <a:r>
                  <a:rPr lang="de-AT" sz="1600" dirty="0"/>
                  <a:t> = </a:t>
                </a:r>
                <a:r>
                  <a:rPr lang="de-AT" sz="1600" dirty="0" err="1"/>
                  <a:t>computed</a:t>
                </a:r>
                <a:r>
                  <a:rPr lang="de-AT" sz="1600" dirty="0"/>
                  <a:t> </a:t>
                </a:r>
                <a:r>
                  <a:rPr lang="de-AT" sz="1600" dirty="0">
                    <a:solidFill>
                      <a:srgbClr val="4699C2"/>
                    </a:solidFill>
                  </a:rPr>
                  <a:t>set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of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diagnoses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sz="1600" b="1" i="1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/>
                  <a:t>+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diagnosis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probabilities</a:t>
                </a:r>
                <a:endParaRPr lang="en-US" sz="1600" dirty="0">
                  <a:solidFill>
                    <a:srgbClr val="4699C2"/>
                  </a:solidFill>
                </a:endParaRPr>
              </a:p>
            </p:txBody>
          </p:sp>
        </mc:Choice>
        <mc:Fallback xmlns=""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A04F7C7E-5D5F-41FA-91E0-E7CB36BC8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42" y="2783633"/>
                <a:ext cx="8014167" cy="338554"/>
              </a:xfrm>
              <a:prstGeom prst="rect">
                <a:avLst/>
              </a:prstGeom>
              <a:blipFill>
                <a:blip r:embed="rId20"/>
                <a:stretch>
                  <a:fillRect l="-457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feld 76">
            <a:extLst>
              <a:ext uri="{FF2B5EF4-FFF2-40B4-BE49-F238E27FC236}">
                <a16:creationId xmlns:a16="http://schemas.microsoft.com/office/drawing/2014/main" id="{8B1AF722-3981-48A8-81C6-B2984CBCD787}"/>
              </a:ext>
            </a:extLst>
          </p:cNvPr>
          <p:cNvSpPr txBox="1"/>
          <p:nvPr/>
        </p:nvSpPr>
        <p:spPr>
          <a:xfrm>
            <a:off x="4738339" y="1980944"/>
            <a:ext cx="407207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/>
              <a:t>heuristics</a:t>
            </a:r>
            <a:r>
              <a:rPr lang="de-AT" sz="1200" dirty="0"/>
              <a:t> </a:t>
            </a:r>
            <a:r>
              <a:rPr lang="de-AT" sz="1200" dirty="0" err="1"/>
              <a:t>are</a:t>
            </a:r>
            <a:r>
              <a:rPr lang="de-AT" sz="1200" dirty="0"/>
              <a:t> </a:t>
            </a:r>
            <a:r>
              <a:rPr lang="de-AT" sz="1200" dirty="0" err="1"/>
              <a:t>used</a:t>
            </a:r>
            <a:r>
              <a:rPr lang="de-AT" sz="1200" dirty="0"/>
              <a:t> </a:t>
            </a:r>
            <a:r>
              <a:rPr lang="de-AT" sz="1200" dirty="0" err="1"/>
              <a:t>since</a:t>
            </a:r>
            <a:r>
              <a:rPr lang="de-AT" sz="1200" dirty="0"/>
              <a:t> </a:t>
            </a:r>
            <a:r>
              <a:rPr lang="de-AT" sz="1200" dirty="0">
                <a:solidFill>
                  <a:srgbClr val="C00000"/>
                </a:solidFill>
              </a:rPr>
              <a:t>optimal MP </a:t>
            </a:r>
            <a:r>
              <a:rPr lang="de-AT" sz="1200" dirty="0" err="1">
                <a:solidFill>
                  <a:srgbClr val="C00000"/>
                </a:solidFill>
              </a:rPr>
              <a:t>selection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is</a:t>
            </a:r>
            <a:r>
              <a:rPr lang="de-AT" sz="1200" dirty="0">
                <a:solidFill>
                  <a:srgbClr val="C00000"/>
                </a:solidFill>
              </a:rPr>
              <a:t> NP-</a:t>
            </a:r>
            <a:r>
              <a:rPr lang="de-AT" sz="1200" dirty="0" err="1">
                <a:solidFill>
                  <a:srgbClr val="C00000"/>
                </a:solidFill>
              </a:rPr>
              <a:t>hard</a:t>
            </a:r>
            <a:endParaRPr lang="de-AT" sz="1200" dirty="0">
              <a:solidFill>
                <a:srgbClr val="C00000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138F038-E89D-432A-9AF2-300E5165ED0B}"/>
              </a:ext>
            </a:extLst>
          </p:cNvPr>
          <p:cNvSpPr txBox="1"/>
          <p:nvPr/>
        </p:nvSpPr>
        <p:spPr>
          <a:xfrm>
            <a:off x="796600" y="1566278"/>
            <a:ext cx="801380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600" dirty="0" err="1"/>
              <a:t>Continue</a:t>
            </a:r>
            <a:r>
              <a:rPr lang="de-AT" sz="1600" dirty="0"/>
              <a:t> </a:t>
            </a:r>
            <a:r>
              <a:rPr lang="de-AT" sz="1600" dirty="0" err="1"/>
              <a:t>this</a:t>
            </a:r>
            <a:r>
              <a:rPr lang="de-AT" sz="1600" dirty="0"/>
              <a:t> </a:t>
            </a:r>
            <a:r>
              <a:rPr lang="de-AT" sz="1600" dirty="0" err="1"/>
              <a:t>process</a:t>
            </a:r>
            <a:r>
              <a:rPr lang="de-AT" sz="1600" dirty="0"/>
              <a:t> </a:t>
            </a:r>
            <a:r>
              <a:rPr lang="de-AT" sz="1600" dirty="0" err="1">
                <a:solidFill>
                  <a:srgbClr val="4699C2"/>
                </a:solidFill>
              </a:rPr>
              <a:t>until</a:t>
            </a:r>
            <a:r>
              <a:rPr lang="de-AT" sz="1600" dirty="0">
                <a:solidFill>
                  <a:srgbClr val="4699C2"/>
                </a:solidFill>
              </a:rPr>
              <a:t> a </a:t>
            </a:r>
            <a:r>
              <a:rPr lang="de-AT" sz="1600" dirty="0" err="1">
                <a:solidFill>
                  <a:srgbClr val="4699C2"/>
                </a:solidFill>
              </a:rPr>
              <a:t>single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/>
              <a:t>(</a:t>
            </a:r>
            <a:r>
              <a:rPr lang="de-AT" sz="1600" dirty="0" err="1"/>
              <a:t>highly</a:t>
            </a:r>
            <a:r>
              <a:rPr lang="de-AT" sz="1600" dirty="0"/>
              <a:t> probable) </a:t>
            </a:r>
            <a:r>
              <a:rPr lang="de-AT" sz="1600" dirty="0" err="1">
                <a:solidFill>
                  <a:srgbClr val="4699C2"/>
                </a:solidFill>
              </a:rPr>
              <a:t>diagnosis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>
                <a:solidFill>
                  <a:srgbClr val="4699C2"/>
                </a:solidFill>
              </a:rPr>
              <a:t>remains</a:t>
            </a:r>
            <a:endParaRPr lang="en-US" sz="1600" dirty="0">
              <a:solidFill>
                <a:srgbClr val="4699C2"/>
              </a:solidFill>
            </a:endParaRPr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373C4A5D-FD81-4FB8-9D2C-453B4FBA423A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2885" y="2257943"/>
            <a:ext cx="518964" cy="90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D540CAD4-8914-4167-8BEB-D0424DA4E853}"/>
              </a:ext>
            </a:extLst>
          </p:cNvPr>
          <p:cNvSpPr txBox="1"/>
          <p:nvPr/>
        </p:nvSpPr>
        <p:spPr>
          <a:xfrm>
            <a:off x="1870061" y="1141949"/>
            <a:ext cx="693683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>
                <a:solidFill>
                  <a:srgbClr val="4699C2"/>
                </a:solidFill>
              </a:rPr>
              <a:t>diagnosis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probabilities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/>
              <a:t>often</a:t>
            </a:r>
            <a:r>
              <a:rPr lang="de-AT" sz="1200" dirty="0"/>
              <a:t> </a:t>
            </a:r>
            <a:r>
              <a:rPr lang="de-AT" sz="1200" dirty="0" err="1"/>
              <a:t>derivable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</a:t>
            </a:r>
            <a:r>
              <a:rPr lang="de-AT" sz="1200" dirty="0" err="1"/>
              <a:t>meta</a:t>
            </a:r>
            <a:r>
              <a:rPr lang="de-AT" sz="1200" dirty="0"/>
              <a:t> </a:t>
            </a:r>
            <a:r>
              <a:rPr lang="de-AT" sz="1200" dirty="0" err="1"/>
              <a:t>information</a:t>
            </a:r>
            <a:r>
              <a:rPr lang="de-AT" sz="1200" dirty="0"/>
              <a:t> (e.g., </a:t>
            </a:r>
            <a:r>
              <a:rPr lang="de-AT" sz="1200" dirty="0" err="1"/>
              <a:t>known</a:t>
            </a:r>
            <a:r>
              <a:rPr lang="de-AT" sz="1200" dirty="0"/>
              <a:t> </a:t>
            </a:r>
            <a:r>
              <a:rPr lang="de-AT" sz="1200" dirty="0" err="1"/>
              <a:t>component</a:t>
            </a:r>
            <a:r>
              <a:rPr lang="de-AT" sz="1200" dirty="0"/>
              <a:t> fault </a:t>
            </a:r>
            <a:r>
              <a:rPr lang="de-AT" sz="1200" dirty="0" err="1"/>
              <a:t>rates</a:t>
            </a:r>
            <a:r>
              <a:rPr lang="de-AT" sz="1200" dirty="0"/>
              <a:t>)</a:t>
            </a:r>
            <a:endParaRPr lang="de-AT" sz="1200" dirty="0">
              <a:solidFill>
                <a:srgbClr val="C00000"/>
              </a:solidFill>
            </a:endParaRPr>
          </a:p>
        </p:txBody>
      </p: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40EE4B7D-1482-40DE-A583-B2C32BDF8177}"/>
              </a:ext>
            </a:extLst>
          </p:cNvPr>
          <p:cNvCxnSpPr>
            <a:cxnSpLocks/>
            <a:endCxn id="105" idx="2"/>
          </p:cNvCxnSpPr>
          <p:nvPr/>
        </p:nvCxnSpPr>
        <p:spPr bwMode="auto">
          <a:xfrm flipV="1">
            <a:off x="5084153" y="1418948"/>
            <a:ext cx="254324" cy="198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7550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48" grpId="0" animBg="1"/>
      <p:bldP spid="48" grpId="1" animBg="1"/>
      <p:bldP spid="65" grpId="0"/>
      <p:bldP spid="49" grpId="0" animBg="1"/>
      <p:bldP spid="47" grpId="0" animBg="1"/>
      <p:bldP spid="47" grpId="1" animBg="1"/>
      <p:bldP spid="46" grpId="0" animBg="1"/>
      <p:bldP spid="46" grpId="1" animBg="1"/>
      <p:bldP spid="8" grpId="0"/>
      <p:bldP spid="9" grpId="0"/>
      <p:bldP spid="10" grpId="0"/>
      <p:bldP spid="11" grpId="0"/>
      <p:bldP spid="12" grpId="0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4" grpId="0" animBg="1"/>
      <p:bldP spid="24" grpId="1" animBg="1"/>
      <p:bldP spid="23" grpId="0" animBg="1"/>
      <p:bldP spid="23" grpId="1" animBg="1"/>
      <p:bldP spid="14" grpId="0" animBg="1"/>
      <p:bldP spid="27" grpId="0" animBg="1"/>
      <p:bldP spid="7" grpId="0"/>
      <p:bldP spid="7" grpId="1"/>
      <p:bldP spid="7" grpId="2"/>
      <p:bldP spid="41" grpId="0"/>
      <p:bldP spid="41" grpId="1"/>
      <p:bldP spid="42" grpId="0"/>
      <p:bldP spid="42" grpId="1"/>
      <p:bldP spid="43" grpId="0"/>
      <p:bldP spid="44" grpId="0" animBg="1"/>
      <p:bldP spid="45" grpId="0"/>
      <p:bldP spid="45" grpId="1"/>
      <p:bldP spid="56" grpId="0"/>
      <p:bldP spid="58" grpId="0" animBg="1"/>
      <p:bldP spid="59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73" grpId="0" animBg="1"/>
      <p:bldP spid="95" grpId="0" animBg="1"/>
      <p:bldP spid="96" grpId="0" animBg="1"/>
      <p:bldP spid="96" grpId="1" animBg="1"/>
      <p:bldP spid="97" grpId="0"/>
      <p:bldP spid="98" grpId="0"/>
      <p:bldP spid="98" grpId="1"/>
      <p:bldP spid="99" grpId="0" animBg="1"/>
      <p:bldP spid="99" grpId="1" animBg="1"/>
      <p:bldP spid="100" grpId="0"/>
      <p:bldP spid="100" grpId="1"/>
      <p:bldP spid="101" grpId="0" animBg="1"/>
      <p:bldP spid="101" grpId="1" animBg="1"/>
      <p:bldP spid="102" grpId="0"/>
      <p:bldP spid="102" grpId="1"/>
      <p:bldP spid="103" grpId="0" animBg="1"/>
      <p:bldP spid="104" grpId="0"/>
      <p:bldP spid="83" grpId="0" animBg="1"/>
      <p:bldP spid="33" grpId="0" animBg="1"/>
      <p:bldP spid="72" grpId="0" animBg="1"/>
      <p:bldP spid="70" grpId="0" animBg="1"/>
      <p:bldP spid="71" grpId="0" animBg="1"/>
      <p:bldP spid="77" grpId="0" animBg="1"/>
      <p:bldP spid="66" grpId="0" animBg="1"/>
      <p:bldP spid="10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A7185-8590-4DBB-A057-4EA9BB7D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Discussed</a:t>
            </a:r>
            <a:r>
              <a:rPr lang="de-AT" dirty="0"/>
              <a:t> Research Papers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D90231-68C1-44F0-9A21-D4AE861C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338118" cy="5040560"/>
          </a:xfrm>
        </p:spPr>
        <p:txBody>
          <a:bodyPr/>
          <a:lstStyle/>
          <a:p>
            <a:pPr marL="0" indent="0">
              <a:buNone/>
            </a:pPr>
            <a:r>
              <a:rPr lang="de-AT" sz="1200" dirty="0">
                <a:highlight>
                  <a:srgbClr val="FFFF00"/>
                </a:highlight>
              </a:rPr>
              <a:t>[Rodler, Teppan, Jannach, 2021, </a:t>
            </a:r>
            <a:r>
              <a:rPr lang="en-US" sz="1200" i="1" dirty="0">
                <a:highlight>
                  <a:srgbClr val="FFFF00"/>
                </a:highlight>
              </a:rPr>
              <a:t>Int’l Conf. on Principles of Knowledge Representation and Reasoning (KR)</a:t>
            </a:r>
            <a:r>
              <a:rPr lang="de-AT" sz="1200" dirty="0">
                <a:highlight>
                  <a:srgbClr val="FFFF00"/>
                </a:highlight>
              </a:rPr>
              <a:t>]</a:t>
            </a:r>
            <a:r>
              <a:rPr lang="de-AT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, Erich Teppan, Dietmar Jannach. Randomized Problem-Relaxation Solving for Over-Constrained Schedules. In: </a:t>
            </a:r>
            <a:r>
              <a:rPr lang="en-US" sz="1200" i="1" dirty="0"/>
              <a:t>Int’l Conference on Principles of Knowledge Representation and Reasoning (KR-21). </a:t>
            </a:r>
            <a:r>
              <a:rPr lang="en-US" sz="1200" dirty="0"/>
              <a:t>2021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de-AT" sz="1200" dirty="0">
                <a:highlight>
                  <a:srgbClr val="FFFF00"/>
                </a:highlight>
              </a:rPr>
              <a:t>[Rodler et al, 2019, </a:t>
            </a:r>
            <a:r>
              <a:rPr lang="en-US" sz="1200" i="1" dirty="0">
                <a:highlight>
                  <a:srgbClr val="FFFF00"/>
                </a:highlight>
              </a:rPr>
              <a:t>Knowledge-Based Systems</a:t>
            </a:r>
            <a:r>
              <a:rPr lang="de-AT" sz="1200" dirty="0">
                <a:highlight>
                  <a:srgbClr val="FFFF00"/>
                </a:highlight>
              </a:rPr>
              <a:t>]</a:t>
            </a:r>
            <a:r>
              <a:rPr lang="de-AT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, Dietmar Jannach, Konstantin Schekotihin, Philipp Fleiss. Are query-based ontology debuggers really helping knowledge engineers? </a:t>
            </a:r>
            <a:r>
              <a:rPr lang="en-US" sz="1200" i="1" dirty="0"/>
              <a:t>Knowledge-Based Systems 179: 92-107. </a:t>
            </a:r>
            <a:r>
              <a:rPr lang="en-US" sz="1200" dirty="0"/>
              <a:t>2019</a:t>
            </a:r>
          </a:p>
          <a:p>
            <a:pPr marL="0" indent="0">
              <a:buNone/>
            </a:pPr>
            <a:endParaRPr lang="en-US" sz="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>
                <a:highlight>
                  <a:srgbClr val="FFFF00"/>
                </a:highlight>
              </a:rPr>
              <a:t>[Rodler, Herold, 2018, </a:t>
            </a:r>
            <a:r>
              <a:rPr lang="en-US" sz="1200" i="1" dirty="0">
                <a:highlight>
                  <a:srgbClr val="FFFF00"/>
                </a:highlight>
              </a:rPr>
              <a:t>Int’l </a:t>
            </a:r>
            <a:r>
              <a:rPr lang="en-US" sz="1200" i="1" dirty="0" err="1">
                <a:highlight>
                  <a:srgbClr val="FFFF00"/>
                </a:highlight>
              </a:rPr>
              <a:t>Symp</a:t>
            </a:r>
            <a:r>
              <a:rPr lang="en-US" sz="1200" i="1" dirty="0">
                <a:highlight>
                  <a:srgbClr val="FFFF00"/>
                </a:highlight>
              </a:rPr>
              <a:t>. on Combinatorial Search (</a:t>
            </a:r>
            <a:r>
              <a:rPr lang="en-US" sz="1200" i="1" dirty="0" err="1">
                <a:highlight>
                  <a:srgbClr val="FFFF00"/>
                </a:highlight>
              </a:rPr>
              <a:t>SoCS</a:t>
            </a:r>
            <a:r>
              <a:rPr lang="en-US" sz="1200" i="1" dirty="0">
                <a:highlight>
                  <a:srgbClr val="FFFF00"/>
                </a:highlight>
              </a:rPr>
              <a:t>)</a:t>
            </a:r>
            <a:r>
              <a:rPr lang="en-US" sz="1200" dirty="0">
                <a:highlight>
                  <a:srgbClr val="FFFF00"/>
                </a:highlight>
              </a:rPr>
              <a:t>]</a:t>
            </a:r>
            <a:r>
              <a:rPr lang="en-US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, Manuel Herold. </a:t>
            </a:r>
            <a:r>
              <a:rPr lang="en-US" sz="1200" dirty="0" err="1"/>
              <a:t>StaticHS</a:t>
            </a:r>
            <a:r>
              <a:rPr lang="en-US" sz="1200" dirty="0"/>
              <a:t>: A Variant of Reiter's Hitting Set Tree for Efficient Sequential Diagnosis. In: </a:t>
            </a:r>
            <a:r>
              <a:rPr lang="en-US" sz="1200" i="1" dirty="0"/>
              <a:t>Int’l Symposium on Combinatorial Search (SoCS-18). </a:t>
            </a:r>
            <a:r>
              <a:rPr lang="en-US" sz="1200" dirty="0"/>
              <a:t>2018</a:t>
            </a:r>
          </a:p>
          <a:p>
            <a:pPr marL="0" indent="0">
              <a:buNone/>
            </a:pPr>
            <a:endParaRPr lang="de-AT" sz="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e-AT" sz="1200" dirty="0">
                <a:highlight>
                  <a:srgbClr val="FFFF00"/>
                </a:highlight>
              </a:rPr>
              <a:t>[Rodler, Schmid, 2018, </a:t>
            </a:r>
            <a:r>
              <a:rPr lang="en-US" sz="1200" i="1" dirty="0">
                <a:highlight>
                  <a:srgbClr val="FFFF00"/>
                </a:highlight>
              </a:rPr>
              <a:t>Int’l Joint Conf. on Rules and Reasoning (</a:t>
            </a:r>
            <a:r>
              <a:rPr lang="en-US" sz="1200" i="1" dirty="0" err="1">
                <a:highlight>
                  <a:srgbClr val="FFFF00"/>
                </a:highlight>
              </a:rPr>
              <a:t>RuleML+RR</a:t>
            </a:r>
            <a:r>
              <a:rPr lang="en-US" sz="1200" i="1" dirty="0">
                <a:highlight>
                  <a:srgbClr val="FFFF00"/>
                </a:highlight>
              </a:rPr>
              <a:t>)</a:t>
            </a:r>
            <a:r>
              <a:rPr lang="de-AT" sz="1200" dirty="0">
                <a:highlight>
                  <a:srgbClr val="FFFF00"/>
                </a:highlight>
              </a:rPr>
              <a:t>]</a:t>
            </a:r>
            <a:r>
              <a:rPr lang="de-AT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, Wolfgang Schmid. On the Impact and Proper Use of Heuristics in Test-Driven Ontology Debugging. In: </a:t>
            </a:r>
            <a:r>
              <a:rPr lang="en-US" sz="1200" i="1" dirty="0"/>
              <a:t>Int’l Joint Conference on Rules and Reasoning (RuleML+RR-18). </a:t>
            </a:r>
            <a:r>
              <a:rPr lang="en-US" sz="1200" dirty="0"/>
              <a:t>2018</a:t>
            </a:r>
          </a:p>
          <a:p>
            <a:pPr marL="0" indent="0">
              <a:buNone/>
            </a:pPr>
            <a:endParaRPr lang="de-AT" sz="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e-AT" sz="1200" dirty="0">
                <a:highlight>
                  <a:srgbClr val="FFFF00"/>
                </a:highlight>
              </a:rPr>
              <a:t>[Schekotihin, Rodler, Schmid, 2018, </a:t>
            </a:r>
            <a:r>
              <a:rPr lang="en-US" sz="1200" i="1" dirty="0">
                <a:highlight>
                  <a:srgbClr val="FFFF00"/>
                </a:highlight>
              </a:rPr>
              <a:t>Foundations of Information and Knowledge Systems – Int’l </a:t>
            </a:r>
            <a:r>
              <a:rPr lang="en-US" sz="1200" i="1" dirty="0" err="1">
                <a:highlight>
                  <a:srgbClr val="FFFF00"/>
                </a:highlight>
              </a:rPr>
              <a:t>Symp</a:t>
            </a:r>
            <a:r>
              <a:rPr lang="en-US" sz="1200" i="1" dirty="0">
                <a:highlight>
                  <a:srgbClr val="FFFF00"/>
                </a:highlight>
              </a:rPr>
              <a:t>. (</a:t>
            </a:r>
            <a:r>
              <a:rPr lang="en-US" sz="1200" i="1" dirty="0" err="1">
                <a:highlight>
                  <a:srgbClr val="FFFF00"/>
                </a:highlight>
              </a:rPr>
              <a:t>FoIKS</a:t>
            </a:r>
            <a:r>
              <a:rPr lang="en-US" sz="1200" i="1" dirty="0">
                <a:highlight>
                  <a:srgbClr val="FFFF00"/>
                </a:highlight>
              </a:rPr>
              <a:t>)</a:t>
            </a:r>
            <a:r>
              <a:rPr lang="de-AT" sz="1200" dirty="0">
                <a:highlight>
                  <a:srgbClr val="FFFF00"/>
                </a:highlight>
              </a:rPr>
              <a:t>]</a:t>
            </a:r>
            <a:r>
              <a:rPr lang="de-AT" sz="1200" dirty="0"/>
              <a:t> </a:t>
            </a:r>
            <a:r>
              <a:rPr lang="en-US" sz="1200" dirty="0"/>
              <a:t>Konstantin Schekotihin, </a:t>
            </a:r>
            <a:r>
              <a:rPr lang="en-US" sz="1200" u="sng" dirty="0"/>
              <a:t>Patrick Rodler</a:t>
            </a:r>
            <a:r>
              <a:rPr lang="en-US" sz="1200" dirty="0"/>
              <a:t>, Wolfgang Schmid. </a:t>
            </a:r>
            <a:r>
              <a:rPr lang="en-US" sz="1200" dirty="0" err="1"/>
              <a:t>OntoDebug</a:t>
            </a:r>
            <a:r>
              <a:rPr lang="en-US" sz="1200" dirty="0"/>
              <a:t>: Interactive Ontology Debugging Plug-in for Protégé. </a:t>
            </a:r>
            <a:r>
              <a:rPr lang="en-US" sz="1200" i="1" dirty="0"/>
              <a:t>Foundations of Information and Knowledge Systems – Int’l Symposium (FoIKS-18).</a:t>
            </a:r>
            <a:r>
              <a:rPr lang="en-US" sz="1200" dirty="0"/>
              <a:t> 2018</a:t>
            </a:r>
          </a:p>
          <a:p>
            <a:pPr marL="0" indent="0">
              <a:buNone/>
            </a:pPr>
            <a:endParaRPr lang="de-AT" sz="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e-AT" sz="1200" dirty="0">
                <a:highlight>
                  <a:srgbClr val="FFFF00"/>
                </a:highlight>
              </a:rPr>
              <a:t>[Rodler, 2017, </a:t>
            </a:r>
            <a:r>
              <a:rPr lang="de-AT" sz="1200" i="1" dirty="0" err="1">
                <a:highlight>
                  <a:srgbClr val="FFFF00"/>
                </a:highlight>
              </a:rPr>
              <a:t>Int'l</a:t>
            </a:r>
            <a:r>
              <a:rPr lang="de-AT" sz="1200" i="1" dirty="0">
                <a:highlight>
                  <a:srgbClr val="FFFF00"/>
                </a:highlight>
              </a:rPr>
              <a:t> Workshop on </a:t>
            </a:r>
            <a:r>
              <a:rPr lang="de-AT" sz="1200" i="1" dirty="0" err="1">
                <a:highlight>
                  <a:srgbClr val="FFFF00"/>
                </a:highlight>
              </a:rPr>
              <a:t>Principles</a:t>
            </a:r>
            <a:r>
              <a:rPr lang="de-AT" sz="1200" i="1" dirty="0">
                <a:highlight>
                  <a:srgbClr val="FFFF00"/>
                </a:highlight>
              </a:rPr>
              <a:t> </a:t>
            </a:r>
            <a:r>
              <a:rPr lang="de-AT" sz="1200" i="1" dirty="0" err="1">
                <a:highlight>
                  <a:srgbClr val="FFFF00"/>
                </a:highlight>
              </a:rPr>
              <a:t>of</a:t>
            </a:r>
            <a:r>
              <a:rPr lang="de-AT" sz="1200" i="1" dirty="0">
                <a:highlight>
                  <a:srgbClr val="FFFF00"/>
                </a:highlight>
              </a:rPr>
              <a:t> Diagnosis (DX)</a:t>
            </a:r>
            <a:r>
              <a:rPr lang="de-AT" sz="1200" dirty="0">
                <a:highlight>
                  <a:srgbClr val="FFFF00"/>
                </a:highlight>
              </a:rPr>
              <a:t>]</a:t>
            </a:r>
            <a:r>
              <a:rPr lang="de-AT" sz="1200" dirty="0"/>
              <a:t> </a:t>
            </a:r>
            <a:r>
              <a:rPr lang="en-US" sz="1200" u="sng" dirty="0"/>
              <a:t>Patrick Rodler</a:t>
            </a:r>
            <a:r>
              <a:rPr lang="en-US" sz="1200" dirty="0"/>
              <a:t>. On Active Learning Strategies for Sequential Diagnosis. In: </a:t>
            </a:r>
            <a:r>
              <a:rPr lang="en-US" sz="1200" i="1" dirty="0"/>
              <a:t>Int’l Workshop on Principles of Diagnosis (DX-17).</a:t>
            </a:r>
            <a:r>
              <a:rPr lang="en-US" sz="1200" dirty="0"/>
              <a:t> 2017</a:t>
            </a:r>
          </a:p>
          <a:p>
            <a:pPr marL="0" indent="0">
              <a:buNone/>
            </a:pPr>
            <a:endParaRPr lang="de-AT" sz="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e-AT" sz="1200" dirty="0">
                <a:highlight>
                  <a:srgbClr val="FFFF00"/>
                </a:highlight>
              </a:rPr>
              <a:t>[Rodler, Schekotihin, 2017, </a:t>
            </a:r>
            <a:r>
              <a:rPr lang="de-AT" sz="1200" i="1" dirty="0" err="1">
                <a:highlight>
                  <a:srgbClr val="FFFF00"/>
                </a:highlight>
              </a:rPr>
              <a:t>Int'l</a:t>
            </a:r>
            <a:r>
              <a:rPr lang="de-AT" sz="1200" i="1" dirty="0">
                <a:highlight>
                  <a:srgbClr val="FFFF00"/>
                </a:highlight>
              </a:rPr>
              <a:t> Workshop on </a:t>
            </a:r>
            <a:r>
              <a:rPr lang="de-AT" sz="1200" i="1" dirty="0" err="1">
                <a:highlight>
                  <a:srgbClr val="FFFF00"/>
                </a:highlight>
              </a:rPr>
              <a:t>Principles</a:t>
            </a:r>
            <a:r>
              <a:rPr lang="de-AT" sz="1200" i="1" dirty="0">
                <a:highlight>
                  <a:srgbClr val="FFFF00"/>
                </a:highlight>
              </a:rPr>
              <a:t> </a:t>
            </a:r>
            <a:r>
              <a:rPr lang="de-AT" sz="1200" i="1" dirty="0" err="1">
                <a:highlight>
                  <a:srgbClr val="FFFF00"/>
                </a:highlight>
              </a:rPr>
              <a:t>of</a:t>
            </a:r>
            <a:r>
              <a:rPr lang="de-AT" sz="1200" i="1" dirty="0">
                <a:highlight>
                  <a:srgbClr val="FFFF00"/>
                </a:highlight>
              </a:rPr>
              <a:t> Diagnosis (DX)</a:t>
            </a:r>
            <a:r>
              <a:rPr lang="de-AT" sz="1200" dirty="0">
                <a:highlight>
                  <a:srgbClr val="FFFF00"/>
                </a:highlight>
              </a:rPr>
              <a:t>]</a:t>
            </a:r>
            <a:r>
              <a:rPr lang="de-AT" sz="1200" dirty="0"/>
              <a:t> </a:t>
            </a:r>
            <a:r>
              <a:rPr lang="de-AT" sz="1200" u="sng" dirty="0"/>
              <a:t>Patrick Rodler</a:t>
            </a:r>
            <a:r>
              <a:rPr lang="de-AT" sz="1200" dirty="0"/>
              <a:t>, Konstantin Schekotihin. </a:t>
            </a:r>
            <a:r>
              <a:rPr lang="de-AT" sz="1200" dirty="0" err="1"/>
              <a:t>Reducing</a:t>
            </a:r>
            <a:r>
              <a:rPr lang="de-AT" sz="1200" dirty="0"/>
              <a:t> Model-</a:t>
            </a:r>
            <a:r>
              <a:rPr lang="de-AT" sz="1200" dirty="0" err="1"/>
              <a:t>Based</a:t>
            </a:r>
            <a:r>
              <a:rPr lang="de-AT" sz="1200" dirty="0"/>
              <a:t> Diagnosis </a:t>
            </a:r>
            <a:r>
              <a:rPr lang="de-AT" sz="1200" dirty="0" err="1"/>
              <a:t>to</a:t>
            </a:r>
            <a:r>
              <a:rPr lang="de-AT" sz="1200" dirty="0"/>
              <a:t> Knowledge Base Debugging. In: </a:t>
            </a:r>
            <a:r>
              <a:rPr lang="de-AT" sz="1200" i="1" dirty="0" err="1"/>
              <a:t>Int'l</a:t>
            </a:r>
            <a:r>
              <a:rPr lang="de-AT" sz="1200" i="1" dirty="0"/>
              <a:t> Workshop on </a:t>
            </a:r>
            <a:r>
              <a:rPr lang="de-AT" sz="1200" i="1" dirty="0" err="1"/>
              <a:t>Principles</a:t>
            </a:r>
            <a:r>
              <a:rPr lang="de-AT" sz="1200" i="1" dirty="0"/>
              <a:t> </a:t>
            </a:r>
            <a:r>
              <a:rPr lang="de-AT" sz="1200" i="1" dirty="0" err="1"/>
              <a:t>of</a:t>
            </a:r>
            <a:r>
              <a:rPr lang="de-AT" sz="1200" i="1" dirty="0"/>
              <a:t> Diagnosis (DX-17). </a:t>
            </a:r>
            <a:r>
              <a:rPr lang="de-AT" sz="1200" dirty="0"/>
              <a:t>2017</a:t>
            </a:r>
            <a:endParaRPr lang="en-US" sz="12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9F6137-EDFD-4E71-B139-A83AFCE4A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3E998-E646-4E05-99D7-2AA5CB36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TeWi</a:t>
            </a:r>
            <a:r>
              <a:rPr lang="en-US" dirty="0"/>
              <a:t> </a:t>
            </a:r>
            <a:r>
              <a:rPr lang="en-US" dirty="0" err="1"/>
              <a:t>Kolloquium</a:t>
            </a:r>
            <a:r>
              <a:rPr lang="en-US" dirty="0"/>
              <a:t> Oct'22                                                              Efficient AI Methods for (Interactive) Debugging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1515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0C546-D2BF-4245-96AF-50CC64C9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ctr"/>
          <a:lstStyle/>
          <a:p>
            <a:pPr algn="ctr"/>
            <a:r>
              <a:rPr lang="de-AT" dirty="0" err="1"/>
              <a:t>Conclusion</a:t>
            </a:r>
            <a:r>
              <a:rPr lang="de-AT" dirty="0"/>
              <a:t> + Outlook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345B24-0D69-427F-A434-4D2FF0D7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EAEFA9-45D5-4E03-A6B0-9BCA9F03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9414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11ECA-018C-4446-88DA-1AB8EB9E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Conclusions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700DB5-4B75-484F-A4EA-E6F0A6C64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340768"/>
            <a:ext cx="8079514" cy="5040560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AT" b="1" dirty="0"/>
              <a:t>Model-</a:t>
            </a:r>
            <a:r>
              <a:rPr lang="de-AT" b="1" dirty="0" err="1"/>
              <a:t>based</a:t>
            </a:r>
            <a:r>
              <a:rPr lang="de-AT" b="1" dirty="0"/>
              <a:t> </a:t>
            </a:r>
            <a:r>
              <a:rPr lang="de-AT" b="1" dirty="0" err="1"/>
              <a:t>diagnosis</a:t>
            </a:r>
            <a:r>
              <a:rPr lang="de-AT" b="1" dirty="0"/>
              <a:t>:</a:t>
            </a:r>
            <a:r>
              <a:rPr lang="de-AT" dirty="0"/>
              <a:t> </a:t>
            </a:r>
          </a:p>
          <a:p>
            <a:pPr lvl="1"/>
            <a:r>
              <a:rPr lang="de-AT" dirty="0" err="1"/>
              <a:t>Principled</a:t>
            </a:r>
            <a:r>
              <a:rPr lang="de-AT" dirty="0"/>
              <a:t>, </a:t>
            </a:r>
            <a:r>
              <a:rPr lang="de-AT" dirty="0">
                <a:solidFill>
                  <a:srgbClr val="4699C2"/>
                </a:solidFill>
              </a:rPr>
              <a:t>domain-independent </a:t>
            </a:r>
            <a:r>
              <a:rPr lang="de-AT" dirty="0" err="1">
                <a:solidFill>
                  <a:srgbClr val="4699C2"/>
                </a:solidFill>
              </a:rPr>
              <a:t>approach</a:t>
            </a:r>
            <a:endParaRPr lang="de-AT" dirty="0">
              <a:solidFill>
                <a:srgbClr val="4699C2"/>
              </a:solidFill>
            </a:endParaRPr>
          </a:p>
          <a:p>
            <a:pPr lvl="1">
              <a:buClr>
                <a:schemeClr val="tx1"/>
              </a:buClr>
            </a:pPr>
            <a:r>
              <a:rPr lang="de-AT" dirty="0" err="1">
                <a:solidFill>
                  <a:srgbClr val="4699C2"/>
                </a:solidFill>
              </a:rPr>
              <a:t>Numerous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applications</a:t>
            </a:r>
            <a:r>
              <a:rPr lang="de-AT" dirty="0"/>
              <a:t> in a </a:t>
            </a:r>
            <a:r>
              <a:rPr lang="de-AT" dirty="0" err="1"/>
              <a:t>wide</a:t>
            </a:r>
            <a:r>
              <a:rPr lang="de-AT" dirty="0"/>
              <a:t> </a:t>
            </a:r>
            <a:r>
              <a:rPr lang="de-AT" dirty="0" err="1"/>
              <a:t>range</a:t>
            </a:r>
            <a:r>
              <a:rPr lang="de-AT" dirty="0"/>
              <a:t> of </a:t>
            </a:r>
            <a:r>
              <a:rPr lang="de-AT" dirty="0" err="1"/>
              <a:t>areas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b="1" dirty="0" err="1"/>
              <a:t>Our</a:t>
            </a:r>
            <a:r>
              <a:rPr lang="de-AT" b="1" dirty="0"/>
              <a:t> </a:t>
            </a:r>
            <a:r>
              <a:rPr lang="de-AT" b="1" dirty="0" err="1"/>
              <a:t>research</a:t>
            </a:r>
            <a:r>
              <a:rPr lang="de-AT" b="1" dirty="0"/>
              <a:t>:</a:t>
            </a:r>
          </a:p>
          <a:p>
            <a:pPr lvl="1"/>
            <a:r>
              <a:rPr lang="de-AT" dirty="0"/>
              <a:t>Methods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>
                <a:solidFill>
                  <a:srgbClr val="4699C2"/>
                </a:solidFill>
              </a:rPr>
              <a:t>generally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applicable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any</a:t>
            </a:r>
            <a:r>
              <a:rPr lang="de-AT" dirty="0"/>
              <a:t> model-</a:t>
            </a:r>
            <a:r>
              <a:rPr lang="de-AT" dirty="0" err="1"/>
              <a:t>based</a:t>
            </a:r>
            <a:r>
              <a:rPr lang="de-AT" dirty="0"/>
              <a:t> </a:t>
            </a:r>
            <a:r>
              <a:rPr lang="de-AT" dirty="0" err="1"/>
              <a:t>diagnosis</a:t>
            </a:r>
            <a:r>
              <a:rPr lang="de-AT" dirty="0"/>
              <a:t>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case</a:t>
            </a:r>
            <a:endParaRPr lang="de-AT" dirty="0"/>
          </a:p>
          <a:p>
            <a:pPr lvl="1"/>
            <a:r>
              <a:rPr lang="de-AT" dirty="0"/>
              <a:t>New </a:t>
            </a:r>
            <a:r>
              <a:rPr lang="de-AT" dirty="0" err="1">
                <a:solidFill>
                  <a:srgbClr val="4699C2"/>
                </a:solidFill>
              </a:rPr>
              <a:t>insights</a:t>
            </a:r>
            <a:r>
              <a:rPr lang="de-AT" dirty="0">
                <a:solidFill>
                  <a:srgbClr val="4699C2"/>
                </a:solidFill>
              </a:rPr>
              <a:t> on all </a:t>
            </a:r>
            <a:r>
              <a:rPr lang="de-AT" dirty="0" err="1">
                <a:solidFill>
                  <a:srgbClr val="4699C2"/>
                </a:solidFill>
              </a:rPr>
              <a:t>important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aspects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model-</a:t>
            </a:r>
            <a:r>
              <a:rPr lang="de-AT" dirty="0" err="1"/>
              <a:t>based</a:t>
            </a:r>
            <a:r>
              <a:rPr lang="de-AT" dirty="0"/>
              <a:t> </a:t>
            </a:r>
            <a:r>
              <a:rPr lang="de-AT" dirty="0" err="1"/>
              <a:t>diagnosis</a:t>
            </a:r>
            <a:r>
              <a:rPr lang="de-AT" dirty="0"/>
              <a:t> </a:t>
            </a:r>
            <a:r>
              <a:rPr lang="de-AT" dirty="0" err="1"/>
              <a:t>systems</a:t>
            </a:r>
            <a:endParaRPr lang="de-AT" dirty="0"/>
          </a:p>
          <a:p>
            <a:pPr lvl="1"/>
            <a:endParaRPr lang="de-AT" dirty="0"/>
          </a:p>
          <a:p>
            <a:pPr lvl="1">
              <a:buClr>
                <a:schemeClr val="tx1"/>
              </a:buClr>
            </a:pPr>
            <a:r>
              <a:rPr lang="de-AT" dirty="0" err="1">
                <a:solidFill>
                  <a:srgbClr val="4699C2"/>
                </a:solidFill>
              </a:rPr>
              <a:t>Improvements</a:t>
            </a:r>
            <a:r>
              <a:rPr lang="de-AT" dirty="0"/>
              <a:t> in </a:t>
            </a:r>
            <a:r>
              <a:rPr lang="de-AT" dirty="0" err="1"/>
              <a:t>various</a:t>
            </a:r>
            <a:r>
              <a:rPr lang="de-AT" dirty="0"/>
              <a:t> </a:t>
            </a:r>
            <a:r>
              <a:rPr lang="de-AT" dirty="0" err="1"/>
              <a:t>regards</a:t>
            </a:r>
            <a:r>
              <a:rPr lang="de-AT" dirty="0"/>
              <a:t>, e.g.: </a:t>
            </a:r>
          </a:p>
          <a:p>
            <a:pPr lvl="2"/>
            <a:r>
              <a:rPr lang="de-AT" dirty="0"/>
              <a:t>time/</a:t>
            </a:r>
            <a:r>
              <a:rPr lang="de-AT" dirty="0" err="1"/>
              <a:t>memory</a:t>
            </a:r>
            <a:r>
              <a:rPr lang="de-AT" dirty="0"/>
              <a:t> </a:t>
            </a:r>
            <a:r>
              <a:rPr lang="de-AT" dirty="0" err="1"/>
              <a:t>efficiency</a:t>
            </a:r>
            <a:r>
              <a:rPr lang="de-AT" dirty="0"/>
              <a:t> </a:t>
            </a:r>
          </a:p>
          <a:p>
            <a:pPr lvl="2"/>
            <a:r>
              <a:rPr lang="de-AT" dirty="0" err="1"/>
              <a:t>simplification</a:t>
            </a:r>
            <a:r>
              <a:rPr lang="de-AT" dirty="0"/>
              <a:t> + </a:t>
            </a:r>
            <a:r>
              <a:rPr lang="de-AT" dirty="0" err="1"/>
              <a:t>reduction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user</a:t>
            </a:r>
            <a:r>
              <a:rPr lang="de-AT" dirty="0"/>
              <a:t> </a:t>
            </a:r>
            <a:r>
              <a:rPr lang="de-AT" dirty="0" err="1"/>
              <a:t>interactions</a:t>
            </a:r>
            <a:endParaRPr lang="de-AT" dirty="0"/>
          </a:p>
          <a:p>
            <a:pPr lvl="2"/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algorithms</a:t>
            </a:r>
            <a:endParaRPr lang="de-AT" dirty="0"/>
          </a:p>
          <a:p>
            <a:pPr lvl="2"/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modeling</a:t>
            </a:r>
            <a:r>
              <a:rPr lang="de-AT" dirty="0"/>
              <a:t> </a:t>
            </a:r>
            <a:r>
              <a:rPr lang="de-AT" dirty="0" err="1"/>
              <a:t>techniques</a:t>
            </a:r>
            <a:r>
              <a:rPr lang="de-AT" dirty="0"/>
              <a:t> </a:t>
            </a:r>
          </a:p>
          <a:p>
            <a:pPr lvl="2"/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heuristics</a:t>
            </a:r>
            <a:r>
              <a:rPr lang="de-AT" dirty="0"/>
              <a:t> </a:t>
            </a:r>
          </a:p>
          <a:p>
            <a:pPr lvl="2"/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problem</a:t>
            </a:r>
            <a:r>
              <a:rPr lang="de-AT" dirty="0"/>
              <a:t> </a:t>
            </a:r>
            <a:r>
              <a:rPr lang="de-AT" dirty="0" err="1"/>
              <a:t>definitions</a:t>
            </a:r>
            <a:r>
              <a:rPr lang="de-AT" dirty="0"/>
              <a:t> + </a:t>
            </a:r>
            <a:r>
              <a:rPr lang="de-AT" dirty="0" err="1"/>
              <a:t>solutions</a:t>
            </a:r>
            <a:endParaRPr lang="de-AT" dirty="0"/>
          </a:p>
          <a:p>
            <a:pPr lvl="2"/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theoretical</a:t>
            </a:r>
            <a:r>
              <a:rPr lang="de-AT" dirty="0"/>
              <a:t> + </a:t>
            </a:r>
            <a:r>
              <a:rPr lang="de-AT" dirty="0" err="1"/>
              <a:t>empirical</a:t>
            </a:r>
            <a:r>
              <a:rPr lang="de-AT" dirty="0"/>
              <a:t> </a:t>
            </a:r>
            <a:r>
              <a:rPr lang="de-AT" dirty="0" err="1"/>
              <a:t>insights</a:t>
            </a:r>
            <a:r>
              <a:rPr lang="de-AT" dirty="0"/>
              <a:t> </a:t>
            </a:r>
          </a:p>
          <a:p>
            <a:pPr lvl="2"/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debugging</a:t>
            </a:r>
            <a:r>
              <a:rPr lang="de-AT" dirty="0"/>
              <a:t> </a:t>
            </a:r>
            <a:r>
              <a:rPr lang="de-AT" dirty="0" err="1"/>
              <a:t>tool</a:t>
            </a:r>
            <a:r>
              <a:rPr lang="de-AT" dirty="0"/>
              <a:t>   </a:t>
            </a:r>
          </a:p>
          <a:p>
            <a:pPr marL="42862" indent="0">
              <a:buNone/>
            </a:pPr>
            <a:endParaRPr lang="de-AT" dirty="0"/>
          </a:p>
          <a:p>
            <a:pPr marL="42862" indent="0">
              <a:buNone/>
            </a:pPr>
            <a:r>
              <a:rPr lang="de-AT" dirty="0"/>
              <a:t>  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BB1F23-A6DA-44A5-A19E-EF4641275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AF54C0-30B5-4097-8AF0-3B1EA1BA6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49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11ECA-018C-4446-88DA-1AB8EB9E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Outlook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700DB5-4B75-484F-A4EA-E6F0A6C64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340768"/>
            <a:ext cx="8773780" cy="5040560"/>
          </a:xfrm>
          <a:noFill/>
        </p:spPr>
        <p:txBody>
          <a:bodyPr/>
          <a:lstStyle/>
          <a:p>
            <a:pPr marL="42862" indent="0">
              <a:buNone/>
            </a:pPr>
            <a:r>
              <a:rPr lang="de-AT" b="1" dirty="0"/>
              <a:t>General </a:t>
            </a:r>
            <a:r>
              <a:rPr lang="de-AT" b="1" dirty="0" err="1"/>
              <a:t>trend</a:t>
            </a:r>
            <a:r>
              <a:rPr lang="de-AT" b="1" dirty="0"/>
              <a:t>: </a:t>
            </a:r>
            <a:r>
              <a:rPr lang="de-AT" dirty="0"/>
              <a:t>	</a:t>
            </a:r>
            <a:r>
              <a:rPr lang="de-AT" dirty="0" err="1"/>
              <a:t>combining</a:t>
            </a:r>
            <a:r>
              <a:rPr lang="de-AT" dirty="0"/>
              <a:t> "</a:t>
            </a:r>
            <a:r>
              <a:rPr lang="de-AT" dirty="0" err="1"/>
              <a:t>solver</a:t>
            </a:r>
            <a:r>
              <a:rPr lang="de-AT" dirty="0"/>
              <a:t>" </a:t>
            </a:r>
            <a:r>
              <a:rPr lang="de-AT" dirty="0" err="1"/>
              <a:t>with</a:t>
            </a:r>
            <a:r>
              <a:rPr lang="de-AT" dirty="0"/>
              <a:t> "</a:t>
            </a:r>
            <a:r>
              <a:rPr lang="de-AT" dirty="0" err="1"/>
              <a:t>learner</a:t>
            </a:r>
            <a:r>
              <a:rPr lang="de-AT" dirty="0"/>
              <a:t>" </a:t>
            </a:r>
            <a:r>
              <a:rPr lang="de-AT" dirty="0" err="1"/>
              <a:t>approaches</a:t>
            </a:r>
            <a:r>
              <a:rPr lang="de-AT" dirty="0"/>
              <a:t>  </a:t>
            </a:r>
          </a:p>
          <a:p>
            <a:pPr marL="328612" indent="-285750"/>
            <a:endParaRPr lang="de-AT" sz="1000" dirty="0"/>
          </a:p>
          <a:p>
            <a:pPr marL="328612" indent="-285750">
              <a:buClr>
                <a:schemeClr val="tx1"/>
              </a:buClr>
            </a:pPr>
            <a:r>
              <a:rPr lang="de-AT" dirty="0">
                <a:solidFill>
                  <a:srgbClr val="4699C2"/>
                </a:solidFill>
              </a:rPr>
              <a:t>"</a:t>
            </a:r>
            <a:r>
              <a:rPr lang="de-AT" dirty="0" err="1">
                <a:solidFill>
                  <a:srgbClr val="4699C2"/>
                </a:solidFill>
              </a:rPr>
              <a:t>solver</a:t>
            </a:r>
            <a:r>
              <a:rPr lang="de-AT" dirty="0">
                <a:solidFill>
                  <a:srgbClr val="4699C2"/>
                </a:solidFill>
              </a:rPr>
              <a:t>" </a:t>
            </a:r>
            <a:r>
              <a:rPr lang="de-AT" dirty="0" err="1">
                <a:solidFill>
                  <a:srgbClr val="4699C2"/>
                </a:solidFill>
              </a:rPr>
              <a:t>approach</a:t>
            </a:r>
            <a:r>
              <a:rPr lang="de-AT" dirty="0"/>
              <a:t>: 	</a:t>
            </a:r>
            <a:r>
              <a:rPr lang="de-AT" dirty="0" err="1"/>
              <a:t>model</a:t>
            </a:r>
            <a:r>
              <a:rPr lang="de-AT" dirty="0"/>
              <a:t> + </a:t>
            </a:r>
            <a:r>
              <a:rPr lang="de-AT" dirty="0" err="1"/>
              <a:t>theorem</a:t>
            </a:r>
            <a:r>
              <a:rPr lang="de-AT" dirty="0"/>
              <a:t> </a:t>
            </a:r>
            <a:r>
              <a:rPr lang="de-AT" dirty="0" err="1"/>
              <a:t>prover</a:t>
            </a:r>
            <a:r>
              <a:rPr lang="de-AT" dirty="0"/>
              <a:t>	</a:t>
            </a:r>
          </a:p>
          <a:p>
            <a:pPr marL="628650" lvl="1" indent="-285750"/>
            <a:r>
              <a:rPr lang="de-AT" dirty="0" err="1"/>
              <a:t>pros</a:t>
            </a:r>
            <a:r>
              <a:rPr lang="de-AT" dirty="0"/>
              <a:t>: </a:t>
            </a:r>
          </a:p>
          <a:p>
            <a:pPr marL="928687" lvl="2" indent="-285750"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conclusive, deterministic outcome </a:t>
            </a:r>
          </a:p>
          <a:p>
            <a:pPr marL="928687" lvl="2" indent="-285750"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gives explanations</a:t>
            </a:r>
          </a:p>
          <a:p>
            <a:pPr marL="928687" lvl="2" indent="-285750"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theoretical guarantees</a:t>
            </a:r>
          </a:p>
          <a:p>
            <a:pPr marL="628650" lvl="1" indent="-285750"/>
            <a:r>
              <a:rPr lang="de-AT" dirty="0"/>
              <a:t>c</a:t>
            </a:r>
            <a:r>
              <a:rPr lang="en-US" dirty="0" err="1"/>
              <a:t>ons</a:t>
            </a:r>
            <a:r>
              <a:rPr lang="en-US" dirty="0"/>
              <a:t>:</a:t>
            </a:r>
          </a:p>
          <a:p>
            <a:pPr marL="928687" lvl="2" indent="-285750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performance degrades with required solution quality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(trade-off accuracy vs. complexity)</a:t>
            </a:r>
            <a:r>
              <a:rPr lang="en-US" dirty="0"/>
              <a:t> </a:t>
            </a:r>
          </a:p>
          <a:p>
            <a:pPr marL="328612" indent="-285750"/>
            <a:endParaRPr lang="de-AT" sz="1000" dirty="0"/>
          </a:p>
          <a:p>
            <a:pPr marL="328612" indent="-285750">
              <a:buClr>
                <a:schemeClr val="tx1"/>
              </a:buClr>
            </a:pPr>
            <a:r>
              <a:rPr lang="de-AT" dirty="0">
                <a:solidFill>
                  <a:srgbClr val="4699C2"/>
                </a:solidFill>
              </a:rPr>
              <a:t>"</a:t>
            </a:r>
            <a:r>
              <a:rPr lang="de-AT" dirty="0" err="1">
                <a:solidFill>
                  <a:srgbClr val="4699C2"/>
                </a:solidFill>
              </a:rPr>
              <a:t>learner</a:t>
            </a:r>
            <a:r>
              <a:rPr lang="de-AT" dirty="0">
                <a:solidFill>
                  <a:srgbClr val="4699C2"/>
                </a:solidFill>
              </a:rPr>
              <a:t>" </a:t>
            </a:r>
            <a:r>
              <a:rPr lang="de-AT" dirty="0" err="1">
                <a:solidFill>
                  <a:srgbClr val="4699C2"/>
                </a:solidFill>
              </a:rPr>
              <a:t>approach</a:t>
            </a:r>
            <a:r>
              <a:rPr lang="de-AT" dirty="0"/>
              <a:t>: 	</a:t>
            </a:r>
            <a:r>
              <a:rPr lang="de-AT" dirty="0" err="1"/>
              <a:t>trained</a:t>
            </a:r>
            <a:r>
              <a:rPr lang="de-AT" dirty="0"/>
              <a:t> </a:t>
            </a:r>
            <a:r>
              <a:rPr lang="de-AT" dirty="0" err="1"/>
              <a:t>machine</a:t>
            </a:r>
            <a:r>
              <a:rPr lang="de-AT" dirty="0"/>
              <a:t> </a:t>
            </a:r>
            <a:r>
              <a:rPr lang="de-AT" dirty="0" err="1"/>
              <a:t>learning</a:t>
            </a:r>
            <a:r>
              <a:rPr lang="de-AT" dirty="0"/>
              <a:t> fault </a:t>
            </a:r>
            <a:r>
              <a:rPr lang="de-AT" dirty="0" err="1"/>
              <a:t>prediction</a:t>
            </a:r>
            <a:r>
              <a:rPr lang="de-AT" dirty="0"/>
              <a:t> </a:t>
            </a:r>
            <a:r>
              <a:rPr lang="de-AT" dirty="0" err="1"/>
              <a:t>model</a:t>
            </a:r>
            <a:r>
              <a:rPr lang="de-AT" dirty="0"/>
              <a:t> 	</a:t>
            </a:r>
          </a:p>
          <a:p>
            <a:pPr marL="628650" lvl="1" indent="-285750"/>
            <a:r>
              <a:rPr lang="de-AT" dirty="0" err="1"/>
              <a:t>pros</a:t>
            </a:r>
            <a:r>
              <a:rPr lang="de-AT" dirty="0"/>
              <a:t>: </a:t>
            </a:r>
          </a:p>
          <a:p>
            <a:pPr marL="928687" lvl="2" indent="-285750">
              <a:buClr>
                <a:schemeClr val="tx1"/>
              </a:buClr>
            </a:pPr>
            <a:r>
              <a:rPr lang="de-AT" dirty="0" err="1">
                <a:solidFill>
                  <a:srgbClr val="00B050"/>
                </a:solidFill>
              </a:rPr>
              <a:t>very</a:t>
            </a:r>
            <a:r>
              <a:rPr lang="de-AT" dirty="0">
                <a:solidFill>
                  <a:srgbClr val="00B050"/>
                </a:solidFill>
              </a:rPr>
              <a:t> fast (</a:t>
            </a:r>
            <a:r>
              <a:rPr lang="de-AT" dirty="0" err="1">
                <a:solidFill>
                  <a:srgbClr val="00B050"/>
                </a:solidFill>
              </a:rPr>
              <a:t>once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trained</a:t>
            </a:r>
            <a:r>
              <a:rPr lang="de-AT" dirty="0">
                <a:solidFill>
                  <a:srgbClr val="00B050"/>
                </a:solidFill>
              </a:rPr>
              <a:t>) </a:t>
            </a:r>
          </a:p>
          <a:p>
            <a:pPr marL="928687" lvl="2" indent="-285750">
              <a:buClr>
                <a:schemeClr val="tx1"/>
              </a:buClr>
            </a:pPr>
            <a:r>
              <a:rPr lang="de-AT" dirty="0">
                <a:solidFill>
                  <a:srgbClr val="00B050"/>
                </a:solidFill>
              </a:rPr>
              <a:t>easy </a:t>
            </a:r>
            <a:r>
              <a:rPr lang="de-AT" dirty="0" err="1">
                <a:solidFill>
                  <a:srgbClr val="00B050"/>
                </a:solidFill>
              </a:rPr>
              <a:t>to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use</a:t>
            </a:r>
            <a:endParaRPr lang="de-AT" dirty="0">
              <a:solidFill>
                <a:srgbClr val="00B050"/>
              </a:solidFill>
            </a:endParaRPr>
          </a:p>
          <a:p>
            <a:pPr marL="628650" lvl="1" indent="-285750"/>
            <a:r>
              <a:rPr lang="de-AT" dirty="0" err="1"/>
              <a:t>cons</a:t>
            </a:r>
            <a:r>
              <a:rPr lang="de-AT" dirty="0"/>
              <a:t>:</a:t>
            </a:r>
          </a:p>
          <a:p>
            <a:pPr marL="928687" lvl="2" indent="-285750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substantial amount of data/preprocessing needed</a:t>
            </a:r>
          </a:p>
          <a:p>
            <a:pPr marL="928687" lvl="2" indent="-285750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non-conclusive, (often) indeterministic outcome</a:t>
            </a:r>
            <a:endParaRPr lang="de-AT" dirty="0">
              <a:solidFill>
                <a:srgbClr val="C00000"/>
              </a:solidFill>
            </a:endParaRPr>
          </a:p>
          <a:p>
            <a:pPr marL="328612" indent="-285750"/>
            <a:endParaRPr lang="de-AT" sz="500" dirty="0"/>
          </a:p>
          <a:p>
            <a:pPr marL="42862" indent="0">
              <a:buNone/>
            </a:pP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olidFill>
                  <a:srgbClr val="4699C2"/>
                </a:solidFill>
              </a:rPr>
              <a:t>exploit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benefits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of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both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approaches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achieve</a:t>
            </a:r>
            <a:r>
              <a:rPr lang="de-AT" dirty="0"/>
              <a:t> </a:t>
            </a:r>
            <a:r>
              <a:rPr lang="de-AT" dirty="0" err="1"/>
              <a:t>performance</a:t>
            </a:r>
            <a:r>
              <a:rPr lang="de-AT" dirty="0"/>
              <a:t> + </a:t>
            </a:r>
            <a:r>
              <a:rPr lang="de-AT" dirty="0" err="1"/>
              <a:t>accuracy</a:t>
            </a:r>
            <a:r>
              <a:rPr lang="de-AT" dirty="0"/>
              <a:t> </a:t>
            </a:r>
            <a:r>
              <a:rPr lang="de-AT" dirty="0" err="1"/>
              <a:t>improvements</a:t>
            </a:r>
            <a:endParaRPr lang="de-AT" dirty="0"/>
          </a:p>
          <a:p>
            <a:pPr marL="42862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BB1F23-A6DA-44A5-A19E-EF4641275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AF54C0-30B5-4097-8AF0-3B1EA1BA6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3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0C546-D2BF-4245-96AF-50CC64C9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57827"/>
            <a:ext cx="7772400" cy="1362075"/>
          </a:xfrm>
        </p:spPr>
        <p:txBody>
          <a:bodyPr anchor="ctr"/>
          <a:lstStyle/>
          <a:p>
            <a:pPr algn="ctr"/>
            <a:r>
              <a:rPr lang="de-AT" dirty="0" err="1"/>
              <a:t>Thank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!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345B24-0D69-427F-A434-4D2FF0D7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EAEFA9-45D5-4E03-A6B0-9BCA9F03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2905DD-1C5D-4EBA-ADD4-1993C3B587C4}"/>
              </a:ext>
            </a:extLst>
          </p:cNvPr>
          <p:cNvSpPr txBox="1"/>
          <p:nvPr/>
        </p:nvSpPr>
        <p:spPr>
          <a:xfrm>
            <a:off x="1075267" y="3310465"/>
            <a:ext cx="68916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Special </a:t>
            </a:r>
            <a:r>
              <a:rPr lang="de-AT" dirty="0" err="1"/>
              <a:t>thanks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all </a:t>
            </a:r>
            <a:r>
              <a:rPr lang="de-AT" dirty="0" err="1"/>
              <a:t>my</a:t>
            </a:r>
            <a:r>
              <a:rPr lang="de-AT" dirty="0"/>
              <a:t> </a:t>
            </a:r>
            <a:r>
              <a:rPr lang="de-AT" dirty="0" err="1"/>
              <a:t>co-authors</a:t>
            </a:r>
            <a:r>
              <a:rPr lang="de-AT" dirty="0"/>
              <a:t>, </a:t>
            </a:r>
            <a:r>
              <a:rPr lang="de-AT" dirty="0" err="1"/>
              <a:t>colleagues</a:t>
            </a:r>
            <a:r>
              <a:rPr lang="de-AT" dirty="0"/>
              <a:t>, and </a:t>
            </a:r>
            <a:r>
              <a:rPr lang="de-AT" dirty="0" err="1"/>
              <a:t>supporters</a:t>
            </a:r>
            <a:r>
              <a:rPr lang="de-AT" dirty="0"/>
              <a:t>, </a:t>
            </a:r>
          </a:p>
          <a:p>
            <a:pPr algn="ctr"/>
            <a:r>
              <a:rPr lang="de-AT" dirty="0"/>
              <a:t>in </a:t>
            </a:r>
            <a:r>
              <a:rPr lang="de-AT" dirty="0" err="1"/>
              <a:t>particular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br>
              <a:rPr lang="de-AT" dirty="0"/>
            </a:b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(in 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alphabetical</a:t>
            </a: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order</a:t>
            </a: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algn="ctr"/>
            <a:endParaRPr lang="de-AT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de-AT" b="1" dirty="0"/>
              <a:t>Prof. Gerhard Friedrich</a:t>
            </a:r>
          </a:p>
          <a:p>
            <a:pPr algn="ctr"/>
            <a:r>
              <a:rPr lang="de-AT" b="1" dirty="0"/>
              <a:t>Prof. Dietmar Jannach</a:t>
            </a:r>
          </a:p>
          <a:p>
            <a:pPr algn="ctr"/>
            <a:r>
              <a:rPr lang="de-AT" b="1" dirty="0"/>
              <a:t>Prof. Konstantin Schekotihin</a:t>
            </a:r>
          </a:p>
          <a:p>
            <a:pPr algn="ctr"/>
            <a:r>
              <a:rPr lang="de-AT" b="1" dirty="0"/>
              <a:t>Wolfgang Schmid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5602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A7185-8590-4DBB-A057-4EA9BB7D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References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D90231-68C1-44F0-9A21-D4AE861CC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b="1" dirty="0"/>
              <a:t>[de </a:t>
            </a:r>
            <a:r>
              <a:rPr lang="en-US" sz="1200" b="1" dirty="0" err="1"/>
              <a:t>Kleer</a:t>
            </a:r>
            <a:r>
              <a:rPr lang="en-US" sz="1200" b="1" dirty="0"/>
              <a:t>, Williams, 1987]</a:t>
            </a:r>
            <a:r>
              <a:rPr lang="en-US" sz="1200" dirty="0"/>
              <a:t> Johan de </a:t>
            </a:r>
            <a:r>
              <a:rPr lang="en-US" sz="1200" dirty="0" err="1"/>
              <a:t>Kleer</a:t>
            </a:r>
            <a:r>
              <a:rPr lang="en-US" sz="1200" dirty="0"/>
              <a:t> and Brian C. Williams. Diagnosing multiple faults. Artificial Intelligence 32.1: 97-130.</a:t>
            </a:r>
          </a:p>
          <a:p>
            <a:r>
              <a:rPr lang="en-US" sz="1200" b="1" dirty="0"/>
              <a:t>[Marques-Silva et al, 2013] </a:t>
            </a:r>
            <a:r>
              <a:rPr lang="en-US" sz="1200" dirty="0"/>
              <a:t>Joao Marques-Silva, </a:t>
            </a:r>
            <a:r>
              <a:rPr lang="en-US" sz="1200" dirty="0" err="1"/>
              <a:t>Mikoláš</a:t>
            </a:r>
            <a:r>
              <a:rPr lang="en-US" sz="1200" dirty="0"/>
              <a:t> </a:t>
            </a:r>
            <a:r>
              <a:rPr lang="en-US" sz="1200" dirty="0" err="1"/>
              <a:t>Janota</a:t>
            </a:r>
            <a:r>
              <a:rPr lang="en-US" sz="1200" dirty="0"/>
              <a:t>, and Anton </a:t>
            </a:r>
            <a:r>
              <a:rPr lang="en-US" sz="1200" dirty="0" err="1"/>
              <a:t>Belov</a:t>
            </a:r>
            <a:r>
              <a:rPr lang="en-US" sz="1200" dirty="0"/>
              <a:t>. Minimal sets over monotone predicates in Boolean formulae. In: Int'l Conference on Computer Aided Verification.</a:t>
            </a:r>
          </a:p>
          <a:p>
            <a:r>
              <a:rPr lang="en-US" sz="1200" b="1" dirty="0"/>
              <a:t>[Slaney, 2014] </a:t>
            </a:r>
            <a:r>
              <a:rPr lang="en-US" sz="1200" dirty="0"/>
              <a:t>John Slaney. Set-theoretic duality: A fundamental feature of combinatorial </a:t>
            </a:r>
            <a:r>
              <a:rPr lang="en-US" sz="1200" dirty="0" err="1"/>
              <a:t>optimisation</a:t>
            </a:r>
            <a:r>
              <a:rPr lang="en-US" sz="1200" dirty="0"/>
              <a:t>. In: European Conference on Artificial Intelligence. </a:t>
            </a:r>
          </a:p>
          <a:p>
            <a:r>
              <a:rPr lang="en-US" sz="1200" b="1" dirty="0"/>
              <a:t>[Abreu, van </a:t>
            </a:r>
            <a:r>
              <a:rPr lang="en-US" sz="1200" b="1" dirty="0" err="1"/>
              <a:t>Gemund</a:t>
            </a:r>
            <a:r>
              <a:rPr lang="en-US" sz="1200" b="1" dirty="0"/>
              <a:t>, 2009] </a:t>
            </a:r>
            <a:r>
              <a:rPr lang="en-US" sz="1200" dirty="0"/>
              <a:t>Rui Abreu and Arjan van </a:t>
            </a:r>
            <a:r>
              <a:rPr lang="en-US" sz="1200" dirty="0" err="1"/>
              <a:t>Gemund</a:t>
            </a:r>
            <a:r>
              <a:rPr lang="en-US" sz="1200" dirty="0"/>
              <a:t>. A low-cost approximate minimal hitting set algorithm and its application to model-based diagnosis. In: Symposium on Abstraction, Reformulation, and Approximation.</a:t>
            </a:r>
          </a:p>
          <a:p>
            <a:r>
              <a:rPr lang="en-US" sz="1200" b="1" dirty="0"/>
              <a:t>[Schekotihin et al, 2014] </a:t>
            </a:r>
            <a:r>
              <a:rPr lang="en-US" sz="1200" dirty="0"/>
              <a:t>Konstantin Schekotihin, Gerhard Friedrich, Patrick Rodler, and Philipp Fleiss. Sequential diagnosis of high cardinality faults in knowledge-bases by direct diagnosis generation. In: European Conference on Artificial Intelligence.</a:t>
            </a:r>
          </a:p>
          <a:p>
            <a:r>
              <a:rPr lang="en-US" sz="1200" b="1" dirty="0"/>
              <a:t>[Korf, 1993] </a:t>
            </a:r>
            <a:r>
              <a:rPr lang="en-US" sz="1200" dirty="0"/>
              <a:t>Richard Korf. Linear-space best-first search. Artificial intelligence 62.1: 41-78.</a:t>
            </a:r>
          </a:p>
          <a:p>
            <a:r>
              <a:rPr lang="en-US" sz="1200" b="1" dirty="0"/>
              <a:t>[Zhang, Korf, 1995] </a:t>
            </a:r>
            <a:r>
              <a:rPr lang="en-US" sz="1200" dirty="0" err="1"/>
              <a:t>Weixiong</a:t>
            </a:r>
            <a:r>
              <a:rPr lang="en-US" sz="1200" dirty="0"/>
              <a:t> Zhang and Richard Korf. Performance of linear-space search algorithms. Artificial Intelligence 79.2: 241-292.</a:t>
            </a:r>
          </a:p>
          <a:p>
            <a:r>
              <a:rPr lang="en-US" sz="1200" b="1" dirty="0"/>
              <a:t>[</a:t>
            </a:r>
            <a:r>
              <a:rPr lang="en-US" sz="1200" b="1" dirty="0" err="1"/>
              <a:t>Blazewicz</a:t>
            </a:r>
            <a:r>
              <a:rPr lang="en-US" sz="1200" b="1" dirty="0"/>
              <a:t> et al, 2007] </a:t>
            </a:r>
            <a:r>
              <a:rPr lang="en-US" sz="1200" dirty="0"/>
              <a:t>Jacek </a:t>
            </a:r>
            <a:r>
              <a:rPr lang="en-US" sz="1200" dirty="0" err="1"/>
              <a:t>Błażewicz</a:t>
            </a:r>
            <a:r>
              <a:rPr lang="en-US" sz="1200" dirty="0"/>
              <a:t>, Klaus Ecker, Erwin </a:t>
            </a:r>
            <a:r>
              <a:rPr lang="en-US" sz="1200" dirty="0" err="1"/>
              <a:t>Pesch</a:t>
            </a:r>
            <a:r>
              <a:rPr lang="en-US" sz="1200" dirty="0"/>
              <a:t>, Günter Schmidt, and Jan </a:t>
            </a:r>
            <a:r>
              <a:rPr lang="en-US" sz="1200" dirty="0" err="1"/>
              <a:t>Weglarz</a:t>
            </a:r>
            <a:r>
              <a:rPr lang="en-US" sz="1200" dirty="0"/>
              <a:t>. Handbook on scheduling: From theory to applications. Springer Science &amp; Business Media. </a:t>
            </a:r>
          </a:p>
          <a:p>
            <a:r>
              <a:rPr lang="en-US" sz="1200" b="1" dirty="0"/>
              <a:t>[Junker, 2004] </a:t>
            </a:r>
            <a:r>
              <a:rPr lang="en-US" sz="1200" dirty="0"/>
              <a:t>Ulrich Junker. Preferred explanations and relaxations for over-constrained problems. In: AAAI Conference on Artificial Intelligence.</a:t>
            </a:r>
          </a:p>
          <a:p>
            <a:r>
              <a:rPr lang="en-US" sz="1200" b="1" dirty="0"/>
              <a:t>[</a:t>
            </a:r>
            <a:r>
              <a:rPr lang="en-US" sz="1200" b="1" dirty="0" err="1"/>
              <a:t>Taillard</a:t>
            </a:r>
            <a:r>
              <a:rPr lang="en-US" sz="1200" b="1" dirty="0"/>
              <a:t>, 1993] </a:t>
            </a:r>
            <a:r>
              <a:rPr lang="en-US" sz="1200" dirty="0"/>
              <a:t>Eric </a:t>
            </a:r>
            <a:r>
              <a:rPr lang="en-US" sz="1200" dirty="0" err="1"/>
              <a:t>Taillard</a:t>
            </a:r>
            <a:r>
              <a:rPr lang="en-US" sz="1200" dirty="0"/>
              <a:t>. Benchmarks for basic scheduling problems. European Journal of Operational Research, 64(2):278–285.</a:t>
            </a:r>
          </a:p>
          <a:p>
            <a:r>
              <a:rPr lang="en-US" sz="1200" b="1" dirty="0"/>
              <a:t>[Da Col, Teppan, 2019] </a:t>
            </a:r>
            <a:r>
              <a:rPr lang="en-US" sz="1200" dirty="0"/>
              <a:t>Giacomo da Col, Erich Teppan. Industrial size job shop scheduling tackled by present day CP solvers. In: Int'l Conference on Principles and Practice of Constraint Programming.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9F6137-EDFD-4E71-B139-A83AFCE4A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3E998-E646-4E05-99D7-2AA5CB36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7445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0C546-D2BF-4245-96AF-50CC64C9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 anchor="ctr"/>
          <a:lstStyle/>
          <a:p>
            <a:pPr algn="ctr"/>
            <a:r>
              <a:rPr lang="de-AT" dirty="0"/>
              <a:t>Appendix:</a:t>
            </a:r>
            <a:br>
              <a:rPr lang="de-AT" dirty="0"/>
            </a:br>
            <a:r>
              <a:rPr lang="de-AT" dirty="0"/>
              <a:t>Further Selected </a:t>
            </a:r>
            <a:r>
              <a:rPr lang="de-AT" dirty="0" err="1"/>
              <a:t>works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345B24-0D69-427F-A434-4D2FF0D7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EAEFA9-45D5-4E03-A6B0-9BCA9F03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15559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CC89662-9C3E-42E1-8090-3740F123C533}"/>
              </a:ext>
            </a:extLst>
          </p:cNvPr>
          <p:cNvSpPr/>
          <p:nvPr/>
        </p:nvSpPr>
        <p:spPr bwMode="auto">
          <a:xfrm>
            <a:off x="722313" y="4558244"/>
            <a:ext cx="7772400" cy="1453089"/>
          </a:xfrm>
          <a:prstGeom prst="roundRect">
            <a:avLst>
              <a:gd name="adj" fmla="val 6568"/>
            </a:avLst>
          </a:prstGeom>
          <a:solidFill>
            <a:srgbClr val="4699C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1F68D-80AC-4CE3-914E-3AB346E4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923371"/>
            <a:ext cx="7772400" cy="365125"/>
          </a:xfrm>
        </p:spPr>
        <p:txBody>
          <a:bodyPr/>
          <a:lstStyle/>
          <a:p>
            <a:r>
              <a:rPr lang="en-US" sz="2000" cap="small" dirty="0"/>
              <a:t>Randomized Problem-Relaxation Solving for </a:t>
            </a:r>
            <a:br>
              <a:rPr lang="en-US" sz="2000" cap="small" dirty="0"/>
            </a:br>
            <a:r>
              <a:rPr lang="en-US" sz="2000" cap="small" dirty="0"/>
              <a:t>Over-Constrained Schedules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7FC391-B943-4E5A-A1DA-8E8D9823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58244"/>
            <a:ext cx="7772400" cy="365125"/>
          </a:xfrm>
        </p:spPr>
        <p:txBody>
          <a:bodyPr/>
          <a:lstStyle/>
          <a:p>
            <a:r>
              <a:rPr lang="de-AT" dirty="0"/>
              <a:t>Patrick Rodler, Erich Teppan, Dietmar Jannach, 2021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A18F9B-731E-4F2A-B43C-A610E62EB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57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CDF9CF-21C7-4B26-9D00-17D4D325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37AA79-0592-4407-BD72-A74368B53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91" y="651309"/>
            <a:ext cx="6328109" cy="2944282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EFF2C50-D690-48E9-891F-F1FC19B39292}"/>
              </a:ext>
            </a:extLst>
          </p:cNvPr>
          <p:cNvSpPr/>
          <p:nvPr/>
        </p:nvSpPr>
        <p:spPr bwMode="auto">
          <a:xfrm>
            <a:off x="1215691" y="2446866"/>
            <a:ext cx="3153110" cy="890693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B24B2B3-0FA6-4138-A4DF-896676A931E6}"/>
              </a:ext>
            </a:extLst>
          </p:cNvPr>
          <p:cNvSpPr txBox="1">
            <a:spLocks/>
          </p:cNvSpPr>
          <p:nvPr/>
        </p:nvSpPr>
        <p:spPr bwMode="auto">
          <a:xfrm>
            <a:off x="722313" y="5553074"/>
            <a:ext cx="777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35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 Int’l Conference on Principles of Knowledge Representation and Reasoning (KR)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8CF895C-AF68-4F85-987E-0E2FE808B5F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5620" y="3280828"/>
            <a:ext cx="441960" cy="501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F10FAF1-5B67-49E4-B308-1030F9A79C29}"/>
              </a:ext>
            </a:extLst>
          </p:cNvPr>
          <p:cNvSpPr txBox="1"/>
          <p:nvPr/>
        </p:nvSpPr>
        <p:spPr>
          <a:xfrm>
            <a:off x="2540129" y="3782695"/>
            <a:ext cx="550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time + </a:t>
            </a:r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output</a:t>
            </a:r>
            <a:endParaRPr lang="de-AT" sz="1000" dirty="0">
              <a:solidFill>
                <a:srgbClr val="C00000"/>
              </a:solidFill>
            </a:endParaRPr>
          </a:p>
          <a:p>
            <a:r>
              <a:rPr lang="de-AT" sz="1000" dirty="0"/>
              <a:t>(</a:t>
            </a:r>
            <a:r>
              <a:rPr lang="de-AT" sz="1000" dirty="0" err="1">
                <a:solidFill>
                  <a:srgbClr val="4699C2"/>
                </a:solidFill>
              </a:rPr>
              <a:t>applied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to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overconstrained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scheduling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problems</a:t>
            </a:r>
            <a:r>
              <a:rPr lang="de-AT" sz="1000" dirty="0"/>
              <a:t> </a:t>
            </a:r>
            <a:r>
              <a:rPr lang="de-AT" sz="1000" dirty="0" err="1"/>
              <a:t>where</a:t>
            </a:r>
            <a:r>
              <a:rPr lang="de-AT" sz="1000" dirty="0"/>
              <a:t> </a:t>
            </a:r>
            <a:r>
              <a:rPr lang="de-AT" sz="1000" dirty="0" err="1">
                <a:solidFill>
                  <a:srgbClr val="4699C2"/>
                </a:solidFill>
              </a:rPr>
              <a:t>reasoning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is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particularly</a:t>
            </a:r>
            <a:r>
              <a:rPr lang="de-AT" sz="1000" dirty="0">
                <a:solidFill>
                  <a:srgbClr val="4699C2"/>
                </a:solidFill>
              </a:rPr>
              <a:t> </a:t>
            </a:r>
            <a:r>
              <a:rPr lang="de-AT" sz="1000" dirty="0" err="1">
                <a:solidFill>
                  <a:srgbClr val="4699C2"/>
                </a:solidFill>
              </a:rPr>
              <a:t>costly</a:t>
            </a:r>
            <a:r>
              <a:rPr lang="de-AT" sz="1000" dirty="0"/>
              <a:t>) </a:t>
            </a:r>
            <a:endParaRPr lang="en-US" sz="1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05AAA93-F3DE-4C62-A61B-1284F79C1AFA}"/>
              </a:ext>
            </a:extLst>
          </p:cNvPr>
          <p:cNvSpPr txBox="1"/>
          <p:nvPr/>
        </p:nvSpPr>
        <p:spPr>
          <a:xfrm>
            <a:off x="6170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2AF73A-F446-4630-BF8B-BAD7B5B15FFC}"/>
              </a:ext>
            </a:extLst>
          </p:cNvPr>
          <p:cNvSpPr txBox="1"/>
          <p:nvPr/>
        </p:nvSpPr>
        <p:spPr>
          <a:xfrm>
            <a:off x="6170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91269CBC-BFE9-4070-89DC-29CDA9A0F5ED}"/>
              </a:ext>
            </a:extLst>
          </p:cNvPr>
          <p:cNvSpPr/>
          <p:nvPr/>
        </p:nvSpPr>
        <p:spPr bwMode="auto">
          <a:xfrm>
            <a:off x="3291838" y="2446867"/>
            <a:ext cx="1076961" cy="823234"/>
          </a:xfrm>
          <a:prstGeom prst="roundRect">
            <a:avLst>
              <a:gd name="adj" fmla="val 5545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4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  <p:bldP spid="14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B6442192-6F2D-4BD8-938D-97319E6B0B77}"/>
              </a:ext>
            </a:extLst>
          </p:cNvPr>
          <p:cNvSpPr/>
          <p:nvPr/>
        </p:nvSpPr>
        <p:spPr bwMode="auto">
          <a:xfrm>
            <a:off x="855133" y="4009401"/>
            <a:ext cx="8060267" cy="764664"/>
          </a:xfrm>
          <a:prstGeom prst="roundRect">
            <a:avLst>
              <a:gd name="adj" fmla="val 15655"/>
            </a:avLst>
          </a:prstGeom>
          <a:solidFill>
            <a:schemeClr val="accent6">
              <a:lumMod val="20000"/>
              <a:lumOff val="8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5E96CF-A818-43FE-89E7-0B1A82FF0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604447" cy="50405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Job Shop Scheduling (JSSP):</a:t>
            </a:r>
            <a:r>
              <a:rPr lang="en-US" dirty="0"/>
              <a:t> 	</a:t>
            </a:r>
            <a:r>
              <a:rPr lang="en-US" dirty="0">
                <a:solidFill>
                  <a:srgbClr val="459BC3"/>
                </a:solidFill>
              </a:rPr>
              <a:t>important NP-hard problem</a:t>
            </a:r>
            <a:r>
              <a:rPr lang="en-US" dirty="0"/>
              <a:t> in today’s industries</a:t>
            </a:r>
          </a:p>
          <a:p>
            <a:pPr marL="0" indent="0">
              <a:buNone/>
            </a:pPr>
            <a:endParaRPr lang="de-AT" sz="1200" dirty="0"/>
          </a:p>
          <a:p>
            <a:pPr marL="0" indent="0">
              <a:buNone/>
            </a:pPr>
            <a:r>
              <a:rPr lang="en-US" b="1" dirty="0"/>
              <a:t>Constraint Programming (CP): </a:t>
            </a:r>
          </a:p>
          <a:p>
            <a:r>
              <a:rPr lang="en-US" dirty="0"/>
              <a:t>prominent approach to JSSP, </a:t>
            </a:r>
            <a:r>
              <a:rPr lang="en-US" dirty="0">
                <a:solidFill>
                  <a:srgbClr val="459BC3"/>
                </a:solidFill>
              </a:rPr>
              <a:t>long + successful history</a:t>
            </a:r>
          </a:p>
          <a:p>
            <a:r>
              <a:rPr lang="en-US" dirty="0"/>
              <a:t>state-of-the-art CP solvers </a:t>
            </a:r>
            <a:r>
              <a:rPr lang="en-US" dirty="0">
                <a:solidFill>
                  <a:srgbClr val="459BC3"/>
                </a:solidFill>
              </a:rPr>
              <a:t>can handle large-scale JSSP instances</a:t>
            </a:r>
            <a:endParaRPr lang="de-AT" dirty="0">
              <a:solidFill>
                <a:srgbClr val="459BC3"/>
              </a:solidFill>
            </a:endParaRPr>
          </a:p>
          <a:p>
            <a:pPr marL="0" indent="0">
              <a:buNone/>
            </a:pPr>
            <a:endParaRPr lang="de-AT" sz="1200" dirty="0"/>
          </a:p>
          <a:p>
            <a:pPr marL="0" indent="0">
              <a:buNone/>
            </a:pPr>
            <a:r>
              <a:rPr lang="en-US" b="1" dirty="0"/>
              <a:t>Modern Production Regimes:</a:t>
            </a:r>
            <a:r>
              <a:rPr lang="en-US" dirty="0"/>
              <a:t> </a:t>
            </a:r>
          </a:p>
          <a:p>
            <a:r>
              <a:rPr lang="en-US" dirty="0"/>
              <a:t>often </a:t>
            </a:r>
            <a:r>
              <a:rPr lang="en-US" dirty="0">
                <a:solidFill>
                  <a:srgbClr val="459BC3"/>
                </a:solidFill>
              </a:rPr>
              <a:t>highly dynamic</a:t>
            </a:r>
            <a:r>
              <a:rPr lang="en-US" dirty="0"/>
              <a:t> </a:t>
            </a:r>
          </a:p>
          <a:p>
            <a:r>
              <a:rPr lang="en-US" dirty="0"/>
              <a:t>can lead to </a:t>
            </a:r>
            <a:r>
              <a:rPr lang="en-US" dirty="0">
                <a:solidFill>
                  <a:srgbClr val="459BC3"/>
                </a:solidFill>
              </a:rPr>
              <a:t>computationally hard optimization problems</a:t>
            </a:r>
            <a:r>
              <a:rPr lang="en-US" dirty="0"/>
              <a:t> on top of JSSP</a:t>
            </a:r>
          </a:p>
          <a:p>
            <a:r>
              <a:rPr lang="en-US" dirty="0"/>
              <a:t>typical such problem: 	</a:t>
            </a:r>
          </a:p>
          <a:p>
            <a:pPr marL="342900" lvl="1" indent="0">
              <a:buNone/>
            </a:pPr>
            <a:r>
              <a:rPr lang="en-US" dirty="0"/>
              <a:t>over-constrained JSSP: 	set of jobs exceeds production capacities </a:t>
            </a:r>
            <a:r>
              <a:rPr lang="en-US" dirty="0" err="1"/>
              <a:t>wrt</a:t>
            </a:r>
            <a:r>
              <a:rPr lang="en-US" dirty="0"/>
              <a:t>. planning horizon</a:t>
            </a:r>
          </a:p>
          <a:p>
            <a:pPr marL="342900" lvl="1" indent="0">
              <a:buNone/>
            </a:pPr>
            <a:r>
              <a:rPr lang="en-US" dirty="0"/>
              <a:t>goal:	  		find set of jobs of </a:t>
            </a:r>
            <a:r>
              <a:rPr lang="en-US" dirty="0">
                <a:solidFill>
                  <a:srgbClr val="C00000"/>
                </a:solidFill>
              </a:rPr>
              <a:t>maximal utility</a:t>
            </a:r>
            <a:r>
              <a:rPr lang="en-US" dirty="0"/>
              <a:t> (e.g., revenue) </a:t>
            </a:r>
            <a:br>
              <a:rPr lang="en-US" dirty="0"/>
            </a:br>
            <a:r>
              <a:rPr lang="en-US" dirty="0"/>
              <a:t>			that can be </a:t>
            </a:r>
            <a:r>
              <a:rPr lang="en-US" dirty="0">
                <a:solidFill>
                  <a:srgbClr val="C00000"/>
                </a:solidFill>
              </a:rPr>
              <a:t>finished before deadline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Approaching JOP:</a:t>
            </a:r>
          </a:p>
          <a:p>
            <a:r>
              <a:rPr lang="en-US" dirty="0"/>
              <a:t>JOP can be solved by CP solvers </a:t>
            </a:r>
            <a:br>
              <a:rPr lang="en-US" dirty="0"/>
            </a:br>
            <a:r>
              <a:rPr lang="en-US" dirty="0"/>
              <a:t>(by suitably adapting JSSP encoding)</a:t>
            </a:r>
          </a:p>
          <a:p>
            <a:r>
              <a:rPr lang="en-US" dirty="0">
                <a:solidFill>
                  <a:srgbClr val="C00000"/>
                </a:solidFill>
              </a:rPr>
              <a:t>even most powerful CP solvers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struggle with increased complexity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of JOP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F96DA6C-5258-4BA6-AB28-453926A633FF}"/>
              </a:ext>
            </a:extLst>
          </p:cNvPr>
          <p:cNvSpPr txBox="1"/>
          <p:nvPr/>
        </p:nvSpPr>
        <p:spPr>
          <a:xfrm>
            <a:off x="6245614" y="5534397"/>
            <a:ext cx="115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b="1" dirty="0" err="1"/>
              <a:t>modified</a:t>
            </a:r>
            <a:r>
              <a:rPr lang="de-AT" sz="1000" b="1" dirty="0"/>
              <a:t> </a:t>
            </a:r>
            <a:br>
              <a:rPr lang="de-AT" sz="1000" b="1" dirty="0"/>
            </a:br>
            <a:r>
              <a:rPr lang="de-AT" sz="1000" b="1" dirty="0" err="1"/>
              <a:t>encoding</a:t>
            </a:r>
            <a:r>
              <a:rPr lang="de-AT" sz="1000" b="1" dirty="0"/>
              <a:t> </a:t>
            </a:r>
            <a:br>
              <a:rPr lang="de-AT" sz="400" dirty="0"/>
            </a:br>
            <a:endParaRPr lang="de-AT" sz="400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7D82DE-0253-44C0-B1E0-B9E5ADE4445A}"/>
              </a:ext>
            </a:extLst>
          </p:cNvPr>
          <p:cNvCxnSpPr>
            <a:cxnSpLocks/>
            <a:stCxn id="17" idx="3"/>
            <a:endCxn id="12" idx="3"/>
          </p:cNvCxnSpPr>
          <p:nvPr/>
        </p:nvCxnSpPr>
        <p:spPr>
          <a:xfrm flipH="1" flipV="1">
            <a:off x="6320318" y="5893782"/>
            <a:ext cx="925574" cy="19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6923A23-14A9-431A-9FAD-4A4A7D70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Motivation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99B73-6B6E-4AE1-8BD1-B74DBC00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58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9BA8A-C588-4616-8370-37E36C1B1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83" y="6547155"/>
            <a:ext cx="6994993" cy="365125"/>
          </a:xfrm>
        </p:spPr>
        <p:txBody>
          <a:bodyPr/>
          <a:lstStyle/>
          <a:p>
            <a:r>
              <a:rPr lang="en-US"/>
              <a:t>KR‘21                                                        Randomized Problem-Relaxation Solving for Over-Constrained Schedules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0AECE-6C7C-4035-8002-6209113988C3}"/>
              </a:ext>
            </a:extLst>
          </p:cNvPr>
          <p:cNvSpPr txBox="1"/>
          <p:nvPr/>
        </p:nvSpPr>
        <p:spPr>
          <a:xfrm>
            <a:off x="3481493" y="3018276"/>
            <a:ext cx="334171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order fluctuations, machine breakdowns, …</a:t>
            </a:r>
            <a:endParaRPr lang="de-AT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A23FE9-A28A-4015-B3C9-7118E8D7C4AD}"/>
              </a:ext>
            </a:extLst>
          </p:cNvPr>
          <p:cNvSpPr txBox="1"/>
          <p:nvPr/>
        </p:nvSpPr>
        <p:spPr>
          <a:xfrm>
            <a:off x="7245892" y="3228010"/>
            <a:ext cx="171536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Job Set Optimization Problem (JOP)</a:t>
            </a:r>
            <a:endParaRPr lang="de-AT" sz="1200" b="1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F0B5E58-5C56-45FB-B7B7-810DB900615F}"/>
              </a:ext>
            </a:extLst>
          </p:cNvPr>
          <p:cNvSpPr/>
          <p:nvPr/>
        </p:nvSpPr>
        <p:spPr>
          <a:xfrm>
            <a:off x="4181157" y="5046214"/>
            <a:ext cx="1002994" cy="6489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14DF9ED-0E99-4053-B3A7-BBF4CE9621BB}"/>
              </a:ext>
            </a:extLst>
          </p:cNvPr>
          <p:cNvSpPr txBox="1"/>
          <p:nvPr/>
        </p:nvSpPr>
        <p:spPr>
          <a:xfrm>
            <a:off x="4111132" y="4764950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i="1" dirty="0" err="1">
                <a:solidFill>
                  <a:srgbClr val="00B050"/>
                </a:solidFill>
              </a:rPr>
              <a:t>Solutions</a:t>
            </a:r>
            <a:r>
              <a:rPr lang="de-AT" sz="1400" baseline="-25000" dirty="0" err="1">
                <a:solidFill>
                  <a:srgbClr val="00B050"/>
                </a:solidFill>
              </a:rPr>
              <a:t>JOP</a:t>
            </a:r>
            <a:endParaRPr lang="de-AT" sz="1400" baseline="-25000" dirty="0">
              <a:solidFill>
                <a:srgbClr val="00B050"/>
              </a:solidFill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465141F7-B1EB-4789-A259-9440258B55A4}"/>
              </a:ext>
            </a:extLst>
          </p:cNvPr>
          <p:cNvSpPr/>
          <p:nvPr/>
        </p:nvSpPr>
        <p:spPr>
          <a:xfrm>
            <a:off x="5572016" y="5566270"/>
            <a:ext cx="748302" cy="655024"/>
          </a:xfrm>
          <a:prstGeom prst="roundRect">
            <a:avLst>
              <a:gd name="adj" fmla="val 697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6B1F10-3FAD-4BC9-8A90-9C31C706B94D}"/>
              </a:ext>
            </a:extLst>
          </p:cNvPr>
          <p:cNvSpPr txBox="1"/>
          <p:nvPr/>
        </p:nvSpPr>
        <p:spPr>
          <a:xfrm>
            <a:off x="5703312" y="5402116"/>
            <a:ext cx="48571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000" dirty="0"/>
              <a:t>CP Solver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612BBB9-DF26-4953-9C71-8F79FD522D72}"/>
              </a:ext>
            </a:extLst>
          </p:cNvPr>
          <p:cNvCxnSpPr>
            <a:cxnSpLocks/>
            <a:stCxn id="12" idx="1"/>
            <a:endCxn id="28" idx="4"/>
          </p:cNvCxnSpPr>
          <p:nvPr/>
        </p:nvCxnSpPr>
        <p:spPr>
          <a:xfrm flipH="1" flipV="1">
            <a:off x="4877915" y="5416967"/>
            <a:ext cx="694101" cy="4768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B4F05F7E-9F27-4FB0-909E-54A6B6885F3A}"/>
              </a:ext>
            </a:extLst>
          </p:cNvPr>
          <p:cNvSpPr txBox="1"/>
          <p:nvPr/>
        </p:nvSpPr>
        <p:spPr>
          <a:xfrm rot="2163755">
            <a:off x="4932685" y="5675614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dirty="0" err="1"/>
              <a:t>compute</a:t>
            </a:r>
            <a:endParaRPr lang="de-AT" sz="9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58E9CAF-D1DD-4D5E-8D60-693EF4C971AA}"/>
              </a:ext>
            </a:extLst>
          </p:cNvPr>
          <p:cNvSpPr txBox="1"/>
          <p:nvPr/>
        </p:nvSpPr>
        <p:spPr>
          <a:xfrm>
            <a:off x="8048333" y="5695133"/>
            <a:ext cx="1048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000" b="1" dirty="0"/>
              <a:t>JSSP </a:t>
            </a:r>
            <a:r>
              <a:rPr lang="de-AT" sz="1000" b="1" dirty="0" err="1"/>
              <a:t>instance</a:t>
            </a:r>
            <a:r>
              <a:rPr lang="de-AT" sz="1000" b="1" dirty="0"/>
              <a:t>,</a:t>
            </a:r>
            <a:br>
              <a:rPr lang="de-AT" sz="1000" b="1" dirty="0"/>
            </a:br>
            <a:r>
              <a:rPr lang="de-AT" sz="1000" b="1" dirty="0" err="1"/>
              <a:t>deadline</a:t>
            </a:r>
            <a:endParaRPr lang="de-AT" sz="1000" dirty="0"/>
          </a:p>
        </p:txBody>
      </p:sp>
      <p:pic>
        <p:nvPicPr>
          <p:cNvPr id="17" name="Grafik 16" descr="Kopf mit Zahnrädern">
            <a:extLst>
              <a:ext uri="{FF2B5EF4-FFF2-40B4-BE49-F238E27FC236}">
                <a16:creationId xmlns:a16="http://schemas.microsoft.com/office/drawing/2014/main" id="{0EB92D40-F8B3-45A8-923A-C7941E725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245892" y="5535466"/>
            <a:ext cx="720592" cy="720592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5EA56617-20C4-41F7-8D80-55AF0769ADB1}"/>
              </a:ext>
            </a:extLst>
          </p:cNvPr>
          <p:cNvCxnSpPr>
            <a:cxnSpLocks/>
          </p:cNvCxnSpPr>
          <p:nvPr/>
        </p:nvCxnSpPr>
        <p:spPr>
          <a:xfrm flipH="1">
            <a:off x="7880907" y="5916300"/>
            <a:ext cx="26628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FC0279D0-CAEA-4F8C-A393-55886DC1D511}"/>
              </a:ext>
            </a:extLst>
          </p:cNvPr>
          <p:cNvSpPr/>
          <p:nvPr/>
        </p:nvSpPr>
        <p:spPr>
          <a:xfrm>
            <a:off x="5549997" y="5360009"/>
            <a:ext cx="793122" cy="937294"/>
          </a:xfrm>
          <a:prstGeom prst="roundRect">
            <a:avLst>
              <a:gd name="adj" fmla="val 7700"/>
            </a:avLst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2E1817C-D8A6-4630-B1F7-25315C45F7D4}"/>
              </a:ext>
            </a:extLst>
          </p:cNvPr>
          <p:cNvSpPr txBox="1"/>
          <p:nvPr/>
        </p:nvSpPr>
        <p:spPr>
          <a:xfrm>
            <a:off x="5513782" y="4928393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0070C0"/>
                </a:solidFill>
              </a:rPr>
              <a:t>(Black-box) </a:t>
            </a:r>
            <a:br>
              <a:rPr lang="de-AT" sz="1000" dirty="0">
                <a:solidFill>
                  <a:srgbClr val="0070C0"/>
                </a:solidFill>
              </a:rPr>
            </a:br>
            <a:r>
              <a:rPr lang="de-AT" sz="1000" dirty="0">
                <a:solidFill>
                  <a:srgbClr val="0070C0"/>
                </a:solidFill>
              </a:rPr>
              <a:t>JOP </a:t>
            </a:r>
            <a:r>
              <a:rPr lang="de-AT" sz="1000" dirty="0" err="1">
                <a:solidFill>
                  <a:srgbClr val="0070C0"/>
                </a:solidFill>
              </a:rPr>
              <a:t>solving</a:t>
            </a:r>
            <a:endParaRPr lang="de-AT" sz="1000" dirty="0">
              <a:solidFill>
                <a:srgbClr val="0070C0"/>
              </a:solidFill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3724B9D8-7562-45E8-B9A2-C85717A5A487}"/>
              </a:ext>
            </a:extLst>
          </p:cNvPr>
          <p:cNvSpPr/>
          <p:nvPr/>
        </p:nvSpPr>
        <p:spPr>
          <a:xfrm>
            <a:off x="7332440" y="5358029"/>
            <a:ext cx="548467" cy="937294"/>
          </a:xfrm>
          <a:prstGeom prst="roundRect">
            <a:avLst>
              <a:gd name="adj" fmla="val 7700"/>
            </a:avLst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B61AAA9-90F1-4CF1-BA3B-7EB9BF40A248}"/>
              </a:ext>
            </a:extLst>
          </p:cNvPr>
          <p:cNvSpPr txBox="1"/>
          <p:nvPr/>
        </p:nvSpPr>
        <p:spPr>
          <a:xfrm>
            <a:off x="7245892" y="4928985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rgbClr val="0070C0"/>
                </a:solidFill>
              </a:rPr>
              <a:t>Adaptation </a:t>
            </a:r>
            <a:r>
              <a:rPr lang="de-AT" sz="1000" dirty="0" err="1">
                <a:solidFill>
                  <a:srgbClr val="0070C0"/>
                </a:solidFill>
              </a:rPr>
              <a:t>of</a:t>
            </a:r>
            <a:br>
              <a:rPr lang="de-AT" sz="1000" dirty="0">
                <a:solidFill>
                  <a:srgbClr val="0070C0"/>
                </a:solidFill>
              </a:rPr>
            </a:br>
            <a:r>
              <a:rPr lang="de-AT" sz="1000" dirty="0">
                <a:solidFill>
                  <a:srgbClr val="0070C0"/>
                </a:solidFill>
              </a:rPr>
              <a:t>JSSP </a:t>
            </a:r>
            <a:r>
              <a:rPr lang="de-AT" sz="1000" dirty="0" err="1">
                <a:solidFill>
                  <a:srgbClr val="0070C0"/>
                </a:solidFill>
              </a:rPr>
              <a:t>encoding</a:t>
            </a:r>
            <a:r>
              <a:rPr lang="de-AT" sz="10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DD6D1543-927C-4C4D-9543-E96A456BBBFF}"/>
              </a:ext>
            </a:extLst>
          </p:cNvPr>
          <p:cNvCxnSpPr>
            <a:cxnSpLocks/>
            <a:stCxn id="12" idx="2"/>
          </p:cNvCxnSpPr>
          <p:nvPr/>
        </p:nvCxnSpPr>
        <p:spPr>
          <a:xfrm rot="16200000" flipH="1">
            <a:off x="6971169" y="5196292"/>
            <a:ext cx="151016" cy="2201020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244C7B45-4EF8-4DCF-9952-295EEA5B6885}"/>
              </a:ext>
            </a:extLst>
          </p:cNvPr>
          <p:cNvSpPr txBox="1"/>
          <p:nvPr/>
        </p:nvSpPr>
        <p:spPr>
          <a:xfrm>
            <a:off x="8140521" y="6236027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b="1" dirty="0"/>
              <a:t>JOP </a:t>
            </a:r>
            <a:r>
              <a:rPr lang="de-AT" sz="1000" b="1" dirty="0" err="1"/>
              <a:t>solution</a:t>
            </a:r>
            <a:endParaRPr lang="de-AT" sz="1000" b="1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2BD7528-6936-4E3C-B8DA-850AA6F4EA29}"/>
              </a:ext>
            </a:extLst>
          </p:cNvPr>
          <p:cNvSpPr/>
          <p:nvPr/>
        </p:nvSpPr>
        <p:spPr>
          <a:xfrm>
            <a:off x="4846165" y="5353467"/>
            <a:ext cx="63500" cy="635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DC6CD6B-C2D8-4050-B1D3-9864CAF0B337}"/>
              </a:ext>
            </a:extLst>
          </p:cNvPr>
          <p:cNvSpPr txBox="1"/>
          <p:nvPr/>
        </p:nvSpPr>
        <p:spPr>
          <a:xfrm>
            <a:off x="6278024" y="4906262"/>
            <a:ext cx="10903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900" dirty="0"/>
              <a:t>"</a:t>
            </a:r>
            <a:r>
              <a:rPr lang="de-AT" sz="900" dirty="0" err="1"/>
              <a:t>maximize</a:t>
            </a:r>
            <a:r>
              <a:rPr lang="de-AT" sz="900" dirty="0"/>
              <a:t> </a:t>
            </a:r>
            <a:r>
              <a:rPr lang="de-AT" sz="900" dirty="0" err="1"/>
              <a:t>utility</a:t>
            </a:r>
            <a:br>
              <a:rPr lang="de-AT" sz="900" dirty="0"/>
            </a:br>
            <a:r>
              <a:rPr lang="de-AT" sz="900" dirty="0" err="1"/>
              <a:t>of</a:t>
            </a:r>
            <a:r>
              <a:rPr lang="de-AT" sz="900" dirty="0"/>
              <a:t> </a:t>
            </a:r>
            <a:r>
              <a:rPr lang="de-AT" sz="900" dirty="0" err="1"/>
              <a:t>jobs</a:t>
            </a:r>
            <a:r>
              <a:rPr lang="de-AT" sz="900" dirty="0"/>
              <a:t> </a:t>
            </a:r>
            <a:r>
              <a:rPr lang="de-AT" sz="900" dirty="0" err="1"/>
              <a:t>finished</a:t>
            </a:r>
            <a:r>
              <a:rPr lang="de-AT" sz="900" dirty="0"/>
              <a:t> </a:t>
            </a:r>
            <a:br>
              <a:rPr lang="de-AT" sz="900" dirty="0"/>
            </a:br>
            <a:r>
              <a:rPr lang="de-AT" sz="900" dirty="0" err="1"/>
              <a:t>before</a:t>
            </a:r>
            <a:r>
              <a:rPr lang="de-AT" sz="900" dirty="0"/>
              <a:t> </a:t>
            </a:r>
            <a:r>
              <a:rPr lang="de-AT" sz="900" dirty="0" err="1"/>
              <a:t>deadline</a:t>
            </a:r>
            <a:r>
              <a:rPr lang="de-AT" sz="900" dirty="0"/>
              <a:t>"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57D2AB8-D139-40F8-A7CF-BDA42E1C1399}"/>
              </a:ext>
            </a:extLst>
          </p:cNvPr>
          <p:cNvCxnSpPr>
            <a:cxnSpLocks/>
            <a:stCxn id="20" idx="0"/>
            <a:endCxn id="29" idx="2"/>
          </p:cNvCxnSpPr>
          <p:nvPr/>
        </p:nvCxnSpPr>
        <p:spPr>
          <a:xfrm flipV="1">
            <a:off x="6823204" y="5414093"/>
            <a:ext cx="1" cy="120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 descr="Zahnrad">
            <a:extLst>
              <a:ext uri="{FF2B5EF4-FFF2-40B4-BE49-F238E27FC236}">
                <a16:creationId xmlns:a16="http://schemas.microsoft.com/office/drawing/2014/main" id="{E3684B6D-CAD5-47A9-8C6F-DCE5CE4A3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0353" y="5632839"/>
            <a:ext cx="563417" cy="563417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35D4C6A-3C82-4CAD-A523-34B754E7BF64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>
            <a:off x="7493000" y="3689675"/>
            <a:ext cx="610576" cy="3197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FFA20326-B4B0-43FC-A146-28D08BD7748F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2720340" y="3156776"/>
            <a:ext cx="761153" cy="1731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8E32B84F-12DB-46DC-BB8D-6AC024725A6F}"/>
              </a:ext>
            </a:extLst>
          </p:cNvPr>
          <p:cNvSpPr txBox="1"/>
          <p:nvPr/>
        </p:nvSpPr>
        <p:spPr>
          <a:xfrm>
            <a:off x="7498643" y="5402151"/>
            <a:ext cx="2548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000" dirty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9373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/>
      <p:bldP spid="7" grpId="0" animBg="1"/>
      <p:bldP spid="8" grpId="0" animBg="1"/>
      <p:bldP spid="9" grpId="0" animBg="1"/>
      <p:bldP spid="11" grpId="0"/>
      <p:bldP spid="12" grpId="0" animBg="1"/>
      <p:bldP spid="13" grpId="0"/>
      <p:bldP spid="15" grpId="0"/>
      <p:bldP spid="16" grpId="0"/>
      <p:bldP spid="21" grpId="0" animBg="1"/>
      <p:bldP spid="22" grpId="0"/>
      <p:bldP spid="23" grpId="0" animBg="1"/>
      <p:bldP spid="24" grpId="0"/>
      <p:bldP spid="26" grpId="0"/>
      <p:bldP spid="28" grpId="0" animBg="1"/>
      <p:bldP spid="29" grpId="0"/>
      <p:bldP spid="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FB0CB6C1-CC66-407A-B0E1-2CFCFA7854B5}"/>
              </a:ext>
            </a:extLst>
          </p:cNvPr>
          <p:cNvSpPr/>
          <p:nvPr/>
        </p:nvSpPr>
        <p:spPr bwMode="auto">
          <a:xfrm>
            <a:off x="305812" y="4412716"/>
            <a:ext cx="8730683" cy="2140995"/>
          </a:xfrm>
          <a:prstGeom prst="roundRect">
            <a:avLst>
              <a:gd name="adj" fmla="val 6076"/>
            </a:avLst>
          </a:prstGeom>
          <a:solidFill>
            <a:schemeClr val="tx2">
              <a:lumMod val="40000"/>
              <a:lumOff val="60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9B64EBB8-DBB7-426A-B1C9-1AAE97FBAF43}"/>
              </a:ext>
            </a:extLst>
          </p:cNvPr>
          <p:cNvSpPr/>
          <p:nvPr/>
        </p:nvSpPr>
        <p:spPr bwMode="auto">
          <a:xfrm>
            <a:off x="305813" y="1331305"/>
            <a:ext cx="8730684" cy="2957131"/>
          </a:xfrm>
          <a:prstGeom prst="roundRect">
            <a:avLst>
              <a:gd name="adj" fmla="val 3917"/>
            </a:avLst>
          </a:prstGeom>
          <a:solidFill>
            <a:schemeClr val="accent6">
              <a:lumMod val="20000"/>
              <a:lumOff val="8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5E96CF-A818-43FE-89E7-0B1A82FF02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604447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DEF: (Job Shop Scheduling Problem – JSSP) </a:t>
                </a:r>
                <a:r>
                  <a:rPr lang="en-US" dirty="0"/>
                  <a:t>   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Blazewicz</a:t>
                </a:r>
                <a:r>
                  <a:rPr lang="en-US" sz="1200" dirty="0">
                    <a:solidFill>
                      <a:schemeClr val="bg1">
                        <a:lumMod val="50000"/>
                      </a:schemeClr>
                    </a:solidFill>
                  </a:rPr>
                  <a:t> et al, 2007]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/>
                  <a:t>Given:</a:t>
                </a:r>
                <a:r>
                  <a:rPr lang="en-US" dirty="0"/>
                  <a:t> 	set of </a:t>
                </a:r>
                <a:r>
                  <a:rPr lang="en-US" dirty="0">
                    <a:solidFill>
                      <a:srgbClr val="459BC3"/>
                    </a:solidFill>
                  </a:rPr>
                  <a:t>machines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	set of </a:t>
                </a:r>
                <a:r>
                  <a:rPr lang="en-US" dirty="0">
                    <a:solidFill>
                      <a:srgbClr val="459BC3"/>
                    </a:solidFill>
                  </a:rPr>
                  <a:t>jobs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>
                    <a:solidFill>
                      <a:srgbClr val="459BC3"/>
                    </a:solidFill>
                  </a:rPr>
                  <a:t> </a:t>
                </a:r>
                <a:br>
                  <a:rPr lang="en-US" dirty="0"/>
                </a:br>
                <a:r>
                  <a:rPr lang="en-US" dirty="0"/>
                  <a:t>	each job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: 	ordered set of </a:t>
                </a:r>
                <a:r>
                  <a:rPr lang="en-US" dirty="0">
                    <a:solidFill>
                      <a:srgbClr val="459BC3"/>
                    </a:solidFill>
                  </a:rPr>
                  <a:t>operations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𝑂𝑝</m:t>
                    </m:r>
                    <m:sSub>
                      <m:sSubPr>
                        <m:ctrlP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459BC3"/>
                    </a:solidFill>
                  </a:rPr>
                  <a:t> </a:t>
                </a:r>
                <a:br>
                  <a:rPr lang="en-US" dirty="0"/>
                </a:br>
                <a:r>
                  <a:rPr lang="en-US" dirty="0"/>
                  <a:t>	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𝑂𝑝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	</a:t>
                </a:r>
                <a:r>
                  <a:rPr lang="en-US" dirty="0">
                    <a:solidFill>
                      <a:srgbClr val="459BC3"/>
                    </a:solidFill>
                  </a:rPr>
                  <a:t>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must be </a:t>
                </a:r>
                <a:r>
                  <a:rPr lang="en-US" dirty="0">
                    <a:solidFill>
                      <a:srgbClr val="459BC3"/>
                    </a:solidFill>
                  </a:rPr>
                  <a:t>executed on particular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459BC3"/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/>
                  <a:t>Find:</a:t>
                </a:r>
                <a:r>
                  <a:rPr lang="en-US" dirty="0"/>
                  <a:t> 	</a:t>
                </a:r>
                <a:r>
                  <a:rPr lang="en-US" dirty="0">
                    <a:solidFill>
                      <a:srgbClr val="459BC3"/>
                    </a:solidFill>
                  </a:rPr>
                  <a:t>schedule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 	maps every operation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r>
                  <a:rPr lang="en-US" dirty="0"/>
                  <a:t> of every job in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			to a </a:t>
                </a:r>
                <a:r>
                  <a:rPr lang="en-US" dirty="0">
                    <a:solidFill>
                      <a:srgbClr val="459BC3"/>
                    </a:solidFill>
                  </a:rPr>
                  <a:t>start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rgbClr val="459BC3"/>
                    </a:solidFill>
                  </a:rPr>
                  <a:t> on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:r>
                  <a:rPr lang="en-US" dirty="0"/>
                  <a:t>	(1)  	each op:		may only start after preceding op of same job finished</a:t>
                </a:r>
              </a:p>
              <a:p>
                <a:pPr marL="0" indent="0">
                  <a:buNone/>
                </a:pPr>
                <a:r>
                  <a:rPr lang="en-US" dirty="0"/>
                  <a:t>	(2)  	on each machine:	next op may only start after current op finished </a:t>
                </a:r>
              </a:p>
              <a:p>
                <a:pPr marL="0" indent="0">
                  <a:buNone/>
                </a:pPr>
                <a:r>
                  <a:rPr lang="en-US" dirty="0"/>
                  <a:t>	(3)  	</a:t>
                </a:r>
                <a:r>
                  <a:rPr lang="en-US" dirty="0">
                    <a:solidFill>
                      <a:srgbClr val="459BC3"/>
                    </a:solidFill>
                  </a:rPr>
                  <a:t>completion time </a:t>
                </a:r>
                <a14:m>
                  <m:oMath xmlns:m="http://schemas.openxmlformats.org/officeDocument/2006/math">
                    <m:r>
                      <a:rPr lang="de-AT" b="0" i="1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de-AT" b="0" i="1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b="0" i="1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AT" b="0" i="1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459BC3"/>
                    </a:solidFill>
                  </a:rPr>
                  <a:t> is minimized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JSSP Decision Version:</a:t>
                </a:r>
                <a:r>
                  <a:rPr lang="en-US" dirty="0"/>
                  <a:t>  	given a </a:t>
                </a:r>
                <a:r>
                  <a:rPr lang="en-US" dirty="0">
                    <a:solidFill>
                      <a:srgbClr val="459BC3"/>
                    </a:solidFill>
                  </a:rPr>
                  <a:t>deadline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rgbClr val="459BC3"/>
                    </a:solidFill>
                  </a:rPr>
                  <a:t> </a:t>
                </a:r>
                <a:r>
                  <a:rPr lang="en-US" dirty="0"/>
                  <a:t>as additional input, is there a </a:t>
                </a:r>
                <a:br>
                  <a:rPr lang="en-US" dirty="0"/>
                </a:br>
                <a:r>
                  <a:rPr lang="en-US" dirty="0"/>
                  <a:t>			</a:t>
                </a:r>
                <a:r>
                  <a:rPr lang="en-US" dirty="0">
                    <a:solidFill>
                      <a:srgbClr val="459BC3"/>
                    </a:solidFill>
                  </a:rPr>
                  <a:t>schedule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459BC3"/>
                    </a:solidFill>
                  </a:rPr>
                  <a:t> satisfying (1)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459BC3"/>
                    </a:solidFill>
                  </a:rPr>
                  <a:t>(2)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459BC3"/>
                    </a:solidFill>
                  </a:rPr>
                  <a:t> </a:t>
                </a:r>
                <a:r>
                  <a:rPr lang="en-US" dirty="0"/>
                  <a:t>? </a:t>
                </a:r>
              </a:p>
              <a:p>
                <a:pPr marL="0" indent="0">
                  <a:buNone/>
                </a:pPr>
                <a:endParaRPr lang="de-AT" sz="11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5E96CF-A818-43FE-89E7-0B1A82FF0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604447" cy="5040560"/>
              </a:xfrm>
              <a:blipFill>
                <a:blip r:embed="rId2"/>
                <a:stretch>
                  <a:fillRect l="-283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36923A23-14A9-431A-9FAD-4A4A7D70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Problem Definition + </a:t>
            </a:r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99B73-6B6E-4AE1-8BD1-B74DBC00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59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9BA8A-C588-4616-8370-37E36C1B1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7172546" cy="365125"/>
          </a:xfrm>
        </p:spPr>
        <p:txBody>
          <a:bodyPr/>
          <a:lstStyle/>
          <a:p>
            <a:r>
              <a:rPr lang="en-US"/>
              <a:t>KR‘21                                                        Randomized Problem-Relaxation Solving for Over-Constrained Schedules</a:t>
            </a:r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4CD958-9072-4954-854C-61447C4EB409}"/>
              </a:ext>
            </a:extLst>
          </p:cNvPr>
          <p:cNvSpPr/>
          <p:nvPr/>
        </p:nvSpPr>
        <p:spPr bwMode="auto">
          <a:xfrm>
            <a:off x="4838330" y="5454079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F615856-BE91-4E4F-9A1A-3E2A8F843A22}"/>
              </a:ext>
            </a:extLst>
          </p:cNvPr>
          <p:cNvSpPr/>
          <p:nvPr/>
        </p:nvSpPr>
        <p:spPr bwMode="auto">
          <a:xfrm>
            <a:off x="5560627" y="5814865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80C5C52-028F-47DB-816C-2F69D7F4C68D}"/>
              </a:ext>
            </a:extLst>
          </p:cNvPr>
          <p:cNvSpPr/>
          <p:nvPr/>
        </p:nvSpPr>
        <p:spPr bwMode="auto">
          <a:xfrm>
            <a:off x="7358330" y="5094600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05ECFB8-7499-49FA-A077-FD997B4DB78A}"/>
              </a:ext>
            </a:extLst>
          </p:cNvPr>
          <p:cNvSpPr/>
          <p:nvPr/>
        </p:nvSpPr>
        <p:spPr bwMode="auto">
          <a:xfrm>
            <a:off x="4838330" y="5093293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279F39-595B-4CC1-9784-A1A5C4BB082B}"/>
              </a:ext>
            </a:extLst>
          </p:cNvPr>
          <p:cNvSpPr/>
          <p:nvPr/>
        </p:nvSpPr>
        <p:spPr bwMode="auto">
          <a:xfrm>
            <a:off x="5560627" y="5454079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6C4CC08-CB1A-41D6-940D-03CB7299EA8A}"/>
              </a:ext>
            </a:extLst>
          </p:cNvPr>
          <p:cNvSpPr/>
          <p:nvPr/>
        </p:nvSpPr>
        <p:spPr bwMode="auto">
          <a:xfrm>
            <a:off x="6284641" y="5814865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0752DB-F71E-4A27-A7C1-3BC8D3A11DA9}"/>
              </a:ext>
            </a:extLst>
          </p:cNvPr>
          <p:cNvSpPr/>
          <p:nvPr/>
        </p:nvSpPr>
        <p:spPr bwMode="auto">
          <a:xfrm>
            <a:off x="4838330" y="5814865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1F9930E-2783-4E03-9820-FF4EF7748763}"/>
              </a:ext>
            </a:extLst>
          </p:cNvPr>
          <p:cNvSpPr/>
          <p:nvPr/>
        </p:nvSpPr>
        <p:spPr bwMode="auto">
          <a:xfrm>
            <a:off x="6638330" y="5095047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CBA4508-BCD6-4907-9D95-D60BF9835A17}"/>
              </a:ext>
            </a:extLst>
          </p:cNvPr>
          <p:cNvSpPr/>
          <p:nvPr/>
        </p:nvSpPr>
        <p:spPr bwMode="auto">
          <a:xfrm>
            <a:off x="7358330" y="5452507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5FA2426-8483-4BE8-93F8-4B5CA1FD437A}"/>
              </a:ext>
            </a:extLst>
          </p:cNvPr>
          <p:cNvSpPr/>
          <p:nvPr/>
        </p:nvSpPr>
        <p:spPr bwMode="auto">
          <a:xfrm>
            <a:off x="5558330" y="5093293"/>
            <a:ext cx="108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66AA515-E5D6-4C39-8B0C-EC12405993C1}"/>
              </a:ext>
            </a:extLst>
          </p:cNvPr>
          <p:cNvSpPr/>
          <p:nvPr/>
        </p:nvSpPr>
        <p:spPr bwMode="auto">
          <a:xfrm>
            <a:off x="6638330" y="5453965"/>
            <a:ext cx="72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A37EC93-FA0F-453C-A460-EB51CFAA1136}"/>
              </a:ext>
            </a:extLst>
          </p:cNvPr>
          <p:cNvSpPr/>
          <p:nvPr/>
        </p:nvSpPr>
        <p:spPr bwMode="auto">
          <a:xfrm>
            <a:off x="7358330" y="5812556"/>
            <a:ext cx="36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EB47BAD-FC2A-47BE-9B2E-28D01E02E823}"/>
              </a:ext>
            </a:extLst>
          </p:cNvPr>
          <p:cNvCxnSpPr>
            <a:cxnSpLocks/>
          </p:cNvCxnSpPr>
          <p:nvPr/>
        </p:nvCxnSpPr>
        <p:spPr bwMode="auto">
          <a:xfrm>
            <a:off x="4838330" y="6271950"/>
            <a:ext cx="3919993" cy="3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9B359E07-B4ED-4C13-A5FF-03252D501251}"/>
              </a:ext>
            </a:extLst>
          </p:cNvPr>
          <p:cNvSpPr txBox="1"/>
          <p:nvPr/>
        </p:nvSpPr>
        <p:spPr>
          <a:xfrm>
            <a:off x="8337730" y="627433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time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4F5D649E-74BF-4BEB-935D-063F8445596D}"/>
                  </a:ext>
                </a:extLst>
              </p:cNvPr>
              <p:cNvSpPr txBox="1"/>
              <p:nvPr/>
            </p:nvSpPr>
            <p:spPr>
              <a:xfrm>
                <a:off x="3924877" y="5134793"/>
                <a:ext cx="427938" cy="276999"/>
              </a:xfrm>
              <a:prstGeom prst="rect">
                <a:avLst/>
              </a:prstGeom>
              <a:solidFill>
                <a:srgbClr val="C0C0C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4F5D649E-74BF-4BEB-935D-063F8445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77" y="5134793"/>
                <a:ext cx="427938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C2783700-B494-45C0-9714-F11C198D5C4D}"/>
                  </a:ext>
                </a:extLst>
              </p:cNvPr>
              <p:cNvSpPr txBox="1"/>
              <p:nvPr/>
            </p:nvSpPr>
            <p:spPr>
              <a:xfrm>
                <a:off x="3924877" y="5494007"/>
                <a:ext cx="43152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C2783700-B494-45C0-9714-F11C198D5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77" y="5494007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32549A5-6CF8-48F7-A61C-EC3081209328}"/>
                  </a:ext>
                </a:extLst>
              </p:cNvPr>
              <p:cNvSpPr txBox="1"/>
              <p:nvPr/>
            </p:nvSpPr>
            <p:spPr>
              <a:xfrm>
                <a:off x="3924877" y="5854056"/>
                <a:ext cx="431528" cy="276999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32549A5-6CF8-48F7-A61C-EC3081209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877" y="5854056"/>
                <a:ext cx="43152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0CCBC1A-5E94-4972-9ABA-BE53D43AD40B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>
            <a:off x="4352815" y="5273293"/>
            <a:ext cx="36428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99DB867-67A2-4FAC-AEB6-4B5C3D4A5458}"/>
              </a:ext>
            </a:extLst>
          </p:cNvPr>
          <p:cNvCxnSpPr>
            <a:cxnSpLocks/>
          </p:cNvCxnSpPr>
          <p:nvPr/>
        </p:nvCxnSpPr>
        <p:spPr bwMode="auto">
          <a:xfrm>
            <a:off x="4352815" y="5636708"/>
            <a:ext cx="36428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FB88860E-15F8-4395-B8A2-1178060BD4FF}"/>
              </a:ext>
            </a:extLst>
          </p:cNvPr>
          <p:cNvCxnSpPr>
            <a:cxnSpLocks/>
          </p:cNvCxnSpPr>
          <p:nvPr/>
        </p:nvCxnSpPr>
        <p:spPr bwMode="auto">
          <a:xfrm>
            <a:off x="4352815" y="6000123"/>
            <a:ext cx="36428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CF3CDC81-3F56-40F1-B87D-6BEAE2793A16}"/>
              </a:ext>
            </a:extLst>
          </p:cNvPr>
          <p:cNvSpPr txBox="1"/>
          <p:nvPr/>
        </p:nvSpPr>
        <p:spPr>
          <a:xfrm>
            <a:off x="4731654" y="62755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0</a:t>
            </a:r>
            <a:endParaRPr lang="en-US" sz="1200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3C53C664-F4E3-4516-9210-B2175FA2A186}"/>
              </a:ext>
            </a:extLst>
          </p:cNvPr>
          <p:cNvCxnSpPr>
            <a:cxnSpLocks/>
          </p:cNvCxnSpPr>
          <p:nvPr/>
        </p:nvCxnSpPr>
        <p:spPr bwMode="auto">
          <a:xfrm>
            <a:off x="8078330" y="5035939"/>
            <a:ext cx="0" cy="13198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BECECDB7-98D5-4D28-9B57-A0B8E97B2C17}"/>
              </a:ext>
            </a:extLst>
          </p:cNvPr>
          <p:cNvCxnSpPr>
            <a:cxnSpLocks/>
          </p:cNvCxnSpPr>
          <p:nvPr/>
        </p:nvCxnSpPr>
        <p:spPr bwMode="auto">
          <a:xfrm>
            <a:off x="6998330" y="5035938"/>
            <a:ext cx="0" cy="13198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06BD415F-233D-467A-8EE5-1F39E62651EF}"/>
              </a:ext>
            </a:extLst>
          </p:cNvPr>
          <p:cNvSpPr txBox="1"/>
          <p:nvPr/>
        </p:nvSpPr>
        <p:spPr>
          <a:xfrm>
            <a:off x="7948127" y="632122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9</a:t>
            </a:r>
            <a:endParaRPr lang="en-US" sz="12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E6CCE5F-2B73-430E-B542-61DBC9339359}"/>
              </a:ext>
            </a:extLst>
          </p:cNvPr>
          <p:cNvSpPr txBox="1"/>
          <p:nvPr/>
        </p:nvSpPr>
        <p:spPr>
          <a:xfrm>
            <a:off x="6865922" y="632122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C00000"/>
                </a:solidFill>
              </a:rPr>
              <a:t>6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5BF696-D1A9-4780-8A12-D0E9E70A3539}"/>
              </a:ext>
            </a:extLst>
          </p:cNvPr>
          <p:cNvSpPr txBox="1"/>
          <p:nvPr/>
        </p:nvSpPr>
        <p:spPr>
          <a:xfrm>
            <a:off x="394772" y="4849520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err="1">
                <a:solidFill>
                  <a:srgbClr val="FF0000"/>
                </a:solidFill>
              </a:rPr>
              <a:t>job</a:t>
            </a:r>
            <a:r>
              <a:rPr lang="de-AT" sz="1500" dirty="0">
                <a:solidFill>
                  <a:srgbClr val="FF0000"/>
                </a:solidFill>
              </a:rPr>
              <a:t> 1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AEF9B9F-89C8-4577-B3D6-6A53A34D033C}"/>
              </a:ext>
            </a:extLst>
          </p:cNvPr>
          <p:cNvSpPr txBox="1"/>
          <p:nvPr/>
        </p:nvSpPr>
        <p:spPr>
          <a:xfrm>
            <a:off x="397069" y="5281063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err="1">
                <a:solidFill>
                  <a:srgbClr val="00B050"/>
                </a:solidFill>
              </a:rPr>
              <a:t>job</a:t>
            </a:r>
            <a:r>
              <a:rPr lang="de-AT" sz="1500" dirty="0">
                <a:solidFill>
                  <a:srgbClr val="00B050"/>
                </a:solidFill>
              </a:rPr>
              <a:t> 2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2F17E1E-0F6A-4F27-8D95-C60142EBD691}"/>
              </a:ext>
            </a:extLst>
          </p:cNvPr>
          <p:cNvSpPr txBox="1"/>
          <p:nvPr/>
        </p:nvSpPr>
        <p:spPr>
          <a:xfrm>
            <a:off x="397069" y="5712607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err="1">
                <a:solidFill>
                  <a:srgbClr val="00B0F0"/>
                </a:solidFill>
              </a:rPr>
              <a:t>job</a:t>
            </a:r>
            <a:r>
              <a:rPr lang="de-AT" sz="1500" dirty="0">
                <a:solidFill>
                  <a:srgbClr val="00B0F0"/>
                </a:solidFill>
              </a:rPr>
              <a:t> 3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FD6C7E-4333-4F61-9C1B-53F39741B144}"/>
              </a:ext>
            </a:extLst>
          </p:cNvPr>
          <p:cNvSpPr txBox="1"/>
          <p:nvPr/>
        </p:nvSpPr>
        <p:spPr>
          <a:xfrm>
            <a:off x="397069" y="6146393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job</a:t>
            </a:r>
            <a:r>
              <a:rPr lang="de-AT" sz="1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4</a:t>
            </a:r>
            <a:endParaRPr lang="en-US" sz="1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C6273D8-A7C8-4C1E-8D2C-698F8475C3FC}"/>
              </a:ext>
            </a:extLst>
          </p:cNvPr>
          <p:cNvSpPr/>
          <p:nvPr/>
        </p:nvSpPr>
        <p:spPr bwMode="auto">
          <a:xfrm>
            <a:off x="1018661" y="4855352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5CFE7B0-5F44-4CED-9C38-7DD8E046A859}"/>
              </a:ext>
            </a:extLst>
          </p:cNvPr>
          <p:cNvSpPr/>
          <p:nvPr/>
        </p:nvSpPr>
        <p:spPr bwMode="auto">
          <a:xfrm>
            <a:off x="1815648" y="4855938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C87F5FF-0040-4E67-9E1A-E1F28E1FE4CF}"/>
              </a:ext>
            </a:extLst>
          </p:cNvPr>
          <p:cNvSpPr/>
          <p:nvPr/>
        </p:nvSpPr>
        <p:spPr bwMode="auto">
          <a:xfrm>
            <a:off x="2613100" y="4858455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4FF11E6-732C-4F32-AED0-DCD1C3A29B22}"/>
              </a:ext>
            </a:extLst>
          </p:cNvPr>
          <p:cNvSpPr/>
          <p:nvPr/>
        </p:nvSpPr>
        <p:spPr bwMode="auto">
          <a:xfrm>
            <a:off x="1018661" y="5268053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D4BCC21-D788-4E15-82C1-32776F575C9E}"/>
              </a:ext>
            </a:extLst>
          </p:cNvPr>
          <p:cNvSpPr/>
          <p:nvPr/>
        </p:nvSpPr>
        <p:spPr bwMode="auto">
          <a:xfrm>
            <a:off x="1815648" y="5265311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3462F19-9D5C-4530-A4CB-9EF9D24598D0}"/>
              </a:ext>
            </a:extLst>
          </p:cNvPr>
          <p:cNvSpPr/>
          <p:nvPr/>
        </p:nvSpPr>
        <p:spPr bwMode="auto">
          <a:xfrm>
            <a:off x="2613100" y="5265311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DE45A975-89EA-49B2-B802-5A087FFE5C85}"/>
              </a:ext>
            </a:extLst>
          </p:cNvPr>
          <p:cNvSpPr/>
          <p:nvPr/>
        </p:nvSpPr>
        <p:spPr bwMode="auto">
          <a:xfrm>
            <a:off x="1018330" y="5685234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046F191-62EE-469F-A2A7-7588D4395BE4}"/>
              </a:ext>
            </a:extLst>
          </p:cNvPr>
          <p:cNvSpPr/>
          <p:nvPr/>
        </p:nvSpPr>
        <p:spPr bwMode="auto">
          <a:xfrm>
            <a:off x="1815648" y="5683329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A36248B5-E89D-4A38-BE49-8D1C6D971631}"/>
              </a:ext>
            </a:extLst>
          </p:cNvPr>
          <p:cNvSpPr/>
          <p:nvPr/>
        </p:nvSpPr>
        <p:spPr bwMode="auto">
          <a:xfrm>
            <a:off x="2613100" y="5683329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2AD96F76-CD55-4E37-A23D-3F068847FABE}"/>
              </a:ext>
            </a:extLst>
          </p:cNvPr>
          <p:cNvSpPr/>
          <p:nvPr/>
        </p:nvSpPr>
        <p:spPr bwMode="auto">
          <a:xfrm>
            <a:off x="1014647" y="6108130"/>
            <a:ext cx="108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707BE32-297D-4721-8D38-A90E7413247F}"/>
              </a:ext>
            </a:extLst>
          </p:cNvPr>
          <p:cNvSpPr/>
          <p:nvPr/>
        </p:nvSpPr>
        <p:spPr bwMode="auto">
          <a:xfrm>
            <a:off x="2173873" y="6105644"/>
            <a:ext cx="72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0FACAC6D-ACC5-447A-B923-4DE175DC97E9}"/>
              </a:ext>
            </a:extLst>
          </p:cNvPr>
          <p:cNvSpPr/>
          <p:nvPr/>
        </p:nvSpPr>
        <p:spPr bwMode="auto">
          <a:xfrm>
            <a:off x="2973100" y="6104478"/>
            <a:ext cx="36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3D7DF38-292F-4384-B86D-9C87335313C3}"/>
              </a:ext>
            </a:extLst>
          </p:cNvPr>
          <p:cNvSpPr txBox="1"/>
          <p:nvPr/>
        </p:nvSpPr>
        <p:spPr>
          <a:xfrm>
            <a:off x="390757" y="4412716"/>
            <a:ext cx="1060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 err="1"/>
              <a:t>machines</a:t>
            </a:r>
            <a:r>
              <a:rPr lang="de-AT" sz="1500" dirty="0"/>
              <a:t>: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1699C477-47E9-4528-86AC-907D07EC7C71}"/>
                  </a:ext>
                </a:extLst>
              </p:cNvPr>
              <p:cNvSpPr txBox="1"/>
              <p:nvPr/>
            </p:nvSpPr>
            <p:spPr>
              <a:xfrm>
                <a:off x="1427940" y="4434947"/>
                <a:ext cx="427938" cy="276999"/>
              </a:xfrm>
              <a:prstGeom prst="rect">
                <a:avLst/>
              </a:prstGeom>
              <a:solidFill>
                <a:srgbClr val="C0C0C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1699C477-47E9-4528-86AC-907D07EC7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40" y="4434947"/>
                <a:ext cx="42793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EBCFF615-6C47-4F8D-BE45-5A74936D608D}"/>
                  </a:ext>
                </a:extLst>
              </p:cNvPr>
              <p:cNvSpPr txBox="1"/>
              <p:nvPr/>
            </p:nvSpPr>
            <p:spPr>
              <a:xfrm>
                <a:off x="1958109" y="4434947"/>
                <a:ext cx="43152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EBCFF615-6C47-4F8D-BE45-5A74936D6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09" y="4434947"/>
                <a:ext cx="43152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EB750A5A-60FA-46FF-95FE-EF768E95D84E}"/>
                  </a:ext>
                </a:extLst>
              </p:cNvPr>
              <p:cNvSpPr txBox="1"/>
              <p:nvPr/>
            </p:nvSpPr>
            <p:spPr>
              <a:xfrm>
                <a:off x="2491868" y="4434946"/>
                <a:ext cx="431528" cy="276999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EB750A5A-60FA-46FF-95FE-EF768E95D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868" y="4434946"/>
                <a:ext cx="43152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feld 60">
            <a:extLst>
              <a:ext uri="{FF2B5EF4-FFF2-40B4-BE49-F238E27FC236}">
                <a16:creationId xmlns:a16="http://schemas.microsoft.com/office/drawing/2014/main" id="{C1817681-FC9B-4579-8134-72FB40ECB305}"/>
              </a:ext>
            </a:extLst>
          </p:cNvPr>
          <p:cNvSpPr txBox="1"/>
          <p:nvPr/>
        </p:nvSpPr>
        <p:spPr>
          <a:xfrm>
            <a:off x="7792230" y="4407781"/>
            <a:ext cx="961013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Example</a:t>
            </a:r>
            <a:endParaRPr lang="de-AT" sz="1500" b="1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8E8DF340-7EA8-4C13-8A6A-40627A0D7287}"/>
              </a:ext>
            </a:extLst>
          </p:cNvPr>
          <p:cNvCxnSpPr>
            <a:cxnSpLocks/>
          </p:cNvCxnSpPr>
          <p:nvPr/>
        </p:nvCxnSpPr>
        <p:spPr bwMode="auto">
          <a:xfrm>
            <a:off x="3606800" y="4460347"/>
            <a:ext cx="0" cy="20295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C54E7D38-117F-43CF-8000-06B357056A30}"/>
                  </a:ext>
                </a:extLst>
              </p:cNvPr>
              <p:cNvSpPr txBox="1"/>
              <p:nvPr/>
            </p:nvSpPr>
            <p:spPr>
              <a:xfrm>
                <a:off x="3763389" y="4454263"/>
                <a:ext cx="111267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500" dirty="0"/>
                  <a:t>solution </a:t>
                </a:r>
                <a14:m>
                  <m:oMath xmlns:m="http://schemas.openxmlformats.org/officeDocument/2006/math">
                    <m:r>
                      <a:rPr lang="de-AT" sz="1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500" dirty="0"/>
                  <a:t>:</a:t>
                </a:r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C54E7D38-117F-43CF-8000-06B357056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389" y="4454263"/>
                <a:ext cx="1112677" cy="323165"/>
              </a:xfrm>
              <a:prstGeom prst="rect">
                <a:avLst/>
              </a:prstGeom>
              <a:blipFill>
                <a:blip r:embed="rId9"/>
                <a:stretch>
                  <a:fillRect l="-2186" t="-5660" r="-546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DD7CE029-D81B-452C-B9C5-64D9C430821C}"/>
                  </a:ext>
                </a:extLst>
              </p:cNvPr>
              <p:cNvSpPr txBox="1"/>
              <p:nvPr/>
            </p:nvSpPr>
            <p:spPr>
              <a:xfrm>
                <a:off x="7640753" y="4745572"/>
                <a:ext cx="91813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500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de-AT" sz="15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AT" sz="15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de-AT" sz="1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DD7CE029-D81B-452C-B9C5-64D9C4308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753" y="4745572"/>
                <a:ext cx="918136" cy="323165"/>
              </a:xfrm>
              <a:prstGeom prst="rect">
                <a:avLst/>
              </a:prstGeom>
              <a:blipFill>
                <a:blip r:embed="rId10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A90D3507-9F8D-413E-A214-1515AB35926C}"/>
                  </a:ext>
                </a:extLst>
              </p:cNvPr>
              <p:cNvSpPr txBox="1"/>
              <p:nvPr/>
            </p:nvSpPr>
            <p:spPr>
              <a:xfrm>
                <a:off x="6815138" y="4745572"/>
                <a:ext cx="35381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A90D3507-9F8D-413E-A214-1515AB359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38" y="4745572"/>
                <a:ext cx="353815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feld 65">
            <a:extLst>
              <a:ext uri="{FF2B5EF4-FFF2-40B4-BE49-F238E27FC236}">
                <a16:creationId xmlns:a16="http://schemas.microsoft.com/office/drawing/2014/main" id="{2C7390B6-54E1-4CC0-9B4F-A00F5AD4902E}"/>
              </a:ext>
            </a:extLst>
          </p:cNvPr>
          <p:cNvSpPr txBox="1"/>
          <p:nvPr/>
        </p:nvSpPr>
        <p:spPr>
          <a:xfrm>
            <a:off x="5558331" y="4434946"/>
            <a:ext cx="21577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 err="1">
                <a:solidFill>
                  <a:srgbClr val="C00000"/>
                </a:solidFill>
              </a:rPr>
              <a:t>decision</a:t>
            </a:r>
            <a:r>
              <a:rPr lang="de-AT" sz="1500" dirty="0">
                <a:solidFill>
                  <a:srgbClr val="C00000"/>
                </a:solidFill>
              </a:rPr>
              <a:t>: "</a:t>
            </a:r>
            <a:r>
              <a:rPr lang="de-AT" sz="1500" dirty="0" err="1">
                <a:solidFill>
                  <a:srgbClr val="C00000"/>
                </a:solidFill>
              </a:rPr>
              <a:t>no</a:t>
            </a:r>
            <a:r>
              <a:rPr lang="de-AT" sz="1500" dirty="0">
                <a:solidFill>
                  <a:srgbClr val="C00000"/>
                </a:solidFill>
              </a:rPr>
              <a:t>" </a:t>
            </a:r>
            <a:r>
              <a:rPr lang="de-AT" sz="1500" dirty="0" err="1">
                <a:solidFill>
                  <a:srgbClr val="C00000"/>
                </a:solidFill>
              </a:rPr>
              <a:t>instance</a:t>
            </a:r>
            <a:endParaRPr lang="en-US" sz="15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423A438F-79C9-4713-AA4F-52A5256FDD7E}"/>
                  </a:ext>
                </a:extLst>
              </p:cNvPr>
              <p:cNvSpPr txBox="1"/>
              <p:nvPr/>
            </p:nvSpPr>
            <p:spPr>
              <a:xfrm>
                <a:off x="7242586" y="4740125"/>
                <a:ext cx="38664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5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423A438F-79C9-4713-AA4F-52A5256FD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586" y="4740125"/>
                <a:ext cx="386644" cy="3231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3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 animBg="1"/>
      <p:bldP spid="23" grpId="0" animBg="1"/>
      <p:bldP spid="24" grpId="0" animBg="1"/>
      <p:bldP spid="30" grpId="0"/>
      <p:bldP spid="36" grpId="0"/>
      <p:bldP spid="37" grpId="0"/>
      <p:bldP spid="6" grpId="0"/>
      <p:bldP spid="32" grpId="0"/>
      <p:bldP spid="34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/>
      <p:bldP spid="54" grpId="0" animBg="1"/>
      <p:bldP spid="55" grpId="0" animBg="1"/>
      <p:bldP spid="56" grpId="0" animBg="1"/>
      <p:bldP spid="61" grpId="0" animBg="1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1AF55B-0974-45CB-9B62-63E616B6E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34BC44-0C67-443A-A8A8-4542C6BD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Model-</a:t>
            </a:r>
            <a:r>
              <a:rPr lang="de-AT" dirty="0" err="1"/>
              <a:t>based</a:t>
            </a:r>
            <a:r>
              <a:rPr lang="de-AT" dirty="0"/>
              <a:t> Diagnosis – </a:t>
            </a:r>
            <a:r>
              <a:rPr lang="de-AT" dirty="0" err="1"/>
              <a:t>Objectives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D389B6-D9CC-4D4F-8481-9696CC2C3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C499B3-CD93-46E0-9F95-18B0D0DB9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TeWi</a:t>
            </a:r>
            <a:r>
              <a:rPr lang="en-US" dirty="0"/>
              <a:t> </a:t>
            </a:r>
            <a:r>
              <a:rPr lang="en-US" dirty="0" err="1"/>
              <a:t>Kolloquium</a:t>
            </a:r>
            <a:r>
              <a:rPr lang="en-US" dirty="0"/>
              <a:t> Oct'22                                                              Efficient AI Methods for (Interactive) Debugging </a:t>
            </a:r>
            <a:endParaRPr lang="de-AT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B89D0AD-CF10-42D1-BAB2-DF62B940ACBA}"/>
              </a:ext>
            </a:extLst>
          </p:cNvPr>
          <p:cNvSpPr/>
          <p:nvPr/>
        </p:nvSpPr>
        <p:spPr bwMode="auto">
          <a:xfrm>
            <a:off x="3121224" y="1443443"/>
            <a:ext cx="3064547" cy="11176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Model-</a:t>
            </a:r>
            <a:r>
              <a:rPr lang="de-AT" sz="2000" dirty="0" err="1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based</a:t>
            </a: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 </a:t>
            </a:r>
            <a:b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</a:b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Diagnosis</a:t>
            </a:r>
            <a:endParaRPr lang="en-US" sz="2000" dirty="0">
              <a:solidFill>
                <a:schemeClr val="bg1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730256C-6D20-4943-A24A-06F39F3E1A51}"/>
              </a:ext>
            </a:extLst>
          </p:cNvPr>
          <p:cNvSpPr/>
          <p:nvPr/>
        </p:nvSpPr>
        <p:spPr bwMode="auto">
          <a:xfrm>
            <a:off x="728133" y="3335867"/>
            <a:ext cx="2472267" cy="1397000"/>
          </a:xfrm>
          <a:prstGeom prst="ellipse">
            <a:avLst/>
          </a:prstGeom>
          <a:solidFill>
            <a:srgbClr val="4699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Fault </a:t>
            </a:r>
            <a:r>
              <a:rPr kumimoji="0" lang="de-A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Detection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2FFDCF2-715F-4040-AED3-C14377100198}"/>
              </a:ext>
            </a:extLst>
          </p:cNvPr>
          <p:cNvSpPr/>
          <p:nvPr/>
        </p:nvSpPr>
        <p:spPr bwMode="auto">
          <a:xfrm>
            <a:off x="3417365" y="3335867"/>
            <a:ext cx="2472267" cy="1397000"/>
          </a:xfrm>
          <a:prstGeom prst="ellipse">
            <a:avLst/>
          </a:prstGeom>
          <a:solidFill>
            <a:srgbClr val="4699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Fault </a:t>
            </a:r>
            <a:r>
              <a:rPr kumimoji="0" lang="de-A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Localization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403FAC95-5A51-41A0-B13B-6022F9575B76}"/>
              </a:ext>
            </a:extLst>
          </p:cNvPr>
          <p:cNvSpPr/>
          <p:nvPr/>
        </p:nvSpPr>
        <p:spPr bwMode="auto">
          <a:xfrm>
            <a:off x="6106597" y="3335867"/>
            <a:ext cx="2472267" cy="1397000"/>
          </a:xfrm>
          <a:prstGeom prst="ellipse">
            <a:avLst/>
          </a:prstGeom>
          <a:solidFill>
            <a:srgbClr val="4699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Fault </a:t>
            </a:r>
            <a:r>
              <a:rPr kumimoji="0" lang="de-A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Repair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E9534F0-6FA0-4A4C-8BB2-9E1744428C41}"/>
              </a:ext>
            </a:extLst>
          </p:cNvPr>
          <p:cNvCxnSpPr>
            <a:stCxn id="19" idx="2"/>
            <a:endCxn id="7" idx="0"/>
          </p:cNvCxnSpPr>
          <p:nvPr/>
        </p:nvCxnSpPr>
        <p:spPr bwMode="auto">
          <a:xfrm flipH="1">
            <a:off x="1964267" y="2561043"/>
            <a:ext cx="2689231" cy="7748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FF71402-47ED-45A0-800F-687259D2CDCA}"/>
              </a:ext>
            </a:extLst>
          </p:cNvPr>
          <p:cNvCxnSpPr>
            <a:cxnSpLocks/>
            <a:endCxn id="42" idx="0"/>
          </p:cNvCxnSpPr>
          <p:nvPr/>
        </p:nvCxnSpPr>
        <p:spPr bwMode="auto">
          <a:xfrm flipH="1">
            <a:off x="4653499" y="2561043"/>
            <a:ext cx="11206" cy="7748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353BB81-22A4-4411-B192-EA8597ED1499}"/>
              </a:ext>
            </a:extLst>
          </p:cNvPr>
          <p:cNvCxnSpPr>
            <a:stCxn id="19" idx="2"/>
            <a:endCxn id="43" idx="0"/>
          </p:cNvCxnSpPr>
          <p:nvPr/>
        </p:nvCxnSpPr>
        <p:spPr bwMode="auto">
          <a:xfrm>
            <a:off x="4653498" y="2561043"/>
            <a:ext cx="2689233" cy="7748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6EFD15FA-4854-480B-9713-D457D7698522}"/>
              </a:ext>
            </a:extLst>
          </p:cNvPr>
          <p:cNvSpPr txBox="1"/>
          <p:nvPr/>
        </p:nvSpPr>
        <p:spPr>
          <a:xfrm>
            <a:off x="844346" y="5215204"/>
            <a:ext cx="223983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600" dirty="0" err="1"/>
              <a:t>Is</a:t>
            </a:r>
            <a:r>
              <a:rPr lang="de-AT" sz="1600" dirty="0"/>
              <a:t> </a:t>
            </a:r>
            <a:r>
              <a:rPr lang="de-AT" sz="1600" dirty="0" err="1"/>
              <a:t>there</a:t>
            </a:r>
            <a:r>
              <a:rPr lang="de-AT" sz="1600" dirty="0"/>
              <a:t> a fault?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2594325-9B6A-4983-932E-ADF14B02CD89}"/>
              </a:ext>
            </a:extLst>
          </p:cNvPr>
          <p:cNvSpPr txBox="1"/>
          <p:nvPr/>
        </p:nvSpPr>
        <p:spPr>
          <a:xfrm>
            <a:off x="3533579" y="5218542"/>
            <a:ext cx="223983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600" dirty="0" err="1"/>
              <a:t>Where</a:t>
            </a:r>
            <a:r>
              <a:rPr lang="de-AT" sz="1600" dirty="0"/>
              <a:t> </a:t>
            </a:r>
            <a:r>
              <a:rPr lang="de-AT" sz="1600" dirty="0" err="1"/>
              <a:t>is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fault? </a:t>
            </a:r>
          </a:p>
          <a:p>
            <a:pPr algn="ctr"/>
            <a:r>
              <a:rPr lang="de-AT" sz="1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600" dirty="0" err="1">
                <a:solidFill>
                  <a:schemeClr val="bg1">
                    <a:lumMod val="65000"/>
                  </a:schemeClr>
                </a:solidFill>
              </a:rPr>
              <a:t>Which</a:t>
            </a:r>
            <a:r>
              <a:rPr lang="de-AT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bg1">
                    <a:lumMod val="65000"/>
                  </a:schemeClr>
                </a:solidFill>
              </a:rPr>
              <a:t>components</a:t>
            </a:r>
            <a:r>
              <a:rPr lang="de-AT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bg1">
                    <a:lumMod val="65000"/>
                  </a:schemeClr>
                </a:solidFill>
              </a:rPr>
              <a:t>are</a:t>
            </a:r>
            <a:r>
              <a:rPr lang="de-AT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600" dirty="0" err="1">
                <a:solidFill>
                  <a:schemeClr val="bg1">
                    <a:lumMod val="65000"/>
                  </a:schemeClr>
                </a:solidFill>
              </a:rPr>
              <a:t>faulty</a:t>
            </a:r>
            <a:r>
              <a:rPr lang="de-AT" sz="1600" dirty="0">
                <a:solidFill>
                  <a:schemeClr val="bg1">
                    <a:lumMod val="65000"/>
                  </a:schemeClr>
                </a:solidFill>
              </a:rPr>
              <a:t>?)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DC05BEE-ECB9-40A5-B964-C6C6A1F862F0}"/>
              </a:ext>
            </a:extLst>
          </p:cNvPr>
          <p:cNvSpPr txBox="1"/>
          <p:nvPr/>
        </p:nvSpPr>
        <p:spPr>
          <a:xfrm>
            <a:off x="6222812" y="5215204"/>
            <a:ext cx="223983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600" dirty="0" err="1"/>
              <a:t>How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fix </a:t>
            </a:r>
            <a:r>
              <a:rPr lang="de-AT" sz="1600" dirty="0" err="1"/>
              <a:t>the</a:t>
            </a:r>
            <a:r>
              <a:rPr lang="de-AT" sz="1600" dirty="0"/>
              <a:t> fault?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90A8856-B261-421B-8EF8-62EE2BCCD9A6}"/>
              </a:ext>
            </a:extLst>
          </p:cNvPr>
          <p:cNvCxnSpPr>
            <a:stCxn id="7" idx="4"/>
          </p:cNvCxnSpPr>
          <p:nvPr/>
        </p:nvCxnSpPr>
        <p:spPr bwMode="auto">
          <a:xfrm flipH="1">
            <a:off x="1964263" y="4732867"/>
            <a:ext cx="4" cy="4823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8E63BE9-1D45-44EB-995E-BDDA1325F81A}"/>
              </a:ext>
            </a:extLst>
          </p:cNvPr>
          <p:cNvCxnSpPr>
            <a:cxnSpLocks/>
            <a:stCxn id="42" idx="4"/>
            <a:endCxn id="51" idx="0"/>
          </p:cNvCxnSpPr>
          <p:nvPr/>
        </p:nvCxnSpPr>
        <p:spPr bwMode="auto">
          <a:xfrm flipH="1">
            <a:off x="4653497" y="4732867"/>
            <a:ext cx="2" cy="4856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8F268F50-F9DA-4086-8A87-1CB56EE60EDE}"/>
              </a:ext>
            </a:extLst>
          </p:cNvPr>
          <p:cNvCxnSpPr>
            <a:stCxn id="43" idx="4"/>
            <a:endCxn id="52" idx="0"/>
          </p:cNvCxnSpPr>
          <p:nvPr/>
        </p:nvCxnSpPr>
        <p:spPr bwMode="auto">
          <a:xfrm flipH="1">
            <a:off x="7342730" y="4732867"/>
            <a:ext cx="1" cy="4823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5F2FD2ED-65FE-4C36-89C6-EBF65FBA8C7E}"/>
              </a:ext>
            </a:extLst>
          </p:cNvPr>
          <p:cNvSpPr txBox="1"/>
          <p:nvPr/>
        </p:nvSpPr>
        <p:spPr>
          <a:xfrm>
            <a:off x="7083933" y="1976268"/>
            <a:ext cx="15205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/>
              <a:t>our</a:t>
            </a:r>
            <a:r>
              <a:rPr lang="de-AT" sz="1600" b="1" dirty="0"/>
              <a:t> </a:t>
            </a:r>
            <a:r>
              <a:rPr lang="de-AT" sz="1600" b="1" dirty="0" err="1"/>
              <a:t>research</a:t>
            </a:r>
            <a:r>
              <a:rPr lang="de-AT" sz="1600" b="1" dirty="0"/>
              <a:t> </a:t>
            </a:r>
            <a:r>
              <a:rPr lang="de-AT" sz="1600" b="1" dirty="0" err="1"/>
              <a:t>focus</a:t>
            </a:r>
            <a:endParaRPr lang="de-AT" sz="1600" b="1" dirty="0">
              <a:solidFill>
                <a:srgbClr val="C00000"/>
              </a:solidFill>
            </a:endParaRPr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DB838253-A45C-4671-B26B-80BC7704B8C5}"/>
              </a:ext>
            </a:extLst>
          </p:cNvPr>
          <p:cNvCxnSpPr>
            <a:cxnSpLocks/>
            <a:stCxn id="59" idx="1"/>
            <a:endCxn id="61" idx="7"/>
          </p:cNvCxnSpPr>
          <p:nvPr/>
        </p:nvCxnSpPr>
        <p:spPr bwMode="auto">
          <a:xfrm flipH="1">
            <a:off x="5527575" y="2268656"/>
            <a:ext cx="1556358" cy="12622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61" name="Ellipse 60">
            <a:extLst>
              <a:ext uri="{FF2B5EF4-FFF2-40B4-BE49-F238E27FC236}">
                <a16:creationId xmlns:a16="http://schemas.microsoft.com/office/drawing/2014/main" id="{372BE49C-2ECA-436E-9328-660A25C7F33A}"/>
              </a:ext>
            </a:extLst>
          </p:cNvPr>
          <p:cNvSpPr/>
          <p:nvPr/>
        </p:nvSpPr>
        <p:spPr bwMode="auto">
          <a:xfrm>
            <a:off x="3417363" y="3326342"/>
            <a:ext cx="2472267" cy="1397000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D6785852-48E0-45A1-A9DA-D12E92A61EC3}"/>
              </a:ext>
            </a:extLst>
          </p:cNvPr>
          <p:cNvSpPr txBox="1"/>
          <p:nvPr/>
        </p:nvSpPr>
        <p:spPr>
          <a:xfrm>
            <a:off x="728133" y="1976268"/>
            <a:ext cx="152051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/>
              <a:t>our</a:t>
            </a:r>
            <a:r>
              <a:rPr lang="de-AT" sz="1600" b="1" dirty="0"/>
              <a:t> </a:t>
            </a:r>
            <a:r>
              <a:rPr lang="de-AT" sz="1600" b="1" dirty="0" err="1"/>
              <a:t>research</a:t>
            </a:r>
            <a:r>
              <a:rPr lang="de-AT" sz="1600" b="1" dirty="0"/>
              <a:t> </a:t>
            </a:r>
            <a:r>
              <a:rPr lang="de-AT" sz="1600" b="1" dirty="0" err="1"/>
              <a:t>considers</a:t>
            </a:r>
            <a:endParaRPr lang="de-AT" sz="1600" b="1" dirty="0">
              <a:solidFill>
                <a:srgbClr val="C00000"/>
              </a:solidFill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48F35CAF-1A35-46F7-86AC-9045D7636391}"/>
              </a:ext>
            </a:extLst>
          </p:cNvPr>
          <p:cNvSpPr/>
          <p:nvPr/>
        </p:nvSpPr>
        <p:spPr bwMode="auto">
          <a:xfrm>
            <a:off x="635000" y="3107267"/>
            <a:ext cx="8020921" cy="1830186"/>
          </a:xfrm>
          <a:prstGeom prst="roundRect">
            <a:avLst/>
          </a:prstGeom>
          <a:noFill/>
          <a:ln w="3175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DD993C9-7184-41D7-8BD4-BD1FF3EBBE8F}"/>
              </a:ext>
            </a:extLst>
          </p:cNvPr>
          <p:cNvCxnSpPr>
            <a:stCxn id="70" idx="2"/>
          </p:cNvCxnSpPr>
          <p:nvPr/>
        </p:nvCxnSpPr>
        <p:spPr bwMode="auto">
          <a:xfrm>
            <a:off x="1488390" y="2561043"/>
            <a:ext cx="35610" cy="54622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sp>
        <p:nvSpPr>
          <p:cNvPr id="37" name="Pfeil: nach links 36">
            <a:extLst>
              <a:ext uri="{FF2B5EF4-FFF2-40B4-BE49-F238E27FC236}">
                <a16:creationId xmlns:a16="http://schemas.microsoft.com/office/drawing/2014/main" id="{F052CA8A-8C36-4636-B3DE-67AEDE0D7616}"/>
              </a:ext>
            </a:extLst>
          </p:cNvPr>
          <p:cNvSpPr/>
          <p:nvPr/>
        </p:nvSpPr>
        <p:spPr bwMode="auto">
          <a:xfrm>
            <a:off x="2804329" y="3815488"/>
            <a:ext cx="978408" cy="48463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requires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8" name="Pfeil: nach rechts 37">
            <a:extLst>
              <a:ext uri="{FF2B5EF4-FFF2-40B4-BE49-F238E27FC236}">
                <a16:creationId xmlns:a16="http://schemas.microsoft.com/office/drawing/2014/main" id="{57186BB7-DDC3-4507-9014-E22FF04FFCAC}"/>
              </a:ext>
            </a:extLst>
          </p:cNvPr>
          <p:cNvSpPr/>
          <p:nvPr/>
        </p:nvSpPr>
        <p:spPr bwMode="auto">
          <a:xfrm>
            <a:off x="5546222" y="3815488"/>
            <a:ext cx="978408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entails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41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9" grpId="0" animBg="1"/>
      <p:bldP spid="61" grpId="0" animBg="1"/>
      <p:bldP spid="70" grpId="0" animBg="1"/>
      <p:bldP spid="32" grpId="0" animBg="1"/>
      <p:bldP spid="37" grpId="0" animBg="1"/>
      <p:bldP spid="3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1193CC16-DB8A-4DDB-9B9D-CAF814B2EE16}"/>
              </a:ext>
            </a:extLst>
          </p:cNvPr>
          <p:cNvSpPr/>
          <p:nvPr/>
        </p:nvSpPr>
        <p:spPr bwMode="auto">
          <a:xfrm>
            <a:off x="305812" y="4412716"/>
            <a:ext cx="8730683" cy="2140995"/>
          </a:xfrm>
          <a:prstGeom prst="roundRect">
            <a:avLst>
              <a:gd name="adj" fmla="val 6076"/>
            </a:avLst>
          </a:prstGeom>
          <a:solidFill>
            <a:schemeClr val="tx2">
              <a:lumMod val="40000"/>
              <a:lumOff val="60000"/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564F4555-86C1-4543-836E-7F9EA41AB495}"/>
              </a:ext>
            </a:extLst>
          </p:cNvPr>
          <p:cNvSpPr txBox="1"/>
          <p:nvPr/>
        </p:nvSpPr>
        <p:spPr>
          <a:xfrm>
            <a:off x="390757" y="4498060"/>
            <a:ext cx="1060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 err="1"/>
              <a:t>machines</a:t>
            </a:r>
            <a:r>
              <a:rPr lang="de-AT" sz="1500" dirty="0"/>
              <a:t>:</a:t>
            </a:r>
            <a:endParaRPr lang="en-US" sz="1500" dirty="0"/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9B64EBB8-DBB7-426A-B1C9-1AAE97FBAF43}"/>
              </a:ext>
            </a:extLst>
          </p:cNvPr>
          <p:cNvSpPr/>
          <p:nvPr/>
        </p:nvSpPr>
        <p:spPr bwMode="auto">
          <a:xfrm>
            <a:off x="305813" y="1331306"/>
            <a:ext cx="8730684" cy="1680292"/>
          </a:xfrm>
          <a:prstGeom prst="roundRect">
            <a:avLst>
              <a:gd name="adj" fmla="val 6751"/>
            </a:avLst>
          </a:prstGeom>
          <a:solidFill>
            <a:schemeClr val="accent6">
              <a:lumMod val="20000"/>
              <a:lumOff val="8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A9499A96-AF46-4CC1-93AB-6DD57E137F1A}"/>
              </a:ext>
            </a:extLst>
          </p:cNvPr>
          <p:cNvSpPr/>
          <p:nvPr/>
        </p:nvSpPr>
        <p:spPr bwMode="auto">
          <a:xfrm>
            <a:off x="305810" y="3038297"/>
            <a:ext cx="8730684" cy="1327736"/>
          </a:xfrm>
          <a:prstGeom prst="roundRect">
            <a:avLst>
              <a:gd name="adj" fmla="val 6751"/>
            </a:avLst>
          </a:prstGeom>
          <a:solidFill>
            <a:schemeClr val="accent6">
              <a:lumMod val="20000"/>
              <a:lumOff val="80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5E96CF-A818-43FE-89E7-0B1A82FF02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604447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b="1" dirty="0"/>
                  <a:t>DEF: (Job Set </a:t>
                </a:r>
                <a:r>
                  <a:rPr lang="de-AT" b="1" dirty="0" err="1"/>
                  <a:t>Optimization</a:t>
                </a:r>
                <a:r>
                  <a:rPr lang="de-AT" b="1" dirty="0"/>
                  <a:t> Problem – JOP)</a:t>
                </a:r>
              </a:p>
              <a:p>
                <a:pPr marL="0" indent="0">
                  <a:buNone/>
                </a:pPr>
                <a:r>
                  <a:rPr lang="de-AT" u="sng" dirty="0"/>
                  <a:t>Given:</a:t>
                </a:r>
                <a:r>
                  <a:rPr lang="de-AT" dirty="0"/>
                  <a:t> 	</a:t>
                </a:r>
                <a:r>
                  <a:rPr lang="de-AT" dirty="0">
                    <a:solidFill>
                      <a:srgbClr val="459BC3"/>
                    </a:solidFill>
                  </a:rPr>
                  <a:t>JSSP </a:t>
                </a:r>
                <a:r>
                  <a:rPr lang="de-AT" dirty="0" err="1">
                    <a:solidFill>
                      <a:srgbClr val="459BC3"/>
                    </a:solidFill>
                  </a:rPr>
                  <a:t>instance</a:t>
                </a:r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/>
                  <a:t>with</a:t>
                </a:r>
                <a:r>
                  <a:rPr lang="de-AT" dirty="0"/>
                  <a:t> </a:t>
                </a:r>
                <a:r>
                  <a:rPr lang="de-AT" dirty="0" err="1"/>
                  <a:t>job</a:t>
                </a:r>
                <a:r>
                  <a:rPr lang="de-AT" dirty="0"/>
                  <a:t> </a:t>
                </a:r>
                <a:r>
                  <a:rPr lang="de-AT" dirty="0" err="1"/>
                  <a:t>set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de-AT" dirty="0"/>
                  <a:t>, </a:t>
                </a:r>
                <a:r>
                  <a:rPr lang="de-AT" dirty="0">
                    <a:solidFill>
                      <a:srgbClr val="459BC3"/>
                    </a:solidFill>
                  </a:rPr>
                  <a:t>deadline </a:t>
                </a:r>
                <a14:m>
                  <m:oMath xmlns:m="http://schemas.openxmlformats.org/officeDocument/2006/math"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br>
                  <a:rPr lang="de-AT" dirty="0"/>
                </a:br>
                <a:r>
                  <a:rPr lang="de-AT" dirty="0"/>
                  <a:t>	</a:t>
                </a:r>
                <a:r>
                  <a:rPr lang="de-AT" dirty="0">
                    <a:solidFill>
                      <a:srgbClr val="459BC3"/>
                    </a:solidFill>
                  </a:rPr>
                  <a:t>utility </a:t>
                </a:r>
                <a:r>
                  <a:rPr lang="de-AT" dirty="0" err="1">
                    <a:solidFill>
                      <a:srgbClr val="459BC3"/>
                    </a:solidFill>
                  </a:rPr>
                  <a:t>function</a:t>
                </a:r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AT" dirty="0"/>
                  <a:t>: 	</a:t>
                </a:r>
                <a:r>
                  <a:rPr lang="de-AT" dirty="0" err="1"/>
                  <a:t>assigns</a:t>
                </a:r>
                <a:r>
                  <a:rPr lang="de-AT" dirty="0"/>
                  <a:t> a </a:t>
                </a:r>
                <a:r>
                  <a:rPr lang="de-AT" dirty="0" err="1"/>
                  <a:t>utility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/>
                  <a:t> to </a:t>
                </a:r>
                <a:r>
                  <a:rPr lang="de-AT" dirty="0" err="1"/>
                  <a:t>each</a:t>
                </a:r>
                <a:r>
                  <a:rPr lang="de-AT" dirty="0"/>
                  <a:t> </a:t>
                </a:r>
                <a:r>
                  <a:rPr lang="de-AT" dirty="0" err="1"/>
                  <a:t>job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de-AT" dirty="0"/>
              </a:p>
              <a:p>
                <a:pPr marL="0" indent="0">
                  <a:buNone/>
                </a:pPr>
                <a:r>
                  <a:rPr lang="de-AT" u="sng" dirty="0"/>
                  <a:t>Find:</a:t>
                </a:r>
                <a:r>
                  <a:rPr lang="de-AT" dirty="0"/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/>
                  <a:t>such </a:t>
                </a:r>
                <a:r>
                  <a:rPr lang="de-AT" dirty="0" err="1"/>
                  <a:t>that</a:t>
                </a:r>
                <a:r>
                  <a:rPr lang="de-AT" dirty="0"/>
                  <a:t> </a:t>
                </a:r>
              </a:p>
              <a:p>
                <a:pPr marL="0" indent="0">
                  <a:buNone/>
                </a:pPr>
                <a:r>
                  <a:rPr lang="de-AT" dirty="0"/>
                  <a:t>	(1) 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/>
                  <a:t>with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reduced</a:t>
                </a:r>
                <a:r>
                  <a:rPr lang="de-AT" dirty="0"/>
                  <a:t> </a:t>
                </a:r>
                <a:r>
                  <a:rPr lang="de-AT" dirty="0" err="1"/>
                  <a:t>job</a:t>
                </a:r>
                <a:r>
                  <a:rPr lang="de-AT" dirty="0"/>
                  <a:t> </a:t>
                </a:r>
                <a:r>
                  <a:rPr lang="de-AT" dirty="0" err="1"/>
                  <a:t>set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AT" b="0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l-GR" i="0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l-GR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>
                    <a:solidFill>
                      <a:srgbClr val="459BC3"/>
                    </a:solidFill>
                  </a:rPr>
                  <a:t>has</a:t>
                </a:r>
                <a:r>
                  <a:rPr lang="de-AT" dirty="0">
                    <a:solidFill>
                      <a:srgbClr val="459BC3"/>
                    </a:solidFill>
                  </a:rPr>
                  <a:t> a </a:t>
                </a:r>
                <a:r>
                  <a:rPr lang="de-AT" dirty="0" err="1">
                    <a:solidFill>
                      <a:srgbClr val="459BC3"/>
                    </a:solidFill>
                  </a:rPr>
                  <a:t>solution</a:t>
                </a:r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>
                    <a:solidFill>
                      <a:srgbClr val="459BC3"/>
                    </a:solidFill>
                  </a:rPr>
                  <a:t>schedule</a:t>
                </a:r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>
                    <a:solidFill>
                      <a:srgbClr val="459BC3"/>
                    </a:solidFill>
                  </a:rPr>
                  <a:t>with</a:t>
                </a:r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AT" b="0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	</a:t>
                </a:r>
                <a:r>
                  <a:rPr lang="de-AT" dirty="0"/>
                  <a:t>(2)  </a:t>
                </a:r>
                <a:r>
                  <a:rPr lang="de-AT" dirty="0" err="1"/>
                  <a:t>there</a:t>
                </a:r>
                <a:r>
                  <a:rPr lang="de-AT" dirty="0"/>
                  <a:t> </a:t>
                </a:r>
                <a:r>
                  <a:rPr lang="de-AT" dirty="0" err="1"/>
                  <a:t>is</a:t>
                </a:r>
                <a:r>
                  <a:rPr lang="de-AT" dirty="0"/>
                  <a:t> </a:t>
                </a:r>
                <a:r>
                  <a:rPr lang="de-AT" dirty="0">
                    <a:solidFill>
                      <a:srgbClr val="459BC3"/>
                    </a:solidFill>
                  </a:rPr>
                  <a:t>no </a:t>
                </a:r>
                <a:r>
                  <a:rPr lang="de-AT" dirty="0" err="1">
                    <a:solidFill>
                      <a:srgbClr val="459BC3"/>
                    </a:solidFill>
                  </a:rPr>
                  <a:t>other</a:t>
                </a:r>
                <a:r>
                  <a:rPr lang="de-AT" dirty="0">
                    <a:solidFill>
                      <a:srgbClr val="459BC3"/>
                    </a:solidFill>
                  </a:rPr>
                  <a:t> such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‘⊆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/>
                  <a:t>that</a:t>
                </a:r>
                <a:r>
                  <a:rPr lang="de-AT" dirty="0"/>
                  <a:t> </a:t>
                </a:r>
                <a:r>
                  <a:rPr lang="de-AT" dirty="0" err="1"/>
                  <a:t>satisfies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sty m:val="p"/>
                          </m:rPr>
                          <a:rPr lang="de-AT" b="0" i="0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AT" b="0" i="1" dirty="0" smtClean="0">
                                <a:solidFill>
                                  <a:srgbClr val="459BC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dirty="0" smtClean="0">
                                <a:solidFill>
                                  <a:srgbClr val="459BC3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AT" b="0" i="1" dirty="0" smtClean="0">
                                <a:solidFill>
                                  <a:srgbClr val="459BC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  &gt;  </m:t>
                    </m:r>
                    <m:nary>
                      <m:naryPr>
                        <m:chr m:val="∑"/>
                        <m:supHide m:val="on"/>
                        <m:ctrlP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AT" i="1" dirty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de-AT" b="0" i="1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sty m:val="p"/>
                          </m:rPr>
                          <a:rPr lang="de-AT" b="0" i="0" dirty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AT" b="0" i="1" dirty="0" smtClean="0">
                                <a:solidFill>
                                  <a:srgbClr val="459BC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b="0" i="1" dirty="0" smtClean="0">
                                <a:solidFill>
                                  <a:srgbClr val="459BC3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AT" b="0" i="1" dirty="0" smtClean="0">
                                <a:solidFill>
                                  <a:srgbClr val="459BC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de-AT" dirty="0"/>
              </a:p>
              <a:p>
                <a:pPr marL="0" indent="0">
                  <a:buNone/>
                </a:pPr>
                <a:endParaRPr lang="de-AT" sz="300" dirty="0"/>
              </a:p>
              <a:p>
                <a:pPr marL="0" indent="0">
                  <a:buNone/>
                </a:pPr>
                <a:r>
                  <a:rPr lang="de-AT" b="1" dirty="0"/>
                  <a:t>DEF: (Job Set </a:t>
                </a:r>
                <a:r>
                  <a:rPr lang="de-AT" b="1" dirty="0" err="1"/>
                  <a:t>Maximization</a:t>
                </a:r>
                <a:r>
                  <a:rPr lang="de-AT" b="1" dirty="0"/>
                  <a:t> Problem – JMP)</a:t>
                </a:r>
              </a:p>
              <a:p>
                <a:pPr marL="0" indent="0">
                  <a:buNone/>
                </a:pPr>
                <a:r>
                  <a:rPr lang="de-AT" u="sng" dirty="0"/>
                  <a:t>Given:</a:t>
                </a:r>
                <a:r>
                  <a:rPr lang="de-AT" dirty="0"/>
                  <a:t> 	</a:t>
                </a:r>
                <a:r>
                  <a:rPr lang="de-AT" dirty="0">
                    <a:solidFill>
                      <a:srgbClr val="459BC3"/>
                    </a:solidFill>
                  </a:rPr>
                  <a:t>JSSP </a:t>
                </a:r>
                <a:r>
                  <a:rPr lang="de-AT" dirty="0" err="1">
                    <a:solidFill>
                      <a:srgbClr val="459BC3"/>
                    </a:solidFill>
                  </a:rPr>
                  <a:t>instance</a:t>
                </a:r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/>
                  <a:t>with</a:t>
                </a:r>
                <a:r>
                  <a:rPr lang="de-AT" dirty="0"/>
                  <a:t> </a:t>
                </a:r>
                <a:r>
                  <a:rPr lang="de-AT" dirty="0" err="1"/>
                  <a:t>job</a:t>
                </a:r>
                <a:r>
                  <a:rPr lang="de-AT" dirty="0"/>
                  <a:t> </a:t>
                </a:r>
                <a:r>
                  <a:rPr lang="de-AT" dirty="0" err="1"/>
                  <a:t>set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de-AT" dirty="0"/>
                  <a:t>, </a:t>
                </a:r>
                <a:r>
                  <a:rPr lang="de-AT" dirty="0">
                    <a:solidFill>
                      <a:srgbClr val="459BC3"/>
                    </a:solidFill>
                  </a:rPr>
                  <a:t>deadline </a:t>
                </a:r>
                <a14:m>
                  <m:oMath xmlns:m="http://schemas.openxmlformats.org/officeDocument/2006/math"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endParaRPr lang="de-AT" dirty="0"/>
              </a:p>
              <a:p>
                <a:pPr marL="0" indent="0">
                  <a:buNone/>
                </a:pPr>
                <a:r>
                  <a:rPr lang="de-AT" u="sng" dirty="0"/>
                  <a:t>Find:</a:t>
                </a:r>
                <a:r>
                  <a:rPr lang="de-AT" dirty="0"/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/>
                  <a:t>such </a:t>
                </a:r>
                <a:r>
                  <a:rPr lang="de-AT" dirty="0" err="1"/>
                  <a:t>that</a:t>
                </a:r>
                <a:r>
                  <a:rPr lang="de-AT" dirty="0"/>
                  <a:t> </a:t>
                </a:r>
              </a:p>
              <a:p>
                <a:pPr marL="0" indent="0">
                  <a:buNone/>
                </a:pPr>
                <a:r>
                  <a:rPr lang="de-AT" dirty="0"/>
                  <a:t>	(1)  </a:t>
                </a:r>
                <a14:m>
                  <m:oMath xmlns:m="http://schemas.openxmlformats.org/officeDocument/2006/math">
                    <m:r>
                      <a:rPr lang="de-AT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/>
                  <a:t>with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reduced</a:t>
                </a:r>
                <a:r>
                  <a:rPr lang="de-AT" dirty="0"/>
                  <a:t> </a:t>
                </a:r>
                <a:r>
                  <a:rPr lang="de-AT" dirty="0" err="1"/>
                  <a:t>job</a:t>
                </a:r>
                <a:r>
                  <a:rPr lang="de-AT" dirty="0"/>
                  <a:t> </a:t>
                </a:r>
                <a:r>
                  <a:rPr lang="de-AT" dirty="0" err="1"/>
                  <a:t>set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AT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sty m:val="p"/>
                      </m:rPr>
                      <a:rPr lang="el-GR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l-GR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>
                    <a:solidFill>
                      <a:srgbClr val="459BC3"/>
                    </a:solidFill>
                  </a:rPr>
                  <a:t>has</a:t>
                </a:r>
                <a:r>
                  <a:rPr lang="de-AT" dirty="0">
                    <a:solidFill>
                      <a:srgbClr val="459BC3"/>
                    </a:solidFill>
                  </a:rPr>
                  <a:t> a </a:t>
                </a:r>
                <a:r>
                  <a:rPr lang="de-AT" dirty="0" err="1">
                    <a:solidFill>
                      <a:srgbClr val="459BC3"/>
                    </a:solidFill>
                  </a:rPr>
                  <a:t>solution</a:t>
                </a:r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>
                    <a:solidFill>
                      <a:srgbClr val="459BC3"/>
                    </a:solidFill>
                  </a:rPr>
                  <a:t>schedule</a:t>
                </a:r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l-GR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>
                    <a:solidFill>
                      <a:srgbClr val="459BC3"/>
                    </a:solidFill>
                  </a:rPr>
                  <a:t>with</a:t>
                </a:r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/>
                  <a:t>	(2)  </a:t>
                </a:r>
                <a:r>
                  <a:rPr lang="de-AT" dirty="0" err="1"/>
                  <a:t>there</a:t>
                </a:r>
                <a:r>
                  <a:rPr lang="de-AT" dirty="0"/>
                  <a:t> </a:t>
                </a:r>
                <a:r>
                  <a:rPr lang="de-AT" dirty="0" err="1"/>
                  <a:t>is</a:t>
                </a:r>
                <a:r>
                  <a:rPr lang="de-AT" dirty="0"/>
                  <a:t> </a:t>
                </a:r>
                <a:r>
                  <a:rPr lang="de-AT" dirty="0">
                    <a:solidFill>
                      <a:srgbClr val="459BC3"/>
                    </a:solidFill>
                  </a:rPr>
                  <a:t>no </a:t>
                </a:r>
                <a:r>
                  <a:rPr lang="de-AT" dirty="0" err="1">
                    <a:solidFill>
                      <a:srgbClr val="459BC3"/>
                    </a:solidFill>
                  </a:rPr>
                  <a:t>other</a:t>
                </a:r>
                <a:r>
                  <a:rPr lang="de-AT" dirty="0">
                    <a:solidFill>
                      <a:srgbClr val="459BC3"/>
                    </a:solidFill>
                  </a:rPr>
                  <a:t> such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‘⊆</m:t>
                    </m:r>
                    <m:r>
                      <a:rPr lang="de-AT" i="1" dirty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de-AT" dirty="0">
                    <a:solidFill>
                      <a:srgbClr val="459BC3"/>
                    </a:solidFill>
                  </a:rPr>
                  <a:t> </a:t>
                </a:r>
                <a:r>
                  <a:rPr lang="de-AT" dirty="0" err="1"/>
                  <a:t>that</a:t>
                </a:r>
                <a:r>
                  <a:rPr lang="de-AT" dirty="0"/>
                  <a:t> </a:t>
                </a:r>
                <a:r>
                  <a:rPr lang="de-AT" dirty="0" err="1"/>
                  <a:t>satisfies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AT" b="0" i="0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de-AT" b="0" i="1" smtClean="0">
                            <a:solidFill>
                              <a:srgbClr val="459BC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AT" b="0" i="1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de-AT" b="0" i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5E96CF-A818-43FE-89E7-0B1A82FF0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604447" cy="5040560"/>
              </a:xfrm>
              <a:blipFill>
                <a:blip r:embed="rId2"/>
                <a:stretch>
                  <a:fillRect l="-283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>
            <a:extLst>
              <a:ext uri="{FF2B5EF4-FFF2-40B4-BE49-F238E27FC236}">
                <a16:creationId xmlns:a16="http://schemas.microsoft.com/office/drawing/2014/main" id="{36923A23-14A9-431A-9FAD-4A4A7D70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Problem Definition + </a:t>
            </a:r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99B73-6B6E-4AE1-8BD1-B74DBC00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60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9BA8A-C588-4616-8370-37E36C1B1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7172546" cy="365125"/>
          </a:xfrm>
        </p:spPr>
        <p:txBody>
          <a:bodyPr/>
          <a:lstStyle/>
          <a:p>
            <a:r>
              <a:rPr lang="en-US" dirty="0"/>
              <a:t>KR‘21                                                        Randomized Problem-Relaxation Solving for Over-Constrained Schedules</a:t>
            </a:r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4CD958-9072-4954-854C-61447C4EB409}"/>
              </a:ext>
            </a:extLst>
          </p:cNvPr>
          <p:cNvSpPr/>
          <p:nvPr/>
        </p:nvSpPr>
        <p:spPr bwMode="auto">
          <a:xfrm>
            <a:off x="4838330" y="5454079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F615856-BE91-4E4F-9A1A-3E2A8F843A22}"/>
              </a:ext>
            </a:extLst>
          </p:cNvPr>
          <p:cNvSpPr/>
          <p:nvPr/>
        </p:nvSpPr>
        <p:spPr bwMode="auto">
          <a:xfrm>
            <a:off x="5553007" y="5814865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80C5C52-028F-47DB-816C-2F69D7F4C68D}"/>
              </a:ext>
            </a:extLst>
          </p:cNvPr>
          <p:cNvSpPr/>
          <p:nvPr/>
        </p:nvSpPr>
        <p:spPr bwMode="auto">
          <a:xfrm>
            <a:off x="6274583" y="5092060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05ECFB8-7499-49FA-A077-FD997B4DB78A}"/>
              </a:ext>
            </a:extLst>
          </p:cNvPr>
          <p:cNvSpPr/>
          <p:nvPr/>
        </p:nvSpPr>
        <p:spPr bwMode="auto">
          <a:xfrm>
            <a:off x="4838330" y="5093293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4279F39-595B-4CC1-9784-A1A5C4BB082B}"/>
              </a:ext>
            </a:extLst>
          </p:cNvPr>
          <p:cNvSpPr/>
          <p:nvPr/>
        </p:nvSpPr>
        <p:spPr bwMode="auto">
          <a:xfrm>
            <a:off x="5560627" y="5451539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6C4CC08-CB1A-41D6-940D-03CB7299EA8A}"/>
              </a:ext>
            </a:extLst>
          </p:cNvPr>
          <p:cNvSpPr/>
          <p:nvPr/>
        </p:nvSpPr>
        <p:spPr bwMode="auto">
          <a:xfrm>
            <a:off x="6277021" y="5814865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00752DB-F71E-4A27-A7C1-3BC8D3A11DA9}"/>
              </a:ext>
            </a:extLst>
          </p:cNvPr>
          <p:cNvSpPr/>
          <p:nvPr/>
        </p:nvSpPr>
        <p:spPr bwMode="auto">
          <a:xfrm>
            <a:off x="4838330" y="5814865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1F9930E-2783-4E03-9820-FF4EF7748763}"/>
              </a:ext>
            </a:extLst>
          </p:cNvPr>
          <p:cNvSpPr/>
          <p:nvPr/>
        </p:nvSpPr>
        <p:spPr bwMode="auto">
          <a:xfrm>
            <a:off x="5557123" y="5092507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CBA4508-BCD6-4907-9D95-D60BF9835A17}"/>
              </a:ext>
            </a:extLst>
          </p:cNvPr>
          <p:cNvSpPr/>
          <p:nvPr/>
        </p:nvSpPr>
        <p:spPr bwMode="auto">
          <a:xfrm>
            <a:off x="6274583" y="5452507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EB47BAD-FC2A-47BE-9B2E-28D01E02E823}"/>
              </a:ext>
            </a:extLst>
          </p:cNvPr>
          <p:cNvCxnSpPr>
            <a:cxnSpLocks/>
          </p:cNvCxnSpPr>
          <p:nvPr/>
        </p:nvCxnSpPr>
        <p:spPr bwMode="auto">
          <a:xfrm>
            <a:off x="4838330" y="6271950"/>
            <a:ext cx="3919993" cy="3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9B359E07-B4ED-4C13-A5FF-03252D501251}"/>
              </a:ext>
            </a:extLst>
          </p:cNvPr>
          <p:cNvSpPr txBox="1"/>
          <p:nvPr/>
        </p:nvSpPr>
        <p:spPr>
          <a:xfrm>
            <a:off x="8337730" y="627433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time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4F5D649E-74BF-4BEB-935D-063F8445596D}"/>
                  </a:ext>
                </a:extLst>
              </p:cNvPr>
              <p:cNvSpPr txBox="1"/>
              <p:nvPr/>
            </p:nvSpPr>
            <p:spPr>
              <a:xfrm>
                <a:off x="3797872" y="5134793"/>
                <a:ext cx="427938" cy="276999"/>
              </a:xfrm>
              <a:prstGeom prst="rect">
                <a:avLst/>
              </a:prstGeom>
              <a:solidFill>
                <a:srgbClr val="C0C0C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4F5D649E-74BF-4BEB-935D-063F8445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72" y="5134793"/>
                <a:ext cx="427938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C2783700-B494-45C0-9714-F11C198D5C4D}"/>
                  </a:ext>
                </a:extLst>
              </p:cNvPr>
              <p:cNvSpPr txBox="1"/>
              <p:nvPr/>
            </p:nvSpPr>
            <p:spPr>
              <a:xfrm>
                <a:off x="3797872" y="5494007"/>
                <a:ext cx="43152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C2783700-B494-45C0-9714-F11C198D5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72" y="5494007"/>
                <a:ext cx="43152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32549A5-6CF8-48F7-A61C-EC3081209328}"/>
                  </a:ext>
                </a:extLst>
              </p:cNvPr>
              <p:cNvSpPr txBox="1"/>
              <p:nvPr/>
            </p:nvSpPr>
            <p:spPr>
              <a:xfrm>
                <a:off x="3797872" y="5854056"/>
                <a:ext cx="431528" cy="276999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F32549A5-6CF8-48F7-A61C-EC3081209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72" y="5854056"/>
                <a:ext cx="43152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10CCBC1A-5E94-4972-9ABA-BE53D43AD40B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>
            <a:off x="4225810" y="5273293"/>
            <a:ext cx="36428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99DB867-67A2-4FAC-AEB6-4B5C3D4A5458}"/>
              </a:ext>
            </a:extLst>
          </p:cNvPr>
          <p:cNvCxnSpPr>
            <a:cxnSpLocks/>
          </p:cNvCxnSpPr>
          <p:nvPr/>
        </p:nvCxnSpPr>
        <p:spPr bwMode="auto">
          <a:xfrm>
            <a:off x="4225810" y="5636708"/>
            <a:ext cx="36428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FB88860E-15F8-4395-B8A2-1178060BD4FF}"/>
              </a:ext>
            </a:extLst>
          </p:cNvPr>
          <p:cNvCxnSpPr>
            <a:cxnSpLocks/>
          </p:cNvCxnSpPr>
          <p:nvPr/>
        </p:nvCxnSpPr>
        <p:spPr bwMode="auto">
          <a:xfrm>
            <a:off x="4225810" y="6000123"/>
            <a:ext cx="36428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CF3CDC81-3F56-40F1-B87D-6BEAE2793A16}"/>
              </a:ext>
            </a:extLst>
          </p:cNvPr>
          <p:cNvSpPr txBox="1"/>
          <p:nvPr/>
        </p:nvSpPr>
        <p:spPr>
          <a:xfrm>
            <a:off x="4731654" y="627550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0</a:t>
            </a:r>
            <a:endParaRPr lang="en-US" sz="1200" dirty="0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BECECDB7-98D5-4D28-9B57-A0B8E97B2C17}"/>
              </a:ext>
            </a:extLst>
          </p:cNvPr>
          <p:cNvCxnSpPr>
            <a:cxnSpLocks/>
          </p:cNvCxnSpPr>
          <p:nvPr/>
        </p:nvCxnSpPr>
        <p:spPr bwMode="auto">
          <a:xfrm>
            <a:off x="6998330" y="5035938"/>
            <a:ext cx="0" cy="13198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8E6CCE5F-2B73-430E-B542-61DBC9339359}"/>
              </a:ext>
            </a:extLst>
          </p:cNvPr>
          <p:cNvSpPr txBox="1"/>
          <p:nvPr/>
        </p:nvSpPr>
        <p:spPr>
          <a:xfrm>
            <a:off x="6865922" y="6321220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6</a:t>
            </a:r>
            <a:endParaRPr lang="en-US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5BF696-D1A9-4780-8A12-D0E9E70A3539}"/>
              </a:ext>
            </a:extLst>
          </p:cNvPr>
          <p:cNvSpPr txBox="1"/>
          <p:nvPr/>
        </p:nvSpPr>
        <p:spPr>
          <a:xfrm>
            <a:off x="394772" y="4849520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err="1">
                <a:solidFill>
                  <a:srgbClr val="FF0000"/>
                </a:solidFill>
              </a:rPr>
              <a:t>job</a:t>
            </a:r>
            <a:r>
              <a:rPr lang="de-AT" sz="1500" dirty="0">
                <a:solidFill>
                  <a:srgbClr val="FF0000"/>
                </a:solidFill>
              </a:rPr>
              <a:t> 1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AEF9B9F-89C8-4577-B3D6-6A53A34D033C}"/>
              </a:ext>
            </a:extLst>
          </p:cNvPr>
          <p:cNvSpPr txBox="1"/>
          <p:nvPr/>
        </p:nvSpPr>
        <p:spPr>
          <a:xfrm>
            <a:off x="397069" y="5281063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err="1">
                <a:solidFill>
                  <a:srgbClr val="00B050"/>
                </a:solidFill>
              </a:rPr>
              <a:t>job</a:t>
            </a:r>
            <a:r>
              <a:rPr lang="de-AT" sz="1500" dirty="0">
                <a:solidFill>
                  <a:srgbClr val="00B050"/>
                </a:solidFill>
              </a:rPr>
              <a:t> 2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2F17E1E-0F6A-4F27-8D95-C60142EBD691}"/>
              </a:ext>
            </a:extLst>
          </p:cNvPr>
          <p:cNvSpPr txBox="1"/>
          <p:nvPr/>
        </p:nvSpPr>
        <p:spPr>
          <a:xfrm>
            <a:off x="397069" y="5712607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err="1">
                <a:solidFill>
                  <a:srgbClr val="00B0F0"/>
                </a:solidFill>
              </a:rPr>
              <a:t>job</a:t>
            </a:r>
            <a:r>
              <a:rPr lang="de-AT" sz="1500" dirty="0">
                <a:solidFill>
                  <a:srgbClr val="00B0F0"/>
                </a:solidFill>
              </a:rPr>
              <a:t> 3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FD6C7E-4333-4F61-9C1B-53F39741B144}"/>
              </a:ext>
            </a:extLst>
          </p:cNvPr>
          <p:cNvSpPr txBox="1"/>
          <p:nvPr/>
        </p:nvSpPr>
        <p:spPr>
          <a:xfrm>
            <a:off x="397069" y="6146393"/>
            <a:ext cx="6238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job</a:t>
            </a:r>
            <a:r>
              <a:rPr lang="de-AT" sz="1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4</a:t>
            </a:r>
            <a:endParaRPr lang="en-US" sz="1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C6273D8-A7C8-4C1E-8D2C-698F8475C3FC}"/>
              </a:ext>
            </a:extLst>
          </p:cNvPr>
          <p:cNvSpPr/>
          <p:nvPr/>
        </p:nvSpPr>
        <p:spPr bwMode="auto">
          <a:xfrm>
            <a:off x="1018661" y="4855352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5CFE7B0-5F44-4CED-9C38-7DD8E046A859}"/>
              </a:ext>
            </a:extLst>
          </p:cNvPr>
          <p:cNvSpPr/>
          <p:nvPr/>
        </p:nvSpPr>
        <p:spPr bwMode="auto">
          <a:xfrm>
            <a:off x="1815648" y="4855938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C87F5FF-0040-4E67-9E1A-E1F28E1FE4CF}"/>
              </a:ext>
            </a:extLst>
          </p:cNvPr>
          <p:cNvSpPr/>
          <p:nvPr/>
        </p:nvSpPr>
        <p:spPr bwMode="auto">
          <a:xfrm>
            <a:off x="2613100" y="4858455"/>
            <a:ext cx="720000" cy="360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4FF11E6-732C-4F32-AED0-DCD1C3A29B22}"/>
              </a:ext>
            </a:extLst>
          </p:cNvPr>
          <p:cNvSpPr/>
          <p:nvPr/>
        </p:nvSpPr>
        <p:spPr bwMode="auto">
          <a:xfrm>
            <a:off x="1018661" y="5268053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D4BCC21-D788-4E15-82C1-32776F575C9E}"/>
              </a:ext>
            </a:extLst>
          </p:cNvPr>
          <p:cNvSpPr/>
          <p:nvPr/>
        </p:nvSpPr>
        <p:spPr bwMode="auto">
          <a:xfrm>
            <a:off x="1815648" y="5265311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3462F19-9D5C-4530-A4CB-9EF9D24598D0}"/>
              </a:ext>
            </a:extLst>
          </p:cNvPr>
          <p:cNvSpPr/>
          <p:nvPr/>
        </p:nvSpPr>
        <p:spPr bwMode="auto">
          <a:xfrm>
            <a:off x="2613100" y="5265311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DE45A975-89EA-49B2-B802-5A087FFE5C85}"/>
              </a:ext>
            </a:extLst>
          </p:cNvPr>
          <p:cNvSpPr/>
          <p:nvPr/>
        </p:nvSpPr>
        <p:spPr bwMode="auto">
          <a:xfrm>
            <a:off x="1018330" y="5685234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1046F191-62EE-469F-A2A7-7588D4395BE4}"/>
              </a:ext>
            </a:extLst>
          </p:cNvPr>
          <p:cNvSpPr/>
          <p:nvPr/>
        </p:nvSpPr>
        <p:spPr bwMode="auto">
          <a:xfrm>
            <a:off x="1815648" y="5683329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A36248B5-E89D-4A38-BE49-8D1C6D971631}"/>
              </a:ext>
            </a:extLst>
          </p:cNvPr>
          <p:cNvSpPr/>
          <p:nvPr/>
        </p:nvSpPr>
        <p:spPr bwMode="auto">
          <a:xfrm>
            <a:off x="2613100" y="5683329"/>
            <a:ext cx="720000" cy="360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2AD96F76-CD55-4E37-A23D-3F068847FABE}"/>
              </a:ext>
            </a:extLst>
          </p:cNvPr>
          <p:cNvSpPr/>
          <p:nvPr/>
        </p:nvSpPr>
        <p:spPr bwMode="auto">
          <a:xfrm>
            <a:off x="1014647" y="6108130"/>
            <a:ext cx="108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707BE32-297D-4721-8D38-A90E7413247F}"/>
              </a:ext>
            </a:extLst>
          </p:cNvPr>
          <p:cNvSpPr/>
          <p:nvPr/>
        </p:nvSpPr>
        <p:spPr bwMode="auto">
          <a:xfrm>
            <a:off x="2173873" y="6105644"/>
            <a:ext cx="72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0FACAC6D-ACC5-447A-B923-4DE175DC97E9}"/>
              </a:ext>
            </a:extLst>
          </p:cNvPr>
          <p:cNvSpPr/>
          <p:nvPr/>
        </p:nvSpPr>
        <p:spPr bwMode="auto">
          <a:xfrm>
            <a:off x="2973100" y="6104478"/>
            <a:ext cx="36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23F78A7-EFD0-4A57-8C7C-BCBE4A2ED874}"/>
              </a:ext>
            </a:extLst>
          </p:cNvPr>
          <p:cNvSpPr txBox="1"/>
          <p:nvPr/>
        </p:nvSpPr>
        <p:spPr>
          <a:xfrm>
            <a:off x="7792230" y="4407781"/>
            <a:ext cx="961013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Example</a:t>
            </a:r>
            <a:endParaRPr lang="de-AT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A7B1EC87-1924-46E8-9FBB-A5CEA23FCE9D}"/>
                  </a:ext>
                </a:extLst>
              </p:cNvPr>
              <p:cNvSpPr txBox="1"/>
              <p:nvPr/>
            </p:nvSpPr>
            <p:spPr>
              <a:xfrm>
                <a:off x="6469222" y="4734757"/>
                <a:ext cx="1094402" cy="3035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tIns="36000" bIns="36000" rtlCol="0">
                <a:spAutoFit/>
              </a:bodyPr>
              <a:lstStyle/>
              <a:p>
                <a:r>
                  <a:rPr lang="de-AT" sz="1500" dirty="0"/>
                  <a:t>deadline </a:t>
                </a:r>
                <a14:m>
                  <m:oMath xmlns:m="http://schemas.openxmlformats.org/officeDocument/2006/math">
                    <m:r>
                      <a:rPr lang="de-AT" sz="1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A7B1EC87-1924-46E8-9FBB-A5CEA23FC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222" y="4734757"/>
                <a:ext cx="1094402" cy="303536"/>
              </a:xfrm>
              <a:prstGeom prst="rect">
                <a:avLst/>
              </a:prstGeom>
              <a:blipFill>
                <a:blip r:embed="rId6"/>
                <a:stretch>
                  <a:fillRect l="-1648" t="-5882" b="-235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355152F4-F68C-4A6A-B71F-C9E1FCD80268}"/>
                  </a:ext>
                </a:extLst>
              </p:cNvPr>
              <p:cNvSpPr txBox="1"/>
              <p:nvPr/>
            </p:nvSpPr>
            <p:spPr>
              <a:xfrm>
                <a:off x="6290321" y="4411563"/>
                <a:ext cx="1362187" cy="3220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t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5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de-AT" sz="150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AT" sz="150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AT" sz="150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de-AT" sz="15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de-AT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5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AT" sz="15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AT" sz="15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355152F4-F68C-4A6A-B71F-C9E1FCD80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321" y="4411563"/>
                <a:ext cx="1362187" cy="322067"/>
              </a:xfrm>
              <a:prstGeom prst="rect">
                <a:avLst/>
              </a:prstGeom>
              <a:blipFill>
                <a:blip r:embed="rId7"/>
                <a:stretch>
                  <a:fillRect b="-54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7886180C-AAA9-4A25-85FE-F396C29F6DCF}"/>
                  </a:ext>
                </a:extLst>
              </p:cNvPr>
              <p:cNvSpPr txBox="1"/>
              <p:nvPr/>
            </p:nvSpPr>
            <p:spPr>
              <a:xfrm>
                <a:off x="3763389" y="4454263"/>
                <a:ext cx="193559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500" dirty="0"/>
                  <a:t>solution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sz="15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AT" sz="15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de-AT" sz="1500" b="0" i="0" smtClean="0">
                        <a:latin typeface="Cambria Math" panose="02040503050406030204" pitchFamily="18" charset="0"/>
                      </a:rPr>
                      <m:t>job</m:t>
                    </m:r>
                    <m:r>
                      <a:rPr lang="de-AT" sz="1500" b="0" i="0" smtClean="0">
                        <a:latin typeface="Cambria Math" panose="02040503050406030204" pitchFamily="18" charset="0"/>
                      </a:rPr>
                      <m:t> 4</m:t>
                    </m:r>
                    <m:r>
                      <a:rPr lang="de-AT" sz="15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500" dirty="0"/>
                  <a:t>:</a:t>
                </a:r>
              </a:p>
            </p:txBody>
          </p:sp>
        </mc:Choice>
        <mc:Fallback xmlns=""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7886180C-AAA9-4A25-85FE-F396C29F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389" y="4454263"/>
                <a:ext cx="1935594" cy="323165"/>
              </a:xfrm>
              <a:prstGeom prst="rect">
                <a:avLst/>
              </a:prstGeom>
              <a:blipFill>
                <a:blip r:embed="rId8"/>
                <a:stretch>
                  <a:fillRect l="-1258" t="-566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601904FA-4243-41BC-B333-274ABFCFE897}"/>
                  </a:ext>
                </a:extLst>
              </p:cNvPr>
              <p:cNvSpPr txBox="1"/>
              <p:nvPr/>
            </p:nvSpPr>
            <p:spPr>
              <a:xfrm>
                <a:off x="1427940" y="4520291"/>
                <a:ext cx="427938" cy="276999"/>
              </a:xfrm>
              <a:prstGeom prst="rect">
                <a:avLst/>
              </a:prstGeom>
              <a:solidFill>
                <a:srgbClr val="C0C0C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601904FA-4243-41BC-B333-274ABFCFE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40" y="4520291"/>
                <a:ext cx="42793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2B5517B0-8D65-4042-A399-1BEC2D001981}"/>
                  </a:ext>
                </a:extLst>
              </p:cNvPr>
              <p:cNvSpPr txBox="1"/>
              <p:nvPr/>
            </p:nvSpPr>
            <p:spPr>
              <a:xfrm>
                <a:off x="1958109" y="4520291"/>
                <a:ext cx="431528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2B5517B0-8D65-4042-A399-1BEC2D00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09" y="4520291"/>
                <a:ext cx="431528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29F3458B-9811-4930-897F-8DA6BE926C8B}"/>
                  </a:ext>
                </a:extLst>
              </p:cNvPr>
              <p:cNvSpPr txBox="1"/>
              <p:nvPr/>
            </p:nvSpPr>
            <p:spPr>
              <a:xfrm>
                <a:off x="2491868" y="4520290"/>
                <a:ext cx="431528" cy="276999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29F3458B-9811-4930-897F-8DA6BE926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868" y="4520290"/>
                <a:ext cx="431528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>
            <a:extLst>
              <a:ext uri="{FF2B5EF4-FFF2-40B4-BE49-F238E27FC236}">
                <a16:creationId xmlns:a16="http://schemas.microsoft.com/office/drawing/2014/main" id="{769B220F-5994-4A66-A2BE-69F30305AA40}"/>
              </a:ext>
            </a:extLst>
          </p:cNvPr>
          <p:cNvSpPr/>
          <p:nvPr/>
        </p:nvSpPr>
        <p:spPr bwMode="auto">
          <a:xfrm>
            <a:off x="394772" y="4495446"/>
            <a:ext cx="2988593" cy="200720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1" name="Pfeil: gebogen 30">
            <a:extLst>
              <a:ext uri="{FF2B5EF4-FFF2-40B4-BE49-F238E27FC236}">
                <a16:creationId xmlns:a16="http://schemas.microsoft.com/office/drawing/2014/main" id="{4BE4B24D-CAEE-429C-B843-BF7ECB269FAA}"/>
              </a:ext>
            </a:extLst>
          </p:cNvPr>
          <p:cNvSpPr/>
          <p:nvPr/>
        </p:nvSpPr>
        <p:spPr bwMode="auto">
          <a:xfrm rot="10800000">
            <a:off x="7130738" y="2826147"/>
            <a:ext cx="891766" cy="758739"/>
          </a:xfrm>
          <a:prstGeom prst="bentArrow">
            <a:avLst>
              <a:gd name="adj1" fmla="val 37568"/>
              <a:gd name="adj2" fmla="val 34140"/>
              <a:gd name="adj3" fmla="val 29570"/>
              <a:gd name="adj4" fmla="val 46035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3B5CCBD-BA89-4868-8BA1-A046A299E22B}"/>
              </a:ext>
            </a:extLst>
          </p:cNvPr>
          <p:cNvSpPr txBox="1"/>
          <p:nvPr/>
        </p:nvSpPr>
        <p:spPr>
          <a:xfrm>
            <a:off x="7983581" y="2980130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relax </a:t>
            </a:r>
            <a:r>
              <a:rPr lang="de-AT" dirty="0" err="1">
                <a:solidFill>
                  <a:srgbClr val="C00000"/>
                </a:solidFill>
              </a:rPr>
              <a:t>the</a:t>
            </a:r>
            <a:br>
              <a:rPr lang="de-AT" dirty="0">
                <a:solidFill>
                  <a:srgbClr val="C00000"/>
                </a:solidFill>
              </a:rPr>
            </a:br>
            <a:r>
              <a:rPr lang="de-AT" dirty="0" err="1">
                <a:solidFill>
                  <a:srgbClr val="C00000"/>
                </a:solidFill>
              </a:rPr>
              <a:t>problem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0DD8BA29-FCB3-4AEA-AD5B-33A7E066FD07}"/>
              </a:ext>
            </a:extLst>
          </p:cNvPr>
          <p:cNvSpPr/>
          <p:nvPr/>
        </p:nvSpPr>
        <p:spPr bwMode="auto">
          <a:xfrm>
            <a:off x="5471160" y="2687126"/>
            <a:ext cx="2034540" cy="288275"/>
          </a:xfrm>
          <a:prstGeom prst="roundRect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A1C4928F-9EDE-4941-A15C-BB36E3F45B79}"/>
              </a:ext>
            </a:extLst>
          </p:cNvPr>
          <p:cNvSpPr/>
          <p:nvPr/>
        </p:nvSpPr>
        <p:spPr bwMode="auto">
          <a:xfrm>
            <a:off x="5471160" y="4091905"/>
            <a:ext cx="632460" cy="246048"/>
          </a:xfrm>
          <a:prstGeom prst="roundRect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1" name="Pfeil: nach unten 70">
            <a:extLst>
              <a:ext uri="{FF2B5EF4-FFF2-40B4-BE49-F238E27FC236}">
                <a16:creationId xmlns:a16="http://schemas.microsoft.com/office/drawing/2014/main" id="{DCE2F79D-8C01-4979-9A66-960D8EDD1BCB}"/>
              </a:ext>
            </a:extLst>
          </p:cNvPr>
          <p:cNvSpPr/>
          <p:nvPr/>
        </p:nvSpPr>
        <p:spPr bwMode="auto">
          <a:xfrm>
            <a:off x="5844540" y="3101340"/>
            <a:ext cx="144780" cy="737589"/>
          </a:xfrm>
          <a:prstGeom prst="downArrow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5F965F25-D6F1-4C7C-97E5-F3E782763CF0}"/>
                  </a:ext>
                </a:extLst>
              </p:cNvPr>
              <p:cNvSpPr txBox="1"/>
              <p:nvPr/>
            </p:nvSpPr>
            <p:spPr>
              <a:xfrm>
                <a:off x="3763389" y="4695089"/>
                <a:ext cx="21737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sz="15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de-AT" sz="1500" b="0" dirty="0"/>
                  <a:t> </a:t>
                </a:r>
                <a:r>
                  <a:rPr lang="de-AT" sz="1500" b="0" dirty="0" err="1"/>
                  <a:t>is</a:t>
                </a:r>
                <a:r>
                  <a:rPr lang="de-AT" sz="1500" b="0" dirty="0"/>
                  <a:t> also a JMP </a:t>
                </a:r>
                <a:r>
                  <a:rPr lang="de-AT" sz="1500" b="0" dirty="0" err="1"/>
                  <a:t>solution</a:t>
                </a:r>
                <a:endParaRPr lang="en-US" sz="1500" dirty="0"/>
              </a:p>
            </p:txBody>
          </p:sp>
        </mc:Choice>
        <mc:Fallback xmlns=""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5F965F25-D6F1-4C7C-97E5-F3E78276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389" y="4695089"/>
                <a:ext cx="2173737" cy="323165"/>
              </a:xfrm>
              <a:prstGeom prst="rect">
                <a:avLst/>
              </a:prstGeom>
              <a:blipFill>
                <a:blip r:embed="rId12"/>
                <a:stretch>
                  <a:fillRect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hteck 68">
            <a:extLst>
              <a:ext uri="{FF2B5EF4-FFF2-40B4-BE49-F238E27FC236}">
                <a16:creationId xmlns:a16="http://schemas.microsoft.com/office/drawing/2014/main" id="{AD28347C-C1BD-4E77-9A4C-FBC7A95621F7}"/>
              </a:ext>
            </a:extLst>
          </p:cNvPr>
          <p:cNvSpPr/>
          <p:nvPr/>
        </p:nvSpPr>
        <p:spPr bwMode="auto">
          <a:xfrm>
            <a:off x="4838330" y="5454079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A3CCEA85-AD68-445B-BC16-599EAE03D4F2}"/>
              </a:ext>
            </a:extLst>
          </p:cNvPr>
          <p:cNvSpPr/>
          <p:nvPr/>
        </p:nvSpPr>
        <p:spPr bwMode="auto">
          <a:xfrm>
            <a:off x="5560627" y="5814865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258AB510-1D45-4315-B682-22941DD8C95B}"/>
              </a:ext>
            </a:extLst>
          </p:cNvPr>
          <p:cNvSpPr/>
          <p:nvPr/>
        </p:nvSpPr>
        <p:spPr bwMode="auto">
          <a:xfrm>
            <a:off x="6277678" y="5094600"/>
            <a:ext cx="720000" cy="36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7F4C1A0D-BD73-4A6D-B208-D76065BFD015}"/>
              </a:ext>
            </a:extLst>
          </p:cNvPr>
          <p:cNvSpPr/>
          <p:nvPr/>
        </p:nvSpPr>
        <p:spPr bwMode="auto">
          <a:xfrm>
            <a:off x="4837079" y="5093293"/>
            <a:ext cx="108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C0C0C0"/>
                </a:highlight>
                <a:latin typeface="Arial" charset="0"/>
                <a:ea typeface="ＭＳ Ｐゴシック" pitchFamily="-112" charset="-128"/>
              </a:rPr>
              <a:t>op1</a:t>
            </a:r>
            <a:endParaRPr lang="en-US" sz="1200" b="1" dirty="0">
              <a:highlight>
                <a:srgbClr val="C0C0C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CFAA516-633B-4983-A645-793B3B7A1CA6}"/>
              </a:ext>
            </a:extLst>
          </p:cNvPr>
          <p:cNvSpPr/>
          <p:nvPr/>
        </p:nvSpPr>
        <p:spPr bwMode="auto">
          <a:xfrm>
            <a:off x="5917079" y="5453965"/>
            <a:ext cx="72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FFFF00"/>
                </a:highlight>
                <a:latin typeface="Arial" charset="0"/>
                <a:ea typeface="ＭＳ Ｐゴシック" pitchFamily="-112" charset="-128"/>
              </a:rPr>
              <a:t>op2</a:t>
            </a:r>
            <a:endParaRPr lang="en-US" sz="1200" b="1" dirty="0">
              <a:highlight>
                <a:srgbClr val="FFFF00"/>
              </a:highlight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C7D4A3B-640F-4E73-96A4-7D3801C9AE1A}"/>
              </a:ext>
            </a:extLst>
          </p:cNvPr>
          <p:cNvSpPr/>
          <p:nvPr/>
        </p:nvSpPr>
        <p:spPr bwMode="auto">
          <a:xfrm>
            <a:off x="6637079" y="5812556"/>
            <a:ext cx="36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200" b="1" dirty="0">
                <a:highlight>
                  <a:srgbClr val="00FFFF"/>
                </a:highlight>
                <a:latin typeface="Arial" charset="0"/>
                <a:ea typeface="ＭＳ Ｐゴシック" pitchFamily="-112" charset="-128"/>
              </a:rPr>
              <a:t>op3</a:t>
            </a:r>
            <a:endParaRPr lang="en-US" sz="1200" b="1" dirty="0">
              <a:highlight>
                <a:srgbClr val="00FFFF"/>
              </a:highlight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B8EF412E-4B5C-47C9-8900-85EA994828D9}"/>
                  </a:ext>
                </a:extLst>
              </p:cNvPr>
              <p:cNvSpPr txBox="1"/>
              <p:nvPr/>
            </p:nvSpPr>
            <p:spPr>
              <a:xfrm>
                <a:off x="7228322" y="5155023"/>
                <a:ext cx="1814792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500" b="0" dirty="0"/>
                  <a:t>another JMP (but</a:t>
                </a:r>
                <a:br>
                  <a:rPr lang="de-AT" sz="1500" b="0" dirty="0"/>
                </a:br>
                <a:r>
                  <a:rPr lang="de-AT" sz="1500" b="0" dirty="0"/>
                  <a:t>not JOP) </a:t>
                </a:r>
                <a:r>
                  <a:rPr lang="de-AT" sz="1500" b="0" dirty="0" err="1"/>
                  <a:t>solution</a:t>
                </a:r>
                <a:br>
                  <a:rPr lang="de-AT" sz="1500" b="0" dirty="0"/>
                </a:br>
                <a:r>
                  <a:rPr lang="de-AT" sz="1500" b="0" dirty="0" err="1"/>
                  <a:t>is</a:t>
                </a:r>
                <a:r>
                  <a:rPr lang="de-AT" sz="15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sz="15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AT" sz="15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de-AT" sz="1500" b="0" i="0" smtClean="0">
                        <a:latin typeface="Cambria Math" panose="02040503050406030204" pitchFamily="18" charset="0"/>
                      </a:rPr>
                      <m:t>job</m:t>
                    </m:r>
                    <m:r>
                      <a:rPr lang="de-AT" sz="1500" b="0" i="0" smtClean="0">
                        <a:latin typeface="Cambria Math" panose="02040503050406030204" pitchFamily="18" charset="0"/>
                      </a:rPr>
                      <m:t> 1, </m:t>
                    </m:r>
                    <m:r>
                      <m:rPr>
                        <m:sty m:val="p"/>
                      </m:rPr>
                      <a:rPr lang="de-AT" sz="1500" b="0" i="0" smtClean="0">
                        <a:latin typeface="Cambria Math" panose="02040503050406030204" pitchFamily="18" charset="0"/>
                      </a:rPr>
                      <m:t>job</m:t>
                    </m:r>
                    <m:r>
                      <a:rPr lang="de-AT" sz="1500" b="0" i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de-AT" sz="15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76" name="Textfeld 75">
                <a:extLst>
                  <a:ext uri="{FF2B5EF4-FFF2-40B4-BE49-F238E27FC236}">
                    <a16:creationId xmlns:a16="http://schemas.microsoft.com/office/drawing/2014/main" id="{B8EF412E-4B5C-47C9-8900-85EA99482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22" y="5155023"/>
                <a:ext cx="1814792" cy="784830"/>
              </a:xfrm>
              <a:prstGeom prst="rect">
                <a:avLst/>
              </a:prstGeom>
              <a:blipFill>
                <a:blip r:embed="rId13"/>
                <a:stretch>
                  <a:fillRect l="-1347" t="-2344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B5913869-1AC4-4A5C-ACC2-02172BB09318}"/>
              </a:ext>
            </a:extLst>
          </p:cNvPr>
          <p:cNvSpPr/>
          <p:nvPr/>
        </p:nvSpPr>
        <p:spPr bwMode="auto">
          <a:xfrm>
            <a:off x="3811744" y="4738428"/>
            <a:ext cx="2029722" cy="246048"/>
          </a:xfrm>
          <a:prstGeom prst="roundRect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6B032F03-39ED-4C2B-8816-27EACA996AAA}"/>
              </a:ext>
            </a:extLst>
          </p:cNvPr>
          <p:cNvSpPr/>
          <p:nvPr/>
        </p:nvSpPr>
        <p:spPr bwMode="auto">
          <a:xfrm>
            <a:off x="7267626" y="5204059"/>
            <a:ext cx="1680431" cy="735794"/>
          </a:xfrm>
          <a:prstGeom prst="roundRect">
            <a:avLst>
              <a:gd name="adj" fmla="val 12229"/>
            </a:avLst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6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4" grpId="0"/>
      <p:bldP spid="60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1" grpId="0"/>
      <p:bldP spid="22" grpId="0" animBg="1"/>
      <p:bldP spid="23" grpId="0" animBg="1"/>
      <p:bldP spid="24" grpId="0" animBg="1"/>
      <p:bldP spid="30" grpId="0"/>
      <p:bldP spid="37" grpId="0"/>
      <p:bldP spid="6" grpId="0"/>
      <p:bldP spid="32" grpId="0"/>
      <p:bldP spid="34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8" grpId="0" animBg="1"/>
      <p:bldP spid="59" grpId="0" animBg="1"/>
      <p:bldP spid="61" grpId="0" animBg="1"/>
      <p:bldP spid="63" grpId="0"/>
      <p:bldP spid="65" grpId="0" animBg="1"/>
      <p:bldP spid="66" grpId="0" animBg="1"/>
      <p:bldP spid="67" grpId="0" animBg="1"/>
      <p:bldP spid="19" grpId="0" animBg="1"/>
      <p:bldP spid="31" grpId="0" animBg="1"/>
      <p:bldP spid="51" grpId="0"/>
      <p:bldP spid="52" grpId="0" animBg="1"/>
      <p:bldP spid="68" grpId="0" animBg="1"/>
      <p:bldP spid="71" grpId="0" animBg="1"/>
      <p:bldP spid="62" grpId="0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5E96CF-A818-43FE-89E7-0B1A82FF0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604447" cy="50405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Foundation:</a:t>
            </a:r>
            <a:r>
              <a:rPr lang="en-US" dirty="0"/>
              <a:t>  four observations</a:t>
            </a:r>
          </a:p>
          <a:p>
            <a:r>
              <a:rPr lang="en-US" dirty="0"/>
              <a:t>Obs1:  	each JOP solution is a JMP solution</a:t>
            </a:r>
          </a:p>
          <a:p>
            <a:r>
              <a:rPr lang="en-US" dirty="0"/>
              <a:t>Obs2:  	JMP has lower complexity than JOP</a:t>
            </a:r>
          </a:p>
          <a:p>
            <a:r>
              <a:rPr lang="en-US" dirty="0"/>
              <a:t>Obs3:  	for JMP, efficient algorithms do exist </a:t>
            </a:r>
          </a:p>
          <a:p>
            <a:r>
              <a:rPr lang="en-US" dirty="0"/>
              <a:t>Obs4:  	CP solvers typically do not support JMP solving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Idea: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draw a </a:t>
            </a:r>
            <a:r>
              <a:rPr lang="en-US" dirty="0">
                <a:solidFill>
                  <a:srgbClr val="459BC3"/>
                </a:solidFill>
              </a:rPr>
              <a:t>random sample</a:t>
            </a:r>
            <a:r>
              <a:rPr lang="en-US" dirty="0"/>
              <a:t> in the JMP solution space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Procedure (Outline):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 solve multiple randomly modified JMP instances</a:t>
            </a:r>
          </a:p>
          <a:p>
            <a:pPr marL="0" indent="0">
              <a:buNone/>
            </a:pPr>
            <a:r>
              <a:rPr lang="en-US" dirty="0"/>
              <a:t>•  store solution with best utility throughout process, stop if required solution quality is achieved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3564D29-9769-4047-93A6-150D90FC2C2D}"/>
              </a:ext>
            </a:extLst>
          </p:cNvPr>
          <p:cNvSpPr/>
          <p:nvPr/>
        </p:nvSpPr>
        <p:spPr>
          <a:xfrm>
            <a:off x="2611728" y="3193455"/>
            <a:ext cx="4205428" cy="14452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923A23-14A9-431A-9FAD-4A4A7D70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Approach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99B73-6B6E-4AE1-8BD1-B74DBC00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9BA8A-C588-4616-8370-37E36C1B1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83" y="6547155"/>
            <a:ext cx="7039381" cy="365125"/>
          </a:xfrm>
        </p:spPr>
        <p:txBody>
          <a:bodyPr/>
          <a:lstStyle/>
          <a:p>
            <a:r>
              <a:rPr lang="en-US"/>
              <a:t>KR‘21                                                        Randomized Problem-Relaxation Solving for Over-Constrained Schedules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1DE022-10AF-45F3-B4C4-6D013A9D0236}"/>
              </a:ext>
            </a:extLst>
          </p:cNvPr>
          <p:cNvSpPr txBox="1"/>
          <p:nvPr/>
        </p:nvSpPr>
        <p:spPr>
          <a:xfrm>
            <a:off x="5167740" y="4825529"/>
            <a:ext cx="364133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e.g.: if every 10-th JMP solution is a JOP solution: </a:t>
            </a:r>
            <a:br>
              <a:rPr lang="en-US" sz="1200" dirty="0"/>
            </a:br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randomly sampling </a:t>
            </a:r>
            <a:r>
              <a:rPr lang="en-US" sz="1200" dirty="0">
                <a:solidFill>
                  <a:srgbClr val="459BC3"/>
                </a:solidFill>
              </a:rPr>
              <a:t>20 JMP solutions </a:t>
            </a:r>
            <a:r>
              <a:rPr lang="en-US" sz="1200" dirty="0"/>
              <a:t>yields 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dirty="0">
                <a:solidFill>
                  <a:srgbClr val="459BC3"/>
                </a:solidFill>
              </a:rPr>
              <a:t>JOP solution with 88 % probability</a:t>
            </a:r>
            <a:endParaRPr lang="de-AT" sz="1200" dirty="0">
              <a:solidFill>
                <a:srgbClr val="459BC3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55219A-057E-4F6B-93A3-A0A1B1E9683E}"/>
              </a:ext>
            </a:extLst>
          </p:cNvPr>
          <p:cNvSpPr txBox="1"/>
          <p:nvPr/>
        </p:nvSpPr>
        <p:spPr>
          <a:xfrm>
            <a:off x="5519602" y="1509344"/>
            <a:ext cx="315195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intuitively: JOP = finding best JMP solution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E2554C-4409-4A72-93D5-5A5D73BB0427}"/>
              </a:ext>
            </a:extLst>
          </p:cNvPr>
          <p:cNvSpPr txBox="1"/>
          <p:nvPr/>
        </p:nvSpPr>
        <p:spPr>
          <a:xfrm>
            <a:off x="5362545" y="1852002"/>
            <a:ext cx="330901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e.g., </a:t>
            </a:r>
            <a:r>
              <a:rPr lang="en-US" sz="1200" dirty="0" err="1"/>
              <a:t>QuickXplain</a:t>
            </a:r>
            <a:r>
              <a:rPr lang="en-US" sz="1200" dirty="0"/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[Junker, 2004]</a:t>
            </a:r>
            <a:r>
              <a:rPr lang="en-US" sz="1200" dirty="0"/>
              <a:t>, </a:t>
            </a:r>
            <a:br>
              <a:rPr lang="en-US" sz="1200" dirty="0"/>
            </a:br>
            <a:r>
              <a:rPr lang="en-US" sz="1200" dirty="0"/>
              <a:t>Progression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[Marques-Silva et al, 2013]</a:t>
            </a:r>
            <a:r>
              <a:rPr lang="en-US" sz="1200" dirty="0"/>
              <a:t>,</a:t>
            </a:r>
          </a:p>
          <a:p>
            <a:r>
              <a:rPr lang="de-AT" sz="1200" dirty="0"/>
              <a:t>Inverse </a:t>
            </a:r>
            <a:r>
              <a:rPr lang="de-AT" sz="1200" dirty="0" err="1"/>
              <a:t>QuickXplain</a:t>
            </a:r>
            <a:r>
              <a:rPr lang="de-AT" sz="1200" dirty="0"/>
              <a:t> </a:t>
            </a:r>
            <a:r>
              <a:rPr lang="de-AT" sz="1100" dirty="0">
                <a:solidFill>
                  <a:schemeClr val="bg1">
                    <a:lumMod val="50000"/>
                  </a:schemeClr>
                </a:solidFill>
              </a:rPr>
              <a:t>[Schekotihin et al, 2014]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DCB530D-B53C-4A84-B90D-901C777A206C}"/>
              </a:ext>
            </a:extLst>
          </p:cNvPr>
          <p:cNvSpPr txBox="1"/>
          <p:nvPr/>
        </p:nvSpPr>
        <p:spPr>
          <a:xfrm>
            <a:off x="6327323" y="2560728"/>
            <a:ext cx="234423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cannot use CP solver to exploit JMP solving for JOP solving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D17C146-3E59-44FA-9E2F-CA95DFCBEADA}"/>
              </a:ext>
            </a:extLst>
          </p:cNvPr>
          <p:cNvSpPr/>
          <p:nvPr/>
        </p:nvSpPr>
        <p:spPr>
          <a:xfrm>
            <a:off x="3882317" y="3596382"/>
            <a:ext cx="2480981" cy="8945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FCA88F-A06E-4242-A2ED-C93C52DD3783}"/>
              </a:ext>
            </a:extLst>
          </p:cNvPr>
          <p:cNvSpPr txBox="1"/>
          <p:nvPr/>
        </p:nvSpPr>
        <p:spPr>
          <a:xfrm>
            <a:off x="4544281" y="3596382"/>
            <a:ext cx="1246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err="1">
                <a:solidFill>
                  <a:srgbClr val="00B050"/>
                </a:solidFill>
              </a:rPr>
              <a:t>Solutions</a:t>
            </a:r>
            <a:r>
              <a:rPr lang="de-AT" sz="1400" baseline="-25000" dirty="0" err="1">
                <a:solidFill>
                  <a:srgbClr val="00B050"/>
                </a:solidFill>
              </a:rPr>
              <a:t>JOP</a:t>
            </a:r>
            <a:endParaRPr lang="de-AT" sz="1400" baseline="-25000" dirty="0">
              <a:solidFill>
                <a:srgbClr val="00B05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A1D9A2-85C6-461D-A14A-632099B364B1}"/>
              </a:ext>
            </a:extLst>
          </p:cNvPr>
          <p:cNvSpPr txBox="1"/>
          <p:nvPr/>
        </p:nvSpPr>
        <p:spPr>
          <a:xfrm>
            <a:off x="4115627" y="3176839"/>
            <a:ext cx="1246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err="1">
                <a:solidFill>
                  <a:srgbClr val="0070C0"/>
                </a:solidFill>
              </a:rPr>
              <a:t>Solutions</a:t>
            </a:r>
            <a:r>
              <a:rPr lang="de-AT" sz="1400" baseline="-25000" dirty="0" err="1">
                <a:solidFill>
                  <a:srgbClr val="0070C0"/>
                </a:solidFill>
              </a:rPr>
              <a:t>JMP</a:t>
            </a:r>
            <a:endParaRPr lang="de-AT" sz="1400" baseline="-25000" dirty="0">
              <a:solidFill>
                <a:srgbClr val="0070C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24F185A-3B98-4498-9F27-F2FC94923F83}"/>
              </a:ext>
            </a:extLst>
          </p:cNvPr>
          <p:cNvSpPr/>
          <p:nvPr/>
        </p:nvSpPr>
        <p:spPr>
          <a:xfrm>
            <a:off x="3882317" y="3596382"/>
            <a:ext cx="2480981" cy="89454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B7C2087-C272-4EDB-9A24-4AD5BFC3B18A}"/>
              </a:ext>
            </a:extLst>
          </p:cNvPr>
          <p:cNvSpPr txBox="1"/>
          <p:nvPr/>
        </p:nvSpPr>
        <p:spPr>
          <a:xfrm>
            <a:off x="7071510" y="4465598"/>
            <a:ext cx="1542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C00000"/>
                </a:solidFill>
              </a:rPr>
              <a:t>"</a:t>
            </a:r>
            <a:r>
              <a:rPr lang="de-AT" sz="1200" dirty="0" err="1">
                <a:solidFill>
                  <a:srgbClr val="C00000"/>
                </a:solidFill>
              </a:rPr>
              <a:t>best</a:t>
            </a:r>
            <a:r>
              <a:rPr lang="de-AT" sz="1200" dirty="0">
                <a:solidFill>
                  <a:srgbClr val="C00000"/>
                </a:solidFill>
              </a:rPr>
              <a:t>" JMP </a:t>
            </a:r>
            <a:r>
              <a:rPr lang="de-AT" sz="1200" dirty="0" err="1">
                <a:solidFill>
                  <a:srgbClr val="C00000"/>
                </a:solidFill>
              </a:rPr>
              <a:t>solutions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B4E5586-17FD-444D-8450-DE43D8D8C05E}"/>
              </a:ext>
            </a:extLst>
          </p:cNvPr>
          <p:cNvCxnSpPr>
            <a:cxnSpLocks/>
          </p:cNvCxnSpPr>
          <p:nvPr/>
        </p:nvCxnSpPr>
        <p:spPr bwMode="auto">
          <a:xfrm>
            <a:off x="6273800" y="4214430"/>
            <a:ext cx="818633" cy="3919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46986BE-7814-4F41-9C4B-542F5C2C04E0}"/>
              </a:ext>
            </a:extLst>
          </p:cNvPr>
          <p:cNvSpPr/>
          <p:nvPr/>
        </p:nvSpPr>
        <p:spPr bwMode="auto">
          <a:xfrm>
            <a:off x="5927706" y="3907748"/>
            <a:ext cx="99695" cy="949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1B173A-3D35-4F62-B19E-522045F523B7}"/>
              </a:ext>
            </a:extLst>
          </p:cNvPr>
          <p:cNvSpPr/>
          <p:nvPr/>
        </p:nvSpPr>
        <p:spPr bwMode="auto">
          <a:xfrm>
            <a:off x="5793409" y="4166948"/>
            <a:ext cx="99695" cy="949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25D16D64-4CC6-43C4-8E72-D0EB7CDF2F3A}"/>
              </a:ext>
            </a:extLst>
          </p:cNvPr>
          <p:cNvCxnSpPr>
            <a:cxnSpLocks/>
            <a:stCxn id="18" idx="6"/>
            <a:endCxn id="27" idx="1"/>
          </p:cNvCxnSpPr>
          <p:nvPr/>
        </p:nvCxnSpPr>
        <p:spPr bwMode="auto">
          <a:xfrm flipV="1">
            <a:off x="6027401" y="3656928"/>
            <a:ext cx="854559" cy="2983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B3AB7763-C034-4655-8D3C-529E66C519D5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 bwMode="auto">
          <a:xfrm flipV="1">
            <a:off x="5893104" y="3656928"/>
            <a:ext cx="988856" cy="5575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0C80DD49-2040-4358-B176-633BAC64117D}"/>
              </a:ext>
            </a:extLst>
          </p:cNvPr>
          <p:cNvSpPr txBox="1"/>
          <p:nvPr/>
        </p:nvSpPr>
        <p:spPr>
          <a:xfrm>
            <a:off x="6881960" y="3333762"/>
            <a:ext cx="216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"</a:t>
            </a:r>
            <a:r>
              <a:rPr lang="de-AT" sz="1200" dirty="0" err="1"/>
              <a:t>direct</a:t>
            </a:r>
            <a:r>
              <a:rPr lang="de-AT" sz="1200" dirty="0"/>
              <a:t>" </a:t>
            </a:r>
            <a:r>
              <a:rPr lang="de-AT" sz="1200" dirty="0" err="1"/>
              <a:t>computation</a:t>
            </a:r>
            <a:r>
              <a:rPr lang="de-AT" sz="1200" dirty="0"/>
              <a:t> </a:t>
            </a:r>
            <a:r>
              <a:rPr lang="de-AT" sz="1200" dirty="0" err="1"/>
              <a:t>is</a:t>
            </a:r>
            <a:r>
              <a:rPr lang="de-AT" sz="1200" dirty="0"/>
              <a:t> </a:t>
            </a:r>
            <a:r>
              <a:rPr lang="de-AT" sz="1200" b="1" dirty="0" err="1"/>
              <a:t>hard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/>
              <a:t>(</a:t>
            </a:r>
            <a:r>
              <a:rPr lang="de-AT" sz="1200" dirty="0">
                <a:sym typeface="Wingdings" panose="05000000000000000000" pitchFamily="2" charset="2"/>
              </a:rPr>
              <a:t></a:t>
            </a:r>
            <a:r>
              <a:rPr lang="de-AT" sz="1200" dirty="0"/>
              <a:t> </a:t>
            </a:r>
            <a:r>
              <a:rPr lang="de-AT" sz="1200" dirty="0" err="1"/>
              <a:t>solve</a:t>
            </a:r>
            <a:r>
              <a:rPr lang="de-AT" sz="1200" dirty="0"/>
              <a:t> </a:t>
            </a:r>
            <a:r>
              <a:rPr lang="de-AT" sz="1200" dirty="0" err="1"/>
              <a:t>one</a:t>
            </a:r>
            <a:r>
              <a:rPr lang="de-AT" sz="1200" dirty="0">
                <a:solidFill>
                  <a:srgbClr val="459BC3"/>
                </a:solidFill>
              </a:rPr>
              <a:t> </a:t>
            </a:r>
            <a:r>
              <a:rPr lang="de-AT" sz="1200" dirty="0" err="1">
                <a:solidFill>
                  <a:srgbClr val="459BC3"/>
                </a:solidFill>
              </a:rPr>
              <a:t>optimization</a:t>
            </a:r>
            <a:r>
              <a:rPr lang="de-AT" sz="1200" dirty="0">
                <a:solidFill>
                  <a:srgbClr val="459BC3"/>
                </a:solidFill>
              </a:rPr>
              <a:t> </a:t>
            </a:r>
            <a:br>
              <a:rPr lang="de-AT" sz="1200" dirty="0">
                <a:solidFill>
                  <a:srgbClr val="459BC3"/>
                </a:solidFill>
              </a:rPr>
            </a:br>
            <a:r>
              <a:rPr lang="de-AT" sz="1200" dirty="0">
                <a:solidFill>
                  <a:srgbClr val="459BC3"/>
                </a:solidFill>
              </a:rPr>
              <a:t>    </a:t>
            </a:r>
            <a:r>
              <a:rPr lang="de-AT" sz="1200" dirty="0" err="1">
                <a:solidFill>
                  <a:srgbClr val="459BC3"/>
                </a:solidFill>
              </a:rPr>
              <a:t>problem</a:t>
            </a:r>
            <a:r>
              <a:rPr lang="de-AT" sz="1200" dirty="0"/>
              <a:t> per </a:t>
            </a:r>
            <a:r>
              <a:rPr lang="de-AT" sz="1200" dirty="0" err="1"/>
              <a:t>solution</a:t>
            </a:r>
            <a:r>
              <a:rPr lang="de-AT" sz="1200" dirty="0"/>
              <a:t>)</a:t>
            </a:r>
            <a:endParaRPr lang="en-US" sz="1200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E1EF50D-DF92-4FA4-B759-92C885F27CFA}"/>
              </a:ext>
            </a:extLst>
          </p:cNvPr>
          <p:cNvSpPr/>
          <p:nvPr/>
        </p:nvSpPr>
        <p:spPr bwMode="auto">
          <a:xfrm>
            <a:off x="3681761" y="3454717"/>
            <a:ext cx="99695" cy="9496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58D304B-D2A3-4186-8BB5-28A2D94697DA}"/>
              </a:ext>
            </a:extLst>
          </p:cNvPr>
          <p:cNvSpPr/>
          <p:nvPr/>
        </p:nvSpPr>
        <p:spPr bwMode="auto">
          <a:xfrm>
            <a:off x="3406666" y="3684804"/>
            <a:ext cx="99695" cy="9496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6836DC3-15AC-4704-9138-A5E96A48E9E7}"/>
              </a:ext>
            </a:extLst>
          </p:cNvPr>
          <p:cNvSpPr/>
          <p:nvPr/>
        </p:nvSpPr>
        <p:spPr bwMode="auto">
          <a:xfrm>
            <a:off x="3590178" y="4085668"/>
            <a:ext cx="99695" cy="9496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09B53B13-464C-4116-A14E-B126ADC2A6F7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 flipH="1" flipV="1">
            <a:off x="2502114" y="3283805"/>
            <a:ext cx="1179647" cy="2183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9EA73D57-2194-40AD-A217-125EFDB92764}"/>
              </a:ext>
            </a:extLst>
          </p:cNvPr>
          <p:cNvCxnSpPr>
            <a:cxnSpLocks/>
            <a:stCxn id="32" idx="2"/>
          </p:cNvCxnSpPr>
          <p:nvPr/>
        </p:nvCxnSpPr>
        <p:spPr bwMode="auto">
          <a:xfrm flipH="1" flipV="1">
            <a:off x="2502114" y="3275907"/>
            <a:ext cx="904552" cy="4563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445AB866-9284-4AD5-90C8-67B7325519F0}"/>
              </a:ext>
            </a:extLst>
          </p:cNvPr>
          <p:cNvCxnSpPr>
            <a:stCxn id="33" idx="1"/>
          </p:cNvCxnSpPr>
          <p:nvPr/>
        </p:nvCxnSpPr>
        <p:spPr bwMode="auto">
          <a:xfrm flipH="1" flipV="1">
            <a:off x="2502114" y="3275907"/>
            <a:ext cx="1102664" cy="8236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48928CC5-BAE6-4594-A244-BCAAFAE20167}"/>
                  </a:ext>
                </a:extLst>
              </p:cNvPr>
              <p:cNvSpPr txBox="1"/>
              <p:nvPr/>
            </p:nvSpPr>
            <p:spPr>
              <a:xfrm>
                <a:off x="792479" y="2816594"/>
                <a:ext cx="2129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200" dirty="0" err="1"/>
                  <a:t>computation</a:t>
                </a:r>
                <a:r>
                  <a:rPr lang="de-AT" sz="1200" dirty="0"/>
                  <a:t> </a:t>
                </a:r>
                <a:r>
                  <a:rPr lang="de-AT" sz="1200" b="1" dirty="0" err="1"/>
                  <a:t>more</a:t>
                </a:r>
                <a:r>
                  <a:rPr lang="de-AT" sz="1200" b="1" dirty="0"/>
                  <a:t> </a:t>
                </a:r>
                <a:r>
                  <a:rPr lang="de-AT" sz="1200" b="1" dirty="0" err="1"/>
                  <a:t>efficient</a:t>
                </a:r>
                <a:endParaRPr lang="de-AT" sz="1200" b="1" dirty="0"/>
              </a:p>
              <a:p>
                <a:r>
                  <a:rPr lang="de-AT" sz="1200" dirty="0"/>
                  <a:t>(</a:t>
                </a:r>
                <a:r>
                  <a:rPr lang="de-AT" sz="1200" dirty="0">
                    <a:sym typeface="Wingdings" panose="05000000000000000000" pitchFamily="2" charset="2"/>
                  </a:rPr>
                  <a:t></a:t>
                </a:r>
                <a:r>
                  <a:rPr lang="de-AT" sz="1200" dirty="0"/>
                  <a:t> </a:t>
                </a:r>
                <a:r>
                  <a:rPr lang="de-AT" sz="1200" dirty="0" err="1"/>
                  <a:t>solve</a:t>
                </a:r>
                <a:r>
                  <a:rPr lang="de-AT" sz="1200" dirty="0"/>
                  <a:t> </a:t>
                </a:r>
                <a14:m>
                  <m:oMath xmlns:m="http://schemas.openxmlformats.org/officeDocument/2006/math">
                    <m:r>
                      <a:rPr lang="de-AT" sz="1200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AT" sz="1200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de-AT" sz="1200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AT" sz="1200" i="1" dirty="0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de-AT" sz="1200" dirty="0">
                    <a:solidFill>
                      <a:srgbClr val="459BC3"/>
                    </a:solidFill>
                  </a:rPr>
                  <a:t> </a:t>
                </a:r>
                <a:r>
                  <a:rPr lang="de-AT" sz="1200" dirty="0" err="1">
                    <a:solidFill>
                      <a:srgbClr val="459BC3"/>
                    </a:solidFill>
                  </a:rPr>
                  <a:t>decision</a:t>
                </a:r>
                <a:r>
                  <a:rPr lang="de-AT" sz="1200" dirty="0">
                    <a:solidFill>
                      <a:srgbClr val="459BC3"/>
                    </a:solidFill>
                  </a:rPr>
                  <a:t> </a:t>
                </a:r>
                <a:r>
                  <a:rPr lang="de-AT" sz="1200" dirty="0" err="1">
                    <a:solidFill>
                      <a:srgbClr val="459BC3"/>
                    </a:solidFill>
                  </a:rPr>
                  <a:t>problems</a:t>
                </a:r>
                <a:r>
                  <a:rPr lang="de-AT" sz="1200" dirty="0"/>
                  <a:t> per </a:t>
                </a:r>
                <a:r>
                  <a:rPr lang="de-AT" sz="1200" dirty="0" err="1"/>
                  <a:t>solution</a:t>
                </a:r>
                <a:r>
                  <a:rPr lang="de-AT" sz="1200" dirty="0"/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48928CC5-BAE6-4594-A244-BCAAFAE20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" y="2816594"/>
                <a:ext cx="2129325" cy="646331"/>
              </a:xfrm>
              <a:prstGeom prst="rect">
                <a:avLst/>
              </a:prstGeom>
              <a:blipFill>
                <a:blip r:embed="rId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62971CBB-0819-4E21-977D-2996FC7745FD}"/>
              </a:ext>
            </a:extLst>
          </p:cNvPr>
          <p:cNvSpPr/>
          <p:nvPr/>
        </p:nvSpPr>
        <p:spPr>
          <a:xfrm>
            <a:off x="1588149" y="3805121"/>
            <a:ext cx="748302" cy="655024"/>
          </a:xfrm>
          <a:prstGeom prst="roundRect">
            <a:avLst>
              <a:gd name="adj" fmla="val 697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3A2F150-1F92-4FEE-94C0-AA7EC70047CE}"/>
              </a:ext>
            </a:extLst>
          </p:cNvPr>
          <p:cNvSpPr txBox="1"/>
          <p:nvPr/>
        </p:nvSpPr>
        <p:spPr>
          <a:xfrm>
            <a:off x="1719445" y="3640967"/>
            <a:ext cx="48571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000" dirty="0"/>
              <a:t>CP Solver</a:t>
            </a:r>
          </a:p>
        </p:txBody>
      </p:sp>
      <p:pic>
        <p:nvPicPr>
          <p:cNvPr id="49" name="Grafik 48" descr="Zahnrad">
            <a:extLst>
              <a:ext uri="{FF2B5EF4-FFF2-40B4-BE49-F238E27FC236}">
                <a16:creationId xmlns:a16="http://schemas.microsoft.com/office/drawing/2014/main" id="{09C78F78-6222-42C0-85D6-92A4BDF4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6486" y="3871690"/>
            <a:ext cx="563417" cy="563417"/>
          </a:xfrm>
          <a:prstGeom prst="rect">
            <a:avLst/>
          </a:prstGeom>
        </p:spPr>
      </p:pic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1F518968-315C-4F46-B372-CB76D4B9FE3D}"/>
              </a:ext>
            </a:extLst>
          </p:cNvPr>
          <p:cNvCxnSpPr>
            <a:cxnSpLocks/>
            <a:stCxn id="47" idx="3"/>
            <a:endCxn id="32" idx="3"/>
          </p:cNvCxnSpPr>
          <p:nvPr/>
        </p:nvCxnSpPr>
        <p:spPr bwMode="auto">
          <a:xfrm flipV="1">
            <a:off x="2336451" y="3765861"/>
            <a:ext cx="1084815" cy="3667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3E117DF4-F037-40DA-B5DF-9CFB5C9B95F1}"/>
              </a:ext>
            </a:extLst>
          </p:cNvPr>
          <p:cNvCxnSpPr>
            <a:stCxn id="47" idx="3"/>
            <a:endCxn id="33" idx="2"/>
          </p:cNvCxnSpPr>
          <p:nvPr/>
        </p:nvCxnSpPr>
        <p:spPr bwMode="auto">
          <a:xfrm>
            <a:off x="2336451" y="4132633"/>
            <a:ext cx="1253727" cy="5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Multiplikationszeichen 56">
            <a:extLst>
              <a:ext uri="{FF2B5EF4-FFF2-40B4-BE49-F238E27FC236}">
                <a16:creationId xmlns:a16="http://schemas.microsoft.com/office/drawing/2014/main" id="{9CCCDF6B-4727-4B64-98B7-5AF00435CB62}"/>
              </a:ext>
            </a:extLst>
          </p:cNvPr>
          <p:cNvSpPr/>
          <p:nvPr/>
        </p:nvSpPr>
        <p:spPr bwMode="auto">
          <a:xfrm>
            <a:off x="2743958" y="3861404"/>
            <a:ext cx="269800" cy="180992"/>
          </a:xfrm>
          <a:prstGeom prst="mathMultiply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Multiplikationszeichen 57">
            <a:extLst>
              <a:ext uri="{FF2B5EF4-FFF2-40B4-BE49-F238E27FC236}">
                <a16:creationId xmlns:a16="http://schemas.microsoft.com/office/drawing/2014/main" id="{31F96824-E01A-4EEA-BABA-DF4830038DB4}"/>
              </a:ext>
            </a:extLst>
          </p:cNvPr>
          <p:cNvSpPr/>
          <p:nvPr/>
        </p:nvSpPr>
        <p:spPr bwMode="auto">
          <a:xfrm>
            <a:off x="2807162" y="4049608"/>
            <a:ext cx="269800" cy="180992"/>
          </a:xfrm>
          <a:prstGeom prst="mathMultiply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2FAFD3E-1C53-43FC-B89E-01D1F58DEAF8}"/>
              </a:ext>
            </a:extLst>
          </p:cNvPr>
          <p:cNvSpPr txBox="1"/>
          <p:nvPr/>
        </p:nvSpPr>
        <p:spPr>
          <a:xfrm>
            <a:off x="5706533" y="1167075"/>
            <a:ext cx="296992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some JMP solutions are JOP solutions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C1D9786B-25FF-4AB7-8FA5-A1E15FD59329}"/>
              </a:ext>
            </a:extLst>
          </p:cNvPr>
          <p:cNvCxnSpPr>
            <a:cxnSpLocks/>
            <a:stCxn id="59" idx="1"/>
          </p:cNvCxnSpPr>
          <p:nvPr/>
        </p:nvCxnSpPr>
        <p:spPr bwMode="auto">
          <a:xfrm flipH="1">
            <a:off x="4572001" y="1305575"/>
            <a:ext cx="1134532" cy="467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99225391-F0E0-44FE-BB1F-3DFC58729B15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4632960" y="1647844"/>
            <a:ext cx="886642" cy="374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797A28F8-DBD6-43C9-95BC-39C426EEA283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>
            <a:off x="4701541" y="2175168"/>
            <a:ext cx="661004" cy="1455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13173966-F0A2-4170-B2C8-05C355F6BD76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 flipV="1">
            <a:off x="5554961" y="2664353"/>
            <a:ext cx="772362" cy="127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89317475-1861-438A-A818-3D470C3C858E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 flipV="1">
            <a:off x="4841775" y="5040569"/>
            <a:ext cx="325965" cy="1081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E454CFA1-9DF5-4FAE-AAB4-5703B79BF7A7}"/>
              </a:ext>
            </a:extLst>
          </p:cNvPr>
          <p:cNvSpPr txBox="1"/>
          <p:nvPr/>
        </p:nvSpPr>
        <p:spPr>
          <a:xfrm>
            <a:off x="243923" y="3551485"/>
            <a:ext cx="82921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ym typeface="Wingdings" panose="05000000000000000000" pitchFamily="2" charset="2"/>
              </a:rPr>
              <a:t>in our tests: </a:t>
            </a:r>
            <a:r>
              <a:rPr lang="en-US" sz="900" dirty="0">
                <a:solidFill>
                  <a:srgbClr val="4699C2"/>
                </a:solidFill>
                <a:sym typeface="Wingdings" panose="05000000000000000000" pitchFamily="2" charset="2"/>
              </a:rPr>
              <a:t>single-digit # of minutes</a:t>
            </a:r>
            <a:r>
              <a:rPr lang="en-US" sz="900" dirty="0">
                <a:sym typeface="Wingdings" panose="05000000000000000000" pitchFamily="2" charset="2"/>
              </a:rPr>
              <a:t> per decision</a:t>
            </a:r>
            <a:endParaRPr lang="en-US" sz="9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16D3CD8-13BA-4D95-A0C0-5FF517EF2B6B}"/>
              </a:ext>
            </a:extLst>
          </p:cNvPr>
          <p:cNvSpPr txBox="1"/>
          <p:nvPr/>
        </p:nvSpPr>
        <p:spPr>
          <a:xfrm>
            <a:off x="7380406" y="4027769"/>
            <a:ext cx="14791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900"/>
            </a:lvl1pPr>
          </a:lstStyle>
          <a:p>
            <a:r>
              <a:rPr lang="en-US" dirty="0">
                <a:sym typeface="Wingdings" panose="05000000000000000000" pitchFamily="2" charset="2"/>
              </a:rPr>
              <a:t>in our tests: </a:t>
            </a:r>
            <a:r>
              <a:rPr lang="en-US" dirty="0">
                <a:solidFill>
                  <a:srgbClr val="4699C2"/>
                </a:solidFill>
                <a:sym typeface="Wingdings" panose="05000000000000000000" pitchFamily="2" charset="2"/>
              </a:rPr>
              <a:t>multiple hours</a:t>
            </a:r>
            <a:r>
              <a:rPr lang="en-US" dirty="0">
                <a:sym typeface="Wingdings" panose="05000000000000000000" pitchFamily="2" charset="2"/>
              </a:rPr>
              <a:t> per optimization</a:t>
            </a:r>
            <a:endParaRPr lang="en-US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76FAE68-5117-4CBB-9A30-117DA7091427}"/>
              </a:ext>
            </a:extLst>
          </p:cNvPr>
          <p:cNvCxnSpPr>
            <a:stCxn id="42" idx="0"/>
          </p:cNvCxnSpPr>
          <p:nvPr/>
        </p:nvCxnSpPr>
        <p:spPr bwMode="auto">
          <a:xfrm flipV="1">
            <a:off x="658531" y="3429000"/>
            <a:ext cx="482608" cy="122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657E5D8F-BB66-4E59-B0FE-B0F1BD1C8B27}"/>
              </a:ext>
            </a:extLst>
          </p:cNvPr>
          <p:cNvCxnSpPr>
            <a:cxnSpLocks/>
            <a:endCxn id="43" idx="0"/>
          </p:cNvCxnSpPr>
          <p:nvPr/>
        </p:nvCxnSpPr>
        <p:spPr bwMode="auto">
          <a:xfrm>
            <a:off x="7584472" y="3933870"/>
            <a:ext cx="535518" cy="938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815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4" grpId="0" animBg="1"/>
      <p:bldP spid="15" grpId="0"/>
      <p:bldP spid="18" grpId="0" animBg="1"/>
      <p:bldP spid="19" grpId="0" animBg="1"/>
      <p:bldP spid="27" grpId="0"/>
      <p:bldP spid="31" grpId="0" animBg="1"/>
      <p:bldP spid="32" grpId="0" animBg="1"/>
      <p:bldP spid="33" grpId="0" animBg="1"/>
      <p:bldP spid="44" grpId="0"/>
      <p:bldP spid="47" grpId="0" animBg="1"/>
      <p:bldP spid="48" grpId="0"/>
      <p:bldP spid="57" grpId="0" animBg="1"/>
      <p:bldP spid="58" grpId="0" animBg="1"/>
      <p:bldP spid="59" grpId="0" animBg="1"/>
      <p:bldP spid="42" grpId="0" animBg="1"/>
      <p:bldP spid="4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53564D29-9769-4047-93A6-150D90FC2C2D}"/>
              </a:ext>
            </a:extLst>
          </p:cNvPr>
          <p:cNvSpPr/>
          <p:nvPr/>
        </p:nvSpPr>
        <p:spPr>
          <a:xfrm>
            <a:off x="5140602" y="1909595"/>
            <a:ext cx="3727077" cy="15263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5E96CF-A818-43FE-89E7-0B1A82FF0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604447" cy="50405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Illustration:</a:t>
            </a: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sz="1000" b="1" dirty="0"/>
          </a:p>
          <a:p>
            <a:pPr marL="0" indent="0">
              <a:buNone/>
            </a:pPr>
            <a:r>
              <a:rPr lang="en-US" b="1" dirty="0"/>
              <a:t>Modules:</a:t>
            </a:r>
          </a:p>
          <a:p>
            <a:pPr marL="0" indent="0">
              <a:buNone/>
            </a:pPr>
            <a:r>
              <a:rPr lang="en-US" dirty="0"/>
              <a:t>•  CP solver  		(for solving decision versions of JSSP)</a:t>
            </a:r>
          </a:p>
          <a:p>
            <a:pPr marL="0" indent="0">
              <a:buNone/>
            </a:pPr>
            <a:r>
              <a:rPr lang="en-US" dirty="0"/>
              <a:t>•  JMP unit  		(for finding JMP solutions)</a:t>
            </a:r>
          </a:p>
          <a:p>
            <a:pPr marL="0" indent="0">
              <a:buNone/>
            </a:pPr>
            <a:r>
              <a:rPr lang="en-US" dirty="0"/>
              <a:t>•  random number generator  	(for generating multiple random solutions)</a:t>
            </a:r>
            <a:endParaRPr lang="de-AT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Properties: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459BC3"/>
                </a:solidFill>
              </a:rPr>
              <a:t>no information exchange</a:t>
            </a:r>
            <a:r>
              <a:rPr lang="en-US" dirty="0"/>
              <a:t> between different JMP computations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4699C2"/>
                </a:solidFill>
              </a:rPr>
              <a:t>no manual adaptation</a:t>
            </a:r>
            <a:r>
              <a:rPr lang="en-US" dirty="0"/>
              <a:t> of CP encoding of given JSSP needed 	</a:t>
            </a:r>
          </a:p>
          <a:p>
            <a:r>
              <a:rPr lang="en-US" dirty="0"/>
              <a:t>all modules viewed as </a:t>
            </a:r>
            <a:r>
              <a:rPr lang="en-US" dirty="0">
                <a:solidFill>
                  <a:srgbClr val="459BC3"/>
                </a:solidFill>
              </a:rPr>
              <a:t>black-boxes</a:t>
            </a:r>
            <a:r>
              <a:rPr lang="en-US" dirty="0"/>
              <a:t> 			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923A23-14A9-431A-9FAD-4A4A7D70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Approach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99B73-6B6E-4AE1-8BD1-B74DBC00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62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9BA8A-C588-4616-8370-37E36C1B1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83" y="6547155"/>
            <a:ext cx="7039381" cy="365125"/>
          </a:xfrm>
        </p:spPr>
        <p:txBody>
          <a:bodyPr/>
          <a:lstStyle/>
          <a:p>
            <a:r>
              <a:rPr lang="en-US" dirty="0"/>
              <a:t>KR‘21                                                        Randomized Problem-Relaxation Solving for Over-Constrained Schedules</a:t>
            </a:r>
            <a:endParaRPr lang="de-AT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D17C146-3E59-44FA-9E2F-CA95DFCBEADA}"/>
              </a:ext>
            </a:extLst>
          </p:cNvPr>
          <p:cNvSpPr/>
          <p:nvPr/>
        </p:nvSpPr>
        <p:spPr>
          <a:xfrm>
            <a:off x="6449790" y="2367939"/>
            <a:ext cx="2137011" cy="8945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FCA88F-A06E-4242-A2ED-C93C52DD3783}"/>
              </a:ext>
            </a:extLst>
          </p:cNvPr>
          <p:cNvSpPr txBox="1"/>
          <p:nvPr/>
        </p:nvSpPr>
        <p:spPr>
          <a:xfrm>
            <a:off x="7017746" y="2347868"/>
            <a:ext cx="124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i="1" dirty="0" err="1">
                <a:solidFill>
                  <a:srgbClr val="00B050"/>
                </a:solidFill>
              </a:rPr>
              <a:t>Solutions</a:t>
            </a:r>
            <a:r>
              <a:rPr lang="de-AT" sz="1100" baseline="-25000" dirty="0" err="1">
                <a:solidFill>
                  <a:srgbClr val="00B050"/>
                </a:solidFill>
              </a:rPr>
              <a:t>JOP</a:t>
            </a:r>
            <a:endParaRPr lang="de-AT" sz="1100" baseline="-25000" dirty="0">
              <a:solidFill>
                <a:srgbClr val="00B05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A1D9A2-85C6-461D-A14A-632099B364B1}"/>
              </a:ext>
            </a:extLst>
          </p:cNvPr>
          <p:cNvSpPr txBox="1"/>
          <p:nvPr/>
        </p:nvSpPr>
        <p:spPr>
          <a:xfrm>
            <a:off x="6553343" y="1878382"/>
            <a:ext cx="1246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i="1" dirty="0" err="1">
                <a:solidFill>
                  <a:srgbClr val="0070C0"/>
                </a:solidFill>
              </a:rPr>
              <a:t>Solutions</a:t>
            </a:r>
            <a:r>
              <a:rPr lang="de-AT" sz="1100" baseline="-25000" dirty="0" err="1">
                <a:solidFill>
                  <a:srgbClr val="0070C0"/>
                </a:solidFill>
              </a:rPr>
              <a:t>JMP</a:t>
            </a:r>
            <a:endParaRPr lang="de-AT" sz="1100" baseline="-25000" dirty="0">
              <a:solidFill>
                <a:srgbClr val="0070C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46986BE-7814-4F41-9C4B-542F5C2C04E0}"/>
              </a:ext>
            </a:extLst>
          </p:cNvPr>
          <p:cNvSpPr/>
          <p:nvPr/>
        </p:nvSpPr>
        <p:spPr bwMode="auto">
          <a:xfrm>
            <a:off x="6122649" y="2749701"/>
            <a:ext cx="99695" cy="9496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1B173A-3D35-4F62-B19E-522045F523B7}"/>
              </a:ext>
            </a:extLst>
          </p:cNvPr>
          <p:cNvSpPr/>
          <p:nvPr/>
        </p:nvSpPr>
        <p:spPr bwMode="auto">
          <a:xfrm>
            <a:off x="7183224" y="3001451"/>
            <a:ext cx="99695" cy="949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D0381405-F234-4FB6-B122-652BF241972B}"/>
              </a:ext>
            </a:extLst>
          </p:cNvPr>
          <p:cNvSpPr txBox="1"/>
          <p:nvPr/>
        </p:nvSpPr>
        <p:spPr>
          <a:xfrm rot="4324791">
            <a:off x="5220507" y="2573293"/>
            <a:ext cx="298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…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F438607B-4B50-48C3-B44B-F1E5FE285F07}"/>
              </a:ext>
            </a:extLst>
          </p:cNvPr>
          <p:cNvSpPr/>
          <p:nvPr/>
        </p:nvSpPr>
        <p:spPr>
          <a:xfrm>
            <a:off x="2641498" y="1850878"/>
            <a:ext cx="702419" cy="4363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C6B9A123-D0EF-4729-9DD4-B9B618CEC507}"/>
                  </a:ext>
                </a:extLst>
              </p:cNvPr>
              <p:cNvSpPr txBox="1"/>
              <p:nvPr/>
            </p:nvSpPr>
            <p:spPr>
              <a:xfrm>
                <a:off x="629803" y="2402574"/>
                <a:ext cx="10406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de-AT" sz="1100" b="1" dirty="0"/>
                  <a:t>JOP </a:t>
                </a:r>
                <a:r>
                  <a:rPr lang="de-AT" sz="1100" b="1" dirty="0" err="1"/>
                  <a:t>instance</a:t>
                </a:r>
                <a:br>
                  <a:rPr lang="de-AT" sz="1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de-AT" sz="11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AT" sz="11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11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sz="1100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de-AT" sz="1100" b="1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de-AT" sz="1100" b="1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C6B9A123-D0EF-4729-9DD4-B9B618CEC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03" y="2402574"/>
                <a:ext cx="1040670" cy="430887"/>
              </a:xfrm>
              <a:prstGeom prst="rect">
                <a:avLst/>
              </a:prstGeom>
              <a:blipFill>
                <a:blip r:embed="rId2"/>
                <a:stretch>
                  <a:fillRect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8A6786EB-40B2-4DFF-AD45-2B26B0819584}"/>
              </a:ext>
            </a:extLst>
          </p:cNvPr>
          <p:cNvSpPr/>
          <p:nvPr/>
        </p:nvSpPr>
        <p:spPr>
          <a:xfrm>
            <a:off x="2561995" y="2486461"/>
            <a:ext cx="2264695" cy="803226"/>
          </a:xfrm>
          <a:prstGeom prst="roundRect">
            <a:avLst>
              <a:gd name="adj" fmla="val 697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Flussdiagramm: Magnetplattenspeicher 40">
            <a:extLst>
              <a:ext uri="{FF2B5EF4-FFF2-40B4-BE49-F238E27FC236}">
                <a16:creationId xmlns:a16="http://schemas.microsoft.com/office/drawing/2014/main" id="{09D7299B-B11C-4364-A9A4-28C66DAB9C86}"/>
              </a:ext>
            </a:extLst>
          </p:cNvPr>
          <p:cNvSpPr/>
          <p:nvPr/>
        </p:nvSpPr>
        <p:spPr>
          <a:xfrm>
            <a:off x="1946002" y="2763679"/>
            <a:ext cx="421512" cy="557667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CFA5D04A-8DD2-46C7-9882-3B522FBB5DA2}"/>
              </a:ext>
            </a:extLst>
          </p:cNvPr>
          <p:cNvCxnSpPr>
            <a:cxnSpLocks/>
            <a:stCxn id="38" idx="2"/>
            <a:endCxn id="41" idx="2"/>
          </p:cNvCxnSpPr>
          <p:nvPr/>
        </p:nvCxnSpPr>
        <p:spPr>
          <a:xfrm rot="16200000" flipH="1">
            <a:off x="1443544" y="2540055"/>
            <a:ext cx="209052" cy="79586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B63AE772-0925-4A3F-9AB0-3A990B7D7E00}"/>
              </a:ext>
            </a:extLst>
          </p:cNvPr>
          <p:cNvCxnSpPr>
            <a:cxnSpLocks/>
          </p:cNvCxnSpPr>
          <p:nvPr/>
        </p:nvCxnSpPr>
        <p:spPr>
          <a:xfrm>
            <a:off x="1624723" y="2647900"/>
            <a:ext cx="101677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B5104FC-5ADE-4556-9132-83889A05E7D6}"/>
                  </a:ext>
                </a:extLst>
              </p:cNvPr>
              <p:cNvSpPr txBox="1"/>
              <p:nvPr/>
            </p:nvSpPr>
            <p:spPr>
              <a:xfrm>
                <a:off x="1900214" y="2374552"/>
                <a:ext cx="56566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de-AT" sz="1100" b="1" i="1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de-AT" sz="1100" b="1" dirty="0"/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0B5104FC-5ADE-4556-9132-83889A05E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14" y="2374552"/>
                <a:ext cx="565668" cy="261610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2717E90A-A222-480A-906F-266885A52645}"/>
                  </a:ext>
                </a:extLst>
              </p:cNvPr>
              <p:cNvSpPr txBox="1"/>
              <p:nvPr/>
            </p:nvSpPr>
            <p:spPr>
              <a:xfrm>
                <a:off x="1496397" y="2792136"/>
                <a:ext cx="3193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de-AT" sz="1100" b="1" dirty="0"/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2717E90A-A222-480A-906F-266885A52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397" y="2792136"/>
                <a:ext cx="319318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22DBF5BE-95F0-4A37-94E6-BB6DC3A6DDAC}"/>
              </a:ext>
            </a:extLst>
          </p:cNvPr>
          <p:cNvSpPr/>
          <p:nvPr/>
        </p:nvSpPr>
        <p:spPr>
          <a:xfrm>
            <a:off x="2641498" y="2545874"/>
            <a:ext cx="702419" cy="6796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F34A11B1-C17D-4463-8E59-79E1958D7F06}"/>
              </a:ext>
            </a:extLst>
          </p:cNvPr>
          <p:cNvSpPr/>
          <p:nvPr/>
        </p:nvSpPr>
        <p:spPr>
          <a:xfrm>
            <a:off x="4045234" y="2543284"/>
            <a:ext cx="702419" cy="6796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2" name="Grafik 51" descr="Würfel">
            <a:extLst>
              <a:ext uri="{FF2B5EF4-FFF2-40B4-BE49-F238E27FC236}">
                <a16:creationId xmlns:a16="http://schemas.microsoft.com/office/drawing/2014/main" id="{237921F8-E9C7-4189-A998-AD8DEE38B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2078" y="1869249"/>
            <a:ext cx="403287" cy="423074"/>
          </a:xfrm>
          <a:prstGeom prst="rect">
            <a:avLst/>
          </a:prstGeom>
        </p:spPr>
      </p:pic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78100902-7EEB-478D-A615-8BFD9805B006}"/>
              </a:ext>
            </a:extLst>
          </p:cNvPr>
          <p:cNvSpPr/>
          <p:nvPr/>
        </p:nvSpPr>
        <p:spPr>
          <a:xfrm>
            <a:off x="4040503" y="1850878"/>
            <a:ext cx="702419" cy="43633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6" name="Grafik 55" descr="Zahnräder">
            <a:extLst>
              <a:ext uri="{FF2B5EF4-FFF2-40B4-BE49-F238E27FC236}">
                <a16:creationId xmlns:a16="http://schemas.microsoft.com/office/drawing/2014/main" id="{2CC463A9-F035-4A61-8231-1576F81C8A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4419951" y="2033089"/>
            <a:ext cx="279057" cy="266005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C74EE8BD-4D34-46B8-93FA-218F0675CD34}"/>
              </a:ext>
            </a:extLst>
          </p:cNvPr>
          <p:cNvSpPr txBox="1"/>
          <p:nvPr/>
        </p:nvSpPr>
        <p:spPr>
          <a:xfrm>
            <a:off x="2747015" y="1613828"/>
            <a:ext cx="452368" cy="26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/>
              <a:t>RNG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5A6CFDC-527B-4838-BD07-BB9B3F58EC57}"/>
              </a:ext>
            </a:extLst>
          </p:cNvPr>
          <p:cNvSpPr txBox="1"/>
          <p:nvPr/>
        </p:nvSpPr>
        <p:spPr>
          <a:xfrm>
            <a:off x="4098334" y="1653089"/>
            <a:ext cx="59150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100" dirty="0"/>
              <a:t>CP Solver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7390F6C6-675A-478B-9786-7638C9F56F2A}"/>
              </a:ext>
            </a:extLst>
          </p:cNvPr>
          <p:cNvSpPr txBox="1"/>
          <p:nvPr/>
        </p:nvSpPr>
        <p:spPr>
          <a:xfrm>
            <a:off x="2718723" y="2619641"/>
            <a:ext cx="543721" cy="507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100" dirty="0"/>
              <a:t>Problem</a:t>
            </a:r>
            <a:br>
              <a:rPr lang="de-AT" sz="1100" dirty="0"/>
            </a:br>
            <a:r>
              <a:rPr lang="de-AT" sz="1100" dirty="0"/>
              <a:t>Instance </a:t>
            </a:r>
          </a:p>
          <a:p>
            <a:r>
              <a:rPr lang="de-AT" sz="1100" dirty="0" err="1"/>
              <a:t>Modifier</a:t>
            </a:r>
            <a:endParaRPr lang="de-AT" sz="11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B9C70D0E-7076-4061-9C61-FEBEC2712B94}"/>
              </a:ext>
            </a:extLst>
          </p:cNvPr>
          <p:cNvSpPr txBox="1"/>
          <p:nvPr/>
        </p:nvSpPr>
        <p:spPr>
          <a:xfrm>
            <a:off x="4109238" y="2628178"/>
            <a:ext cx="463268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100" dirty="0"/>
              <a:t>Search </a:t>
            </a:r>
          </a:p>
          <a:p>
            <a:r>
              <a:rPr lang="de-AT" sz="1100" dirty="0" err="1"/>
              <a:t>Algo</a:t>
            </a:r>
            <a:r>
              <a:rPr lang="de-AT" sz="1100" dirty="0"/>
              <a:t>-</a:t>
            </a:r>
            <a:br>
              <a:rPr lang="de-AT" sz="1100" dirty="0"/>
            </a:br>
            <a:r>
              <a:rPr lang="de-AT" sz="1100" dirty="0" err="1"/>
              <a:t>rithm</a:t>
            </a:r>
            <a:endParaRPr lang="de-AT" sz="1100" dirty="0"/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CA6A0305-33D3-4B2B-A513-4D2D09D4C71E}"/>
              </a:ext>
            </a:extLst>
          </p:cNvPr>
          <p:cNvCxnSpPr>
            <a:cxnSpLocks/>
            <a:stCxn id="36" idx="2"/>
            <a:endCxn id="50" idx="0"/>
          </p:cNvCxnSpPr>
          <p:nvPr/>
        </p:nvCxnSpPr>
        <p:spPr>
          <a:xfrm>
            <a:off x="2992702" y="2287207"/>
            <a:ext cx="0" cy="25866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B4B9F423-DD60-49D2-A3BB-AA082B371550}"/>
              </a:ext>
            </a:extLst>
          </p:cNvPr>
          <p:cNvCxnSpPr>
            <a:cxnSpLocks/>
            <a:stCxn id="54" idx="2"/>
            <a:endCxn id="51" idx="0"/>
          </p:cNvCxnSpPr>
          <p:nvPr/>
        </p:nvCxnSpPr>
        <p:spPr>
          <a:xfrm>
            <a:off x="4391709" y="2287207"/>
            <a:ext cx="4735" cy="25607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A25415DD-57A4-4C2A-9C48-374FAECDA2B5}"/>
                  </a:ext>
                </a:extLst>
              </p:cNvPr>
              <p:cNvSpPr txBox="1"/>
              <p:nvPr/>
            </p:nvSpPr>
            <p:spPr>
              <a:xfrm>
                <a:off x="1764280" y="3375772"/>
                <a:ext cx="716615" cy="5078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AT" sz="1100" b="1" dirty="0" err="1"/>
                  <a:t>best</a:t>
                </a:r>
                <a:r>
                  <a:rPr lang="de-AT" sz="1100" b="1" dirty="0"/>
                  <a:t> </a:t>
                </a:r>
                <a:r>
                  <a:rPr lang="de-AT" sz="1100" b="1" dirty="0" err="1"/>
                  <a:t>solution</a:t>
                </a:r>
                <a:r>
                  <a:rPr lang="de-AT" sz="1100" b="1" dirty="0"/>
                  <a:t>(s) </a:t>
                </a:r>
                <a:r>
                  <a:rPr lang="de-AT" sz="1100" b="1" dirty="0" err="1"/>
                  <a:t>wrt</a:t>
                </a:r>
                <a:r>
                  <a:rPr lang="de-AT" sz="1100" b="1" dirty="0"/>
                  <a:t>. </a:t>
                </a:r>
                <a14:m>
                  <m:oMath xmlns:m="http://schemas.openxmlformats.org/officeDocument/2006/math">
                    <m:r>
                      <a:rPr lang="de-AT" sz="11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de-AT" sz="1100" b="1" dirty="0"/>
                  <a:t> </a:t>
                </a:r>
              </a:p>
            </p:txBody>
          </p:sp>
        </mc:Choice>
        <mc:Fallback xmlns=""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A25415DD-57A4-4C2A-9C48-374FAECD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80" y="3375772"/>
                <a:ext cx="716615" cy="507831"/>
              </a:xfrm>
              <a:prstGeom prst="rect">
                <a:avLst/>
              </a:prstGeom>
              <a:blipFill>
                <a:blip r:embed="rId9"/>
                <a:stretch>
                  <a:fillRect l="-10169" t="-10843" r="-15254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292F6DE3-95E4-4B5B-A5AB-AB667DBDCFDF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 flipV="1">
            <a:off x="3343913" y="2883100"/>
            <a:ext cx="701319" cy="259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F9F35E15-D00B-42E2-B29C-4571EC104AE6}"/>
                  </a:ext>
                </a:extLst>
              </p:cNvPr>
              <p:cNvSpPr txBox="1"/>
              <p:nvPr/>
            </p:nvSpPr>
            <p:spPr>
              <a:xfrm>
                <a:off x="3316601" y="2608220"/>
                <a:ext cx="7579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AT" sz="1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11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de-AT" sz="11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AT" sz="11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</m:e>
                        <m:sub>
                          <m:r>
                            <a:rPr lang="de-AT" sz="1100" b="1" i="1">
                              <a:latin typeface="Cambria Math" panose="02040503050406030204" pitchFamily="18" charset="0"/>
                            </a:rPr>
                            <m:t>𝒓𝒏𝒅</m:t>
                          </m:r>
                        </m:sub>
                      </m:sSub>
                    </m:oMath>
                  </m:oMathPara>
                </a14:m>
                <a:endParaRPr lang="de-AT" sz="1100" b="1" dirty="0"/>
              </a:p>
            </p:txBody>
          </p:sp>
        </mc:Choice>
        <mc:Fallback xmlns="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F9F35E15-D00B-42E2-B29C-4571EC104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601" y="2608220"/>
                <a:ext cx="757900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DC116B40-4AA4-4CAA-A9AF-A257878F5C9A}"/>
              </a:ext>
            </a:extLst>
          </p:cNvPr>
          <p:cNvCxnSpPr>
            <a:cxnSpLocks/>
            <a:stCxn id="51" idx="2"/>
            <a:endCxn id="41" idx="4"/>
          </p:cNvCxnSpPr>
          <p:nvPr/>
        </p:nvCxnSpPr>
        <p:spPr>
          <a:xfrm rot="5400000" flipH="1">
            <a:off x="3291774" y="2118256"/>
            <a:ext cx="180410" cy="2028930"/>
          </a:xfrm>
          <a:prstGeom prst="bentConnector4">
            <a:avLst>
              <a:gd name="adj1" fmla="val -164158"/>
              <a:gd name="adj2" fmla="val 9319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CA3D20F0-E706-4D0E-9687-C6450378C87F}"/>
              </a:ext>
            </a:extLst>
          </p:cNvPr>
          <p:cNvSpPr txBox="1"/>
          <p:nvPr/>
        </p:nvSpPr>
        <p:spPr>
          <a:xfrm>
            <a:off x="2963999" y="3501762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b="1" dirty="0"/>
              <a:t>JMP </a:t>
            </a:r>
            <a:r>
              <a:rPr lang="de-AT" sz="1100" b="1" dirty="0" err="1"/>
              <a:t>solutions</a:t>
            </a:r>
            <a:endParaRPr lang="de-AT" sz="1100" b="1" dirty="0"/>
          </a:p>
        </p:txBody>
      </p:sp>
      <p:pic>
        <p:nvPicPr>
          <p:cNvPr id="70" name="Grafik 69" descr="Entscheidungsdiagramm">
            <a:extLst>
              <a:ext uri="{FF2B5EF4-FFF2-40B4-BE49-F238E27FC236}">
                <a16:creationId xmlns:a16="http://schemas.microsoft.com/office/drawing/2014/main" id="{AED9A631-5F02-41EF-9D3A-B87E2E6189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49252" y="2733278"/>
            <a:ext cx="296149" cy="310679"/>
          </a:xfrm>
          <a:prstGeom prst="rect">
            <a:avLst/>
          </a:prstGeom>
        </p:spPr>
      </p:pic>
      <p:sp>
        <p:nvSpPr>
          <p:cNvPr id="71" name="Textfeld 70">
            <a:extLst>
              <a:ext uri="{FF2B5EF4-FFF2-40B4-BE49-F238E27FC236}">
                <a16:creationId xmlns:a16="http://schemas.microsoft.com/office/drawing/2014/main" id="{D6DDE91A-B0A2-4CCC-B070-29037A735BE6}"/>
              </a:ext>
            </a:extLst>
          </p:cNvPr>
          <p:cNvSpPr txBox="1"/>
          <p:nvPr/>
        </p:nvSpPr>
        <p:spPr>
          <a:xfrm>
            <a:off x="4071500" y="1900358"/>
            <a:ext cx="890409" cy="261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850" dirty="0"/>
              <a:t>JSSP </a:t>
            </a:r>
            <a:r>
              <a:rPr lang="de-AT" sz="850" dirty="0" err="1"/>
              <a:t>Decision</a:t>
            </a:r>
            <a:r>
              <a:rPr lang="de-AT" sz="850" dirty="0"/>
              <a:t> </a:t>
            </a:r>
          </a:p>
          <a:p>
            <a:r>
              <a:rPr lang="de-AT" sz="850" dirty="0"/>
              <a:t>Oracle</a:t>
            </a:r>
          </a:p>
        </p:txBody>
      </p: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205AF012-9B9F-427A-802E-E9F2D80611A1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4747653" y="2068400"/>
            <a:ext cx="1488880" cy="814706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361D7ECD-CDC0-4390-8529-5AAD1191EC1A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4747653" y="2798461"/>
            <a:ext cx="1358714" cy="84645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5B956964-A447-4E2E-BFF7-5C9ED68823A7}"/>
              </a:ext>
            </a:extLst>
          </p:cNvPr>
          <p:cNvCxnSpPr>
            <a:cxnSpLocks/>
          </p:cNvCxnSpPr>
          <p:nvPr/>
        </p:nvCxnSpPr>
        <p:spPr>
          <a:xfrm>
            <a:off x="4735418" y="2894371"/>
            <a:ext cx="2447806" cy="154561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55853356-9668-4942-AA62-AFEF9D62BEDD}"/>
              </a:ext>
            </a:extLst>
          </p:cNvPr>
          <p:cNvSpPr/>
          <p:nvPr/>
        </p:nvSpPr>
        <p:spPr>
          <a:xfrm>
            <a:off x="3997383" y="1613466"/>
            <a:ext cx="799795" cy="1764459"/>
          </a:xfrm>
          <a:prstGeom prst="roundRect">
            <a:avLst>
              <a:gd name="adj" fmla="val 7700"/>
            </a:avLst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31D067B0-5A46-4C55-A3BC-AEAB82A209AA}"/>
              </a:ext>
            </a:extLst>
          </p:cNvPr>
          <p:cNvSpPr/>
          <p:nvPr/>
        </p:nvSpPr>
        <p:spPr>
          <a:xfrm>
            <a:off x="1856074" y="1613466"/>
            <a:ext cx="1535288" cy="1764459"/>
          </a:xfrm>
          <a:prstGeom prst="roundRect">
            <a:avLst>
              <a:gd name="adj" fmla="val 4290"/>
            </a:avLst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09C2CB49-B300-4F5C-87ED-C37E66C2A99A}"/>
              </a:ext>
            </a:extLst>
          </p:cNvPr>
          <p:cNvSpPr txBox="1"/>
          <p:nvPr/>
        </p:nvSpPr>
        <p:spPr>
          <a:xfrm>
            <a:off x="3973005" y="1364558"/>
            <a:ext cx="982224" cy="301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>
                <a:solidFill>
                  <a:schemeClr val="accent3"/>
                </a:solidFill>
              </a:rPr>
              <a:t>JMP </a:t>
            </a:r>
            <a:r>
              <a:rPr lang="de-AT" sz="1000" dirty="0" err="1">
                <a:solidFill>
                  <a:schemeClr val="accent3"/>
                </a:solidFill>
              </a:rPr>
              <a:t>solving</a:t>
            </a:r>
            <a:endParaRPr lang="de-AT" sz="1000" dirty="0">
              <a:solidFill>
                <a:schemeClr val="accent3"/>
              </a:solidFill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CD43B8C-24CC-46C4-B8A1-148E0C4007C2}"/>
              </a:ext>
            </a:extLst>
          </p:cNvPr>
          <p:cNvSpPr txBox="1"/>
          <p:nvPr/>
        </p:nvSpPr>
        <p:spPr>
          <a:xfrm>
            <a:off x="2272612" y="1195618"/>
            <a:ext cx="1334489" cy="490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>
                <a:solidFill>
                  <a:schemeClr val="accent3"/>
                </a:solidFill>
              </a:rPr>
              <a:t>Optimization</a:t>
            </a:r>
            <a:r>
              <a:rPr lang="de-AT" sz="1000" dirty="0">
                <a:solidFill>
                  <a:schemeClr val="accent3"/>
                </a:solidFill>
              </a:rPr>
              <a:t> </a:t>
            </a:r>
            <a:r>
              <a:rPr lang="de-AT" sz="1000" dirty="0" err="1">
                <a:solidFill>
                  <a:schemeClr val="accent3"/>
                </a:solidFill>
              </a:rPr>
              <a:t>by</a:t>
            </a:r>
            <a:r>
              <a:rPr lang="de-AT" sz="1000" dirty="0">
                <a:solidFill>
                  <a:schemeClr val="accent3"/>
                </a:solidFill>
              </a:rPr>
              <a:t> </a:t>
            </a:r>
            <a:br>
              <a:rPr lang="de-AT" sz="1000" dirty="0">
                <a:solidFill>
                  <a:schemeClr val="accent3"/>
                </a:solidFill>
              </a:rPr>
            </a:br>
            <a:r>
              <a:rPr lang="de-AT" sz="1000" dirty="0" err="1">
                <a:solidFill>
                  <a:schemeClr val="accent3"/>
                </a:solidFill>
              </a:rPr>
              <a:t>randomization</a:t>
            </a:r>
            <a:endParaRPr lang="de-AT" sz="1000" dirty="0">
              <a:solidFill>
                <a:schemeClr val="accent3"/>
              </a:solidFill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360FFD3A-2E14-407C-AA15-90BFAD5E3960}"/>
              </a:ext>
            </a:extLst>
          </p:cNvPr>
          <p:cNvSpPr txBox="1"/>
          <p:nvPr/>
        </p:nvSpPr>
        <p:spPr>
          <a:xfrm>
            <a:off x="3409811" y="2293678"/>
            <a:ext cx="53860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AT" sz="1100" dirty="0"/>
              <a:t>JMP </a:t>
            </a:r>
            <a:r>
              <a:rPr lang="de-AT" sz="1100" dirty="0" err="1"/>
              <a:t>unit</a:t>
            </a:r>
            <a:endParaRPr lang="de-AT" sz="1100" dirty="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BB9C7B57-5033-4124-999B-5940CF431064}"/>
              </a:ext>
            </a:extLst>
          </p:cNvPr>
          <p:cNvSpPr/>
          <p:nvPr/>
        </p:nvSpPr>
        <p:spPr bwMode="auto">
          <a:xfrm>
            <a:off x="6234349" y="2017911"/>
            <a:ext cx="99695" cy="9496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7D8E0E9-4D3F-4F9D-99AB-A020A17FCE77}"/>
              </a:ext>
            </a:extLst>
          </p:cNvPr>
          <p:cNvSpPr txBox="1"/>
          <p:nvPr/>
        </p:nvSpPr>
        <p:spPr>
          <a:xfrm rot="19833319">
            <a:off x="5445757" y="2122598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 err="1"/>
              <a:t>random</a:t>
            </a:r>
            <a:endParaRPr lang="en-US" sz="9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22978606-5A71-4ACE-A289-326959C02F43}"/>
              </a:ext>
            </a:extLst>
          </p:cNvPr>
          <p:cNvSpPr txBox="1"/>
          <p:nvPr/>
        </p:nvSpPr>
        <p:spPr>
          <a:xfrm rot="21306192">
            <a:off x="5494615" y="2615054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 err="1"/>
              <a:t>random</a:t>
            </a:r>
            <a:endParaRPr lang="en-US" sz="900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D317A14C-B242-4119-AD4C-0D479B77C00A}"/>
              </a:ext>
            </a:extLst>
          </p:cNvPr>
          <p:cNvSpPr txBox="1"/>
          <p:nvPr/>
        </p:nvSpPr>
        <p:spPr>
          <a:xfrm rot="280890">
            <a:off x="5568584" y="2927111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 err="1"/>
              <a:t>random</a:t>
            </a:r>
            <a:endParaRPr lang="en-US" sz="900" dirty="0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5A35687E-AF26-4C5C-8F52-F0DFC0C53217}"/>
              </a:ext>
            </a:extLst>
          </p:cNvPr>
          <p:cNvSpPr txBox="1"/>
          <p:nvPr/>
        </p:nvSpPr>
        <p:spPr>
          <a:xfrm>
            <a:off x="7103533" y="5496747"/>
            <a:ext cx="193296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efficient parallelization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CC5CEE6-1CB1-49B8-BADE-06BCBEA9F652}"/>
              </a:ext>
            </a:extLst>
          </p:cNvPr>
          <p:cNvSpPr txBox="1"/>
          <p:nvPr/>
        </p:nvSpPr>
        <p:spPr>
          <a:xfrm>
            <a:off x="6949440" y="5851270"/>
            <a:ext cx="208705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ym typeface="Wingdings" panose="05000000000000000000" pitchFamily="2" charset="2"/>
              </a:rPr>
              <a:t>reduce human interaction</a:t>
            </a:r>
            <a:endParaRPr lang="en-US" sz="1200" b="1" dirty="0"/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7444E3DD-A34C-4B0C-ADE8-F9C22C27CA63}"/>
              </a:ext>
            </a:extLst>
          </p:cNvPr>
          <p:cNvSpPr txBox="1"/>
          <p:nvPr/>
        </p:nvSpPr>
        <p:spPr>
          <a:xfrm>
            <a:off x="4391709" y="6200844"/>
            <a:ext cx="464478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can </a:t>
            </a:r>
            <a:r>
              <a:rPr lang="en-US" sz="1200" b="1" dirty="0"/>
              <a:t>use most suitable/performant algorithms </a:t>
            </a:r>
            <a:r>
              <a:rPr lang="en-US" sz="1200" dirty="0"/>
              <a:t>for given problem</a:t>
            </a:r>
          </a:p>
        </p:txBody>
      </p: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1D39DBCB-BDBB-4F4E-A31A-7BBAFA43B10F}"/>
              </a:ext>
            </a:extLst>
          </p:cNvPr>
          <p:cNvCxnSpPr>
            <a:cxnSpLocks/>
            <a:stCxn id="86" idx="1"/>
          </p:cNvCxnSpPr>
          <p:nvPr/>
        </p:nvCxnSpPr>
        <p:spPr bwMode="auto">
          <a:xfrm flipH="1">
            <a:off x="6234349" y="5635247"/>
            <a:ext cx="869184" cy="866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39DEE5CE-B7DF-4B9B-9A5C-747910C81626}"/>
              </a:ext>
            </a:extLst>
          </p:cNvPr>
          <p:cNvCxnSpPr>
            <a:cxnSpLocks/>
            <a:stCxn id="87" idx="1"/>
          </p:cNvCxnSpPr>
          <p:nvPr/>
        </p:nvCxnSpPr>
        <p:spPr bwMode="auto">
          <a:xfrm flipH="1">
            <a:off x="5959322" y="5989770"/>
            <a:ext cx="990118" cy="314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A881052D-BE90-4DE5-A627-E86ED19BA0FB}"/>
              </a:ext>
            </a:extLst>
          </p:cNvPr>
          <p:cNvCxnSpPr>
            <a:cxnSpLocks/>
            <a:stCxn id="88" idx="1"/>
          </p:cNvCxnSpPr>
          <p:nvPr/>
        </p:nvCxnSpPr>
        <p:spPr bwMode="auto">
          <a:xfrm flipH="1" flipV="1">
            <a:off x="3865419" y="6317220"/>
            <a:ext cx="526290" cy="221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2">
                <a:extLst>
                  <a:ext uri="{FF2B5EF4-FFF2-40B4-BE49-F238E27FC236}">
                    <a16:creationId xmlns:a16="http://schemas.microsoft.com/office/drawing/2014/main" id="{298262B7-8D47-4290-BB63-BE01EE7A68D2}"/>
                  </a:ext>
                </a:extLst>
              </p:cNvPr>
              <p:cNvSpPr txBox="1"/>
              <p:nvPr/>
            </p:nvSpPr>
            <p:spPr>
              <a:xfrm>
                <a:off x="5056180" y="419993"/>
                <a:ext cx="3265638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500" b="1" dirty="0"/>
                  <a:t>Rationale: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500" dirty="0" err="1"/>
                  <a:t>explicitly</a:t>
                </a:r>
                <a:r>
                  <a:rPr lang="de-AT" sz="1500" dirty="0"/>
                  <a:t> </a:t>
                </a:r>
                <a:r>
                  <a:rPr lang="de-AT" sz="1500" dirty="0">
                    <a:solidFill>
                      <a:srgbClr val="459BC3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a:rPr lang="de-AT" sz="1500" b="0" i="1" smtClean="0">
                        <a:solidFill>
                          <a:srgbClr val="459BC3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de-AT" sz="1500" dirty="0">
                    <a:solidFill>
                      <a:srgbClr val="459BC3"/>
                    </a:solidFill>
                  </a:rPr>
                  <a:t>-</a:t>
                </a:r>
                <a:r>
                  <a:rPr lang="de-AT" sz="1500" dirty="0" err="1">
                    <a:solidFill>
                      <a:srgbClr val="459BC3"/>
                    </a:solidFill>
                  </a:rPr>
                  <a:t>minimality</a:t>
                </a:r>
                <a:r>
                  <a:rPr lang="de-AT" sz="1500" dirty="0">
                    <a:solidFill>
                      <a:srgbClr val="459BC3"/>
                    </a:solidFill>
                  </a:rPr>
                  <a:t> </a:t>
                </a:r>
                <a:br>
                  <a:rPr lang="de-AT" sz="1500" dirty="0">
                    <a:solidFill>
                      <a:srgbClr val="459BC3"/>
                    </a:solidFill>
                  </a:rPr>
                </a:br>
                <a:r>
                  <a:rPr lang="de-AT" sz="1500" dirty="0" err="1">
                    <a:solidFill>
                      <a:srgbClr val="459BC3"/>
                    </a:solidFill>
                  </a:rPr>
                  <a:t>problem</a:t>
                </a:r>
                <a:r>
                  <a:rPr lang="de-AT" sz="1500" dirty="0"/>
                  <a:t> </a:t>
                </a:r>
                <a:r>
                  <a:rPr lang="de-AT" sz="1500" dirty="0" err="1"/>
                  <a:t>implicit</a:t>
                </a:r>
                <a:r>
                  <a:rPr lang="de-AT" sz="1500" dirty="0"/>
                  <a:t> in JOP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500" dirty="0"/>
                  <a:t>trade </a:t>
                </a:r>
                <a:r>
                  <a:rPr lang="de-AT" sz="1500" dirty="0" err="1"/>
                  <a:t>one</a:t>
                </a:r>
                <a:r>
                  <a:rPr lang="de-AT" sz="1500" dirty="0"/>
                  <a:t> </a:t>
                </a:r>
                <a:r>
                  <a:rPr lang="de-AT" sz="1500" dirty="0" err="1"/>
                  <a:t>hard</a:t>
                </a:r>
                <a:r>
                  <a:rPr lang="de-AT" sz="1500" dirty="0"/>
                  <a:t> </a:t>
                </a:r>
                <a:r>
                  <a:rPr lang="de-AT" sz="1500" dirty="0" err="1"/>
                  <a:t>optimization</a:t>
                </a:r>
                <a:r>
                  <a:rPr lang="de-AT" sz="1500" dirty="0"/>
                  <a:t> </a:t>
                </a:r>
                <a:r>
                  <a:rPr lang="de-AT" sz="1500" dirty="0" err="1"/>
                  <a:t>for</a:t>
                </a:r>
                <a:r>
                  <a:rPr lang="de-AT" sz="1500" dirty="0"/>
                  <a:t> </a:t>
                </a:r>
                <a:br>
                  <a:rPr lang="de-AT" sz="1500" dirty="0"/>
                </a:br>
                <a:r>
                  <a:rPr lang="de-AT" sz="1500" dirty="0"/>
                  <a:t>multiple</a:t>
                </a:r>
                <a:r>
                  <a:rPr lang="de-AT" sz="1500" dirty="0">
                    <a:solidFill>
                      <a:srgbClr val="459BC3"/>
                    </a:solidFill>
                  </a:rPr>
                  <a:t> </a:t>
                </a:r>
                <a:r>
                  <a:rPr lang="de-AT" sz="1500" dirty="0" err="1">
                    <a:solidFill>
                      <a:srgbClr val="459BC3"/>
                    </a:solidFill>
                  </a:rPr>
                  <a:t>easier</a:t>
                </a:r>
                <a:r>
                  <a:rPr lang="de-AT" sz="1500" dirty="0">
                    <a:solidFill>
                      <a:srgbClr val="459BC3"/>
                    </a:solidFill>
                  </a:rPr>
                  <a:t> </a:t>
                </a:r>
                <a:r>
                  <a:rPr lang="de-AT" sz="1500" dirty="0" err="1">
                    <a:solidFill>
                      <a:srgbClr val="459BC3"/>
                    </a:solidFill>
                  </a:rPr>
                  <a:t>decisions</a:t>
                </a:r>
                <a:r>
                  <a:rPr lang="de-AT" sz="1500" dirty="0">
                    <a:solidFill>
                      <a:srgbClr val="459BC3"/>
                    </a:solidFill>
                  </a:rPr>
                  <a:t> </a:t>
                </a:r>
                <a:endParaRPr lang="en-US" sz="1500" dirty="0">
                  <a:solidFill>
                    <a:srgbClr val="459BC3"/>
                  </a:solidFill>
                </a:endParaRPr>
              </a:p>
            </p:txBody>
          </p:sp>
        </mc:Choice>
        <mc:Fallback xmlns="">
          <p:sp>
            <p:nvSpPr>
              <p:cNvPr id="103" name="Textfeld 102">
                <a:extLst>
                  <a:ext uri="{FF2B5EF4-FFF2-40B4-BE49-F238E27FC236}">
                    <a16:creationId xmlns:a16="http://schemas.microsoft.com/office/drawing/2014/main" id="{298262B7-8D47-4290-BB63-BE01EE7A6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180" y="419993"/>
                <a:ext cx="3265638" cy="1246495"/>
              </a:xfrm>
              <a:prstGeom prst="rect">
                <a:avLst/>
              </a:prstGeom>
              <a:blipFill>
                <a:blip r:embed="rId13"/>
                <a:stretch>
                  <a:fillRect l="-746" t="-980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Grafik 104" descr="Aktualisieren">
            <a:extLst>
              <a:ext uri="{FF2B5EF4-FFF2-40B4-BE49-F238E27FC236}">
                <a16:creationId xmlns:a16="http://schemas.microsoft.com/office/drawing/2014/main" id="{D70828D5-5174-446E-A453-242DCE20D7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3457126" y="2865401"/>
            <a:ext cx="449918" cy="4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8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8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8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/>
      <p:bldP spid="13" grpId="0"/>
      <p:bldP spid="18" grpId="0" animBg="1"/>
      <p:bldP spid="19" grpId="0" animBg="1"/>
      <p:bldP spid="75" grpId="0"/>
      <p:bldP spid="36" grpId="0" animBg="1"/>
      <p:bldP spid="38" grpId="0"/>
      <p:bldP spid="40" grpId="0" animBg="1"/>
      <p:bldP spid="41" grpId="0" animBg="1"/>
      <p:bldP spid="45" grpId="0"/>
      <p:bldP spid="46" grpId="0"/>
      <p:bldP spid="50" grpId="0" animBg="1"/>
      <p:bldP spid="51" grpId="0" animBg="1"/>
      <p:bldP spid="54" grpId="0" animBg="1"/>
      <p:bldP spid="59" grpId="0"/>
      <p:bldP spid="60" grpId="0"/>
      <p:bldP spid="61" grpId="0"/>
      <p:bldP spid="62" grpId="0"/>
      <p:bldP spid="65" grpId="0" animBg="1"/>
      <p:bldP spid="67" grpId="0"/>
      <p:bldP spid="69" grpId="0"/>
      <p:bldP spid="71" grpId="0"/>
      <p:bldP spid="76" grpId="0" animBg="1"/>
      <p:bldP spid="77" grpId="0" animBg="1"/>
      <p:bldP spid="78" grpId="0"/>
      <p:bldP spid="79" grpId="0"/>
      <p:bldP spid="81" grpId="0"/>
      <p:bldP spid="82" grpId="0" animBg="1"/>
      <p:bldP spid="30" grpId="0"/>
      <p:bldP spid="84" grpId="0"/>
      <p:bldP spid="85" grpId="0"/>
      <p:bldP spid="86" grpId="0" animBg="1"/>
      <p:bldP spid="87" grpId="0" animBg="1"/>
      <p:bldP spid="8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5E96CF-A818-43FE-89E7-0B1A82FF02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496945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b="1" dirty="0"/>
                  <a:t>Dataset: </a:t>
                </a:r>
                <a:r>
                  <a:rPr lang="de-AT" dirty="0"/>
                  <a:t>100 JOP </a:t>
                </a:r>
                <a:r>
                  <a:rPr lang="de-AT" dirty="0" err="1"/>
                  <a:t>instances</a:t>
                </a:r>
                <a:r>
                  <a:rPr lang="de-AT" dirty="0"/>
                  <a:t> 		(</a:t>
                </a:r>
                <a:r>
                  <a:rPr lang="de-AT" dirty="0" err="1"/>
                  <a:t>based</a:t>
                </a:r>
                <a:r>
                  <a:rPr lang="de-AT" dirty="0"/>
                  <a:t> on </a:t>
                </a:r>
                <a:r>
                  <a:rPr lang="de-AT" dirty="0" err="1"/>
                  <a:t>Taillard's</a:t>
                </a:r>
                <a:r>
                  <a:rPr lang="de-AT" dirty="0"/>
                  <a:t> JSSP </a:t>
                </a:r>
                <a:r>
                  <a:rPr lang="de-AT" dirty="0" err="1"/>
                  <a:t>benchmarks</a:t>
                </a:r>
                <a:r>
                  <a:rPr lang="de-AT" dirty="0"/>
                  <a:t> </a:t>
                </a:r>
                <a:r>
                  <a:rPr lang="de-AT" sz="1200" dirty="0">
                    <a:solidFill>
                      <a:schemeClr val="bg1">
                        <a:lumMod val="65000"/>
                      </a:schemeClr>
                    </a:solidFill>
                  </a:rPr>
                  <a:t>[</a:t>
                </a:r>
                <a:r>
                  <a:rPr lang="de-AT" sz="1200" dirty="0" err="1">
                    <a:solidFill>
                      <a:schemeClr val="bg1">
                        <a:lumMod val="65000"/>
                      </a:schemeClr>
                    </a:solidFill>
                  </a:rPr>
                  <a:t>Taillard</a:t>
                </a:r>
                <a:r>
                  <a:rPr lang="de-AT" sz="1200" dirty="0">
                    <a:solidFill>
                      <a:schemeClr val="bg1">
                        <a:lumMod val="65000"/>
                      </a:schemeClr>
                    </a:solidFill>
                  </a:rPr>
                  <a:t>, 1993]</a:t>
                </a:r>
                <a:r>
                  <a:rPr lang="de-AT" dirty="0"/>
                  <a:t>)</a:t>
                </a:r>
              </a:p>
              <a:p>
                <a:r>
                  <a:rPr lang="de-AT" dirty="0"/>
                  <a:t>50 </a:t>
                </a:r>
                <a:r>
                  <a:rPr lang="de-AT" dirty="0" err="1"/>
                  <a:t>instances</a:t>
                </a:r>
                <a:r>
                  <a:rPr lang="de-AT" dirty="0"/>
                  <a:t> (50 </a:t>
                </a:r>
                <a:r>
                  <a:rPr lang="de-AT" dirty="0" err="1"/>
                  <a:t>jobs</a:t>
                </a:r>
                <a:r>
                  <a:rPr lang="de-AT" dirty="0"/>
                  <a:t>, 15 </a:t>
                </a:r>
                <a:r>
                  <a:rPr lang="de-AT" dirty="0" err="1"/>
                  <a:t>machines</a:t>
                </a:r>
                <a:r>
                  <a:rPr lang="de-AT" dirty="0"/>
                  <a:t>) 	50 </a:t>
                </a:r>
                <a:r>
                  <a:rPr lang="de-AT" dirty="0" err="1"/>
                  <a:t>instances</a:t>
                </a:r>
                <a:r>
                  <a:rPr lang="de-AT" dirty="0"/>
                  <a:t> (100 </a:t>
                </a:r>
                <a:r>
                  <a:rPr lang="de-AT" dirty="0" err="1"/>
                  <a:t>jobs</a:t>
                </a:r>
                <a:r>
                  <a:rPr lang="de-AT" dirty="0"/>
                  <a:t>, 20 </a:t>
                </a:r>
                <a:r>
                  <a:rPr lang="de-AT" dirty="0" err="1"/>
                  <a:t>machines</a:t>
                </a:r>
                <a:r>
                  <a:rPr lang="de-AT" dirty="0"/>
                  <a:t>)</a:t>
                </a:r>
              </a:p>
              <a:p>
                <a:r>
                  <a:rPr lang="de-AT" dirty="0"/>
                  <a:t>5 </a:t>
                </a:r>
                <a:r>
                  <a:rPr lang="de-AT" dirty="0" err="1"/>
                  <a:t>degrees</a:t>
                </a:r>
                <a:r>
                  <a:rPr lang="de-AT" dirty="0"/>
                  <a:t> </a:t>
                </a:r>
                <a:r>
                  <a:rPr lang="de-AT" dirty="0" err="1"/>
                  <a:t>of</a:t>
                </a:r>
                <a:r>
                  <a:rPr lang="de-AT" dirty="0"/>
                  <a:t> </a:t>
                </a:r>
                <a:r>
                  <a:rPr lang="de-AT" dirty="0" err="1"/>
                  <a:t>over-constrainedness</a:t>
                </a:r>
                <a:r>
                  <a:rPr lang="de-AT" dirty="0"/>
                  <a:t> 	(</a:t>
                </a:r>
                <a:r>
                  <a:rPr lang="de-AT" dirty="0" err="1"/>
                  <a:t>deadlines</a:t>
                </a:r>
                <a:r>
                  <a:rPr lang="de-AT" dirty="0"/>
                  <a:t>: </a:t>
                </a:r>
                <a14:m>
                  <m:oMath xmlns:m="http://schemas.openxmlformats.org/officeDocument/2006/math"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95,9</m:t>
                        </m:r>
                        <m:r>
                          <a:rPr lang="de-AT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,85,8</m:t>
                        </m:r>
                        <m:r>
                          <a:rPr lang="de-AT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,75</m:t>
                        </m:r>
                      </m:e>
                    </m:d>
                    <m:r>
                      <a:rPr lang="de-AT" b="0" i="0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de-AT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𝑡𝑖𝑚𝑒</m:t>
                        </m:r>
                      </m:e>
                      <m:sup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AT" dirty="0"/>
                  <a:t>)</a:t>
                </a:r>
              </a:p>
              <a:p>
                <a:pPr marL="0" indent="0">
                  <a:buNone/>
                </a:pPr>
                <a:endParaRPr lang="de-AT" sz="1000" dirty="0"/>
              </a:p>
              <a:p>
                <a:pPr marL="0" indent="0">
                  <a:buNone/>
                </a:pPr>
                <a:r>
                  <a:rPr lang="de-AT" b="1" dirty="0"/>
                  <a:t>Experiments:</a:t>
                </a:r>
                <a:endParaRPr lang="de-AT" dirty="0"/>
              </a:p>
              <a:p>
                <a:r>
                  <a:rPr lang="de-AT" dirty="0" err="1"/>
                  <a:t>comparison</a:t>
                </a:r>
                <a:r>
                  <a:rPr lang="de-AT" dirty="0"/>
                  <a:t>: 	</a:t>
                </a:r>
                <a:r>
                  <a:rPr lang="de-AT" dirty="0">
                    <a:solidFill>
                      <a:srgbClr val="4775C5"/>
                    </a:solidFill>
                  </a:rPr>
                  <a:t>"</a:t>
                </a:r>
                <a:r>
                  <a:rPr lang="de-AT" dirty="0" err="1">
                    <a:solidFill>
                      <a:srgbClr val="4775C5"/>
                    </a:solidFill>
                  </a:rPr>
                  <a:t>direct</a:t>
                </a:r>
                <a:r>
                  <a:rPr lang="de-AT" dirty="0">
                    <a:solidFill>
                      <a:srgbClr val="4775C5"/>
                    </a:solidFill>
                  </a:rPr>
                  <a:t>" CP </a:t>
                </a:r>
                <a:r>
                  <a:rPr lang="de-AT" dirty="0" err="1">
                    <a:solidFill>
                      <a:srgbClr val="4775C5"/>
                    </a:solidFill>
                  </a:rPr>
                  <a:t>approach</a:t>
                </a:r>
                <a:r>
                  <a:rPr lang="de-AT" dirty="0"/>
                  <a:t> 		vs. 	</a:t>
                </a:r>
                <a:r>
                  <a:rPr lang="de-AT" dirty="0" err="1">
                    <a:solidFill>
                      <a:srgbClr val="ED7B2E"/>
                    </a:solidFill>
                  </a:rPr>
                  <a:t>proposed</a:t>
                </a:r>
                <a:r>
                  <a:rPr lang="de-AT" dirty="0">
                    <a:solidFill>
                      <a:srgbClr val="ED7B2E"/>
                    </a:solidFill>
                  </a:rPr>
                  <a:t> "</a:t>
                </a:r>
                <a:r>
                  <a:rPr lang="de-AT" dirty="0" err="1">
                    <a:solidFill>
                      <a:srgbClr val="ED7B2E"/>
                    </a:solidFill>
                  </a:rPr>
                  <a:t>indirect</a:t>
                </a:r>
                <a:r>
                  <a:rPr lang="de-AT" dirty="0">
                    <a:solidFill>
                      <a:srgbClr val="ED7B2E"/>
                    </a:solidFill>
                  </a:rPr>
                  <a:t>" </a:t>
                </a:r>
                <a:r>
                  <a:rPr lang="de-AT" dirty="0" err="1">
                    <a:solidFill>
                      <a:srgbClr val="ED7B2E"/>
                    </a:solidFill>
                  </a:rPr>
                  <a:t>approach</a:t>
                </a:r>
                <a:endParaRPr lang="de-AT" dirty="0">
                  <a:solidFill>
                    <a:srgbClr val="ED7B2E"/>
                  </a:solidFill>
                </a:endParaRPr>
              </a:p>
              <a:p>
                <a:r>
                  <a:rPr lang="de-AT" dirty="0" err="1"/>
                  <a:t>modules</a:t>
                </a:r>
                <a:r>
                  <a:rPr lang="de-AT" dirty="0"/>
                  <a:t>:		</a:t>
                </a:r>
                <a:r>
                  <a:rPr lang="de-AT" dirty="0">
                    <a:cs typeface="+mn-cs"/>
                  </a:rPr>
                  <a:t>		</a:t>
                </a:r>
                <a:endParaRPr lang="de-AT" dirty="0">
                  <a:solidFill>
                    <a:srgbClr val="ED7D31"/>
                  </a:solidFill>
                  <a:cs typeface="+mn-cs"/>
                </a:endParaRPr>
              </a:p>
              <a:p>
                <a:pPr marL="685800" lvl="2" indent="0">
                  <a:buNone/>
                </a:pPr>
                <a:r>
                  <a:rPr lang="de-AT" dirty="0">
                    <a:cs typeface="+mn-cs"/>
                  </a:rPr>
                  <a:t>									</a:t>
                </a:r>
                <a:endParaRPr lang="de-AT" sz="1200" dirty="0">
                  <a:solidFill>
                    <a:schemeClr val="bg1">
                      <a:lumMod val="65000"/>
                    </a:schemeClr>
                  </a:solidFill>
                  <a:cs typeface="+mn-cs"/>
                </a:endParaRPr>
              </a:p>
              <a:p>
                <a:pPr marL="0" indent="0">
                  <a:buNone/>
                </a:pPr>
                <a:r>
                  <a:rPr lang="de-AT" b="1" dirty="0" err="1"/>
                  <a:t>Results</a:t>
                </a:r>
                <a:r>
                  <a:rPr lang="de-AT" b="1" dirty="0"/>
                  <a:t>: </a:t>
                </a:r>
              </a:p>
              <a:p>
                <a:r>
                  <a:rPr lang="en-US" dirty="0"/>
                  <a:t>for </a:t>
                </a:r>
                <a:r>
                  <a:rPr lang="en-US" b="1" dirty="0"/>
                  <a:t>both</a:t>
                </a:r>
                <a:r>
                  <a:rPr lang="en-US" dirty="0"/>
                  <a:t> timeouts + </a:t>
                </a:r>
                <a:r>
                  <a:rPr lang="en-US" b="1" dirty="0"/>
                  <a:t>all</a:t>
                </a:r>
                <a:r>
                  <a:rPr lang="en-US" dirty="0"/>
                  <a:t> JOP instances: </a:t>
                </a:r>
                <a:r>
                  <a:rPr lang="en-US" dirty="0">
                    <a:solidFill>
                      <a:srgbClr val="ED7D31"/>
                    </a:solidFill>
                  </a:rPr>
                  <a:t>Proposed</a:t>
                </a:r>
                <a:r>
                  <a:rPr lang="en-US" dirty="0"/>
                  <a:t> is better (higher # of scheduled jobs) than </a:t>
                </a:r>
                <a:r>
                  <a:rPr lang="en-US" dirty="0">
                    <a:solidFill>
                      <a:srgbClr val="3D6EC3"/>
                    </a:solidFill>
                  </a:rPr>
                  <a:t>CP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ED7D31"/>
                    </a:solidFill>
                  </a:rPr>
                  <a:t>Proposed</a:t>
                </a:r>
                <a:r>
                  <a:rPr lang="en-US" dirty="0"/>
                  <a:t> yields </a:t>
                </a:r>
                <a:r>
                  <a:rPr lang="en-US" b="1" dirty="0"/>
                  <a:t>always better</a:t>
                </a:r>
                <a:r>
                  <a:rPr lang="en-US" dirty="0"/>
                  <a:t> results within 1h than </a:t>
                </a:r>
                <a:r>
                  <a:rPr lang="en-US" dirty="0">
                    <a:solidFill>
                      <a:srgbClr val="3D6EC3"/>
                    </a:solidFill>
                  </a:rPr>
                  <a:t>CP</a:t>
                </a:r>
                <a:r>
                  <a:rPr lang="en-US" dirty="0"/>
                  <a:t> in 2h</a:t>
                </a:r>
              </a:p>
              <a:p>
                <a:pPr>
                  <a:buClr>
                    <a:schemeClr val="tx1"/>
                  </a:buClr>
                </a:pPr>
                <a:r>
                  <a:rPr lang="de-AT" dirty="0" err="1"/>
                  <a:t>improvements</a:t>
                </a:r>
                <a:r>
                  <a:rPr lang="de-AT" dirty="0"/>
                  <a:t>: </a:t>
                </a:r>
                <a:r>
                  <a:rPr lang="de-AT" dirty="0" err="1"/>
                  <a:t>avg</a:t>
                </a:r>
                <a:r>
                  <a:rPr lang="de-AT" dirty="0"/>
                  <a:t>/</a:t>
                </a:r>
                <a:r>
                  <a:rPr lang="de-AT" dirty="0" err="1"/>
                  <a:t>max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ED7D31"/>
                    </a:solidFill>
                  </a:rPr>
                  <a:t>more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ED7D31"/>
                    </a:solidFill>
                  </a:rPr>
                  <a:t>scheduled</a:t>
                </a:r>
                <a:r>
                  <a:rPr lang="de-AT" dirty="0">
                    <a:solidFill>
                      <a:srgbClr val="ED7D31"/>
                    </a:solidFill>
                  </a:rPr>
                  <a:t> </a:t>
                </a:r>
                <a:r>
                  <a:rPr lang="de-AT" dirty="0" err="1">
                    <a:solidFill>
                      <a:srgbClr val="ED7D31"/>
                    </a:solidFill>
                  </a:rPr>
                  <a:t>jobs</a:t>
                </a:r>
                <a:r>
                  <a:rPr lang="de-AT" dirty="0"/>
                  <a:t>: 	8% / 15%    and    5% / 13%    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5E96CF-A818-43FE-89E7-0B1A82FF0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496945" cy="5040560"/>
              </a:xfrm>
              <a:blipFill>
                <a:blip r:embed="rId2"/>
                <a:stretch>
                  <a:fillRect l="-287" t="-242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1105BB52-22CA-4B53-BBF1-E3711D77DFD8}"/>
              </a:ext>
            </a:extLst>
          </p:cNvPr>
          <p:cNvSpPr/>
          <p:nvPr/>
        </p:nvSpPr>
        <p:spPr bwMode="auto">
          <a:xfrm>
            <a:off x="2114354" y="2368163"/>
            <a:ext cx="2861732" cy="270934"/>
          </a:xfrm>
          <a:prstGeom prst="roundRect">
            <a:avLst>
              <a:gd name="adj" fmla="val 20354"/>
            </a:avLst>
          </a:prstGeom>
          <a:solidFill>
            <a:srgbClr val="FFFF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50F0951-46A2-45E7-B67D-ADD1C65F01AC}"/>
              </a:ext>
            </a:extLst>
          </p:cNvPr>
          <p:cNvSpPr txBox="1"/>
          <p:nvPr/>
        </p:nvSpPr>
        <p:spPr>
          <a:xfrm>
            <a:off x="2065867" y="2342048"/>
            <a:ext cx="29899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/>
              <a:t>2 </a:t>
            </a:r>
            <a:r>
              <a:rPr lang="de-AT" sz="1500" dirty="0" err="1"/>
              <a:t>computation</a:t>
            </a:r>
            <a:r>
              <a:rPr lang="de-AT" sz="1500" dirty="0"/>
              <a:t> </a:t>
            </a:r>
            <a:r>
              <a:rPr lang="de-AT" sz="1500" dirty="0" err="1"/>
              <a:t>timeouts</a:t>
            </a:r>
            <a:r>
              <a:rPr lang="de-AT" sz="1500" dirty="0"/>
              <a:t> (1h, 2h)</a:t>
            </a:r>
            <a:endParaRPr lang="en-US" sz="15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7D4A3D-19ED-4E51-89BA-B0A34D0E5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626020"/>
            <a:ext cx="8847667" cy="19063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923A23-14A9-431A-9FAD-4A4A7D70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Evaluation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99B73-6B6E-4AE1-8BD1-B74DBC00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9BA8A-C588-4616-8370-37E36C1B1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915094" cy="365125"/>
          </a:xfrm>
        </p:spPr>
        <p:txBody>
          <a:bodyPr/>
          <a:lstStyle/>
          <a:p>
            <a:r>
              <a:rPr lang="en-US"/>
              <a:t>KR‘21                                                        Randomized Problem-Relaxation Solving for Over-Constrained Schedules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B5A16B-F5FF-484F-906F-196376EF821B}"/>
              </a:ext>
            </a:extLst>
          </p:cNvPr>
          <p:cNvSpPr txBox="1"/>
          <p:nvPr/>
        </p:nvSpPr>
        <p:spPr>
          <a:xfrm>
            <a:off x="2185910" y="2943370"/>
            <a:ext cx="238608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b="1" dirty="0"/>
              <a:t>CP </a:t>
            </a:r>
            <a:r>
              <a:rPr lang="de-AT" sz="1200" b="1" dirty="0" err="1"/>
              <a:t>solver</a:t>
            </a:r>
            <a:r>
              <a:rPr lang="de-AT" sz="1200" b="1" dirty="0"/>
              <a:t>: 	</a:t>
            </a:r>
            <a:r>
              <a:rPr lang="de-AT" sz="1200" dirty="0" err="1"/>
              <a:t>IBM's</a:t>
            </a:r>
            <a:r>
              <a:rPr lang="de-AT" sz="1200" dirty="0"/>
              <a:t> CP Optimizer</a:t>
            </a:r>
            <a:br>
              <a:rPr lang="de-AT" sz="1200" dirty="0"/>
            </a:b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AT" sz="1200" dirty="0" err="1">
                <a:solidFill>
                  <a:schemeClr val="bg1">
                    <a:lumMod val="50000"/>
                  </a:schemeClr>
                </a:solidFill>
              </a:rPr>
              <a:t>state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de-AT" sz="12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de-AT" sz="12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-art CP </a:t>
            </a:r>
            <a:r>
              <a:rPr lang="de-AT" sz="1200" dirty="0" err="1">
                <a:solidFill>
                  <a:schemeClr val="bg1">
                    <a:lumMod val="50000"/>
                  </a:schemeClr>
                </a:solidFill>
              </a:rPr>
              <a:t>solver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AT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AT" sz="12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 JSSP </a:t>
            </a:r>
            <a:r>
              <a:rPr lang="de-AT" sz="1100" dirty="0">
                <a:solidFill>
                  <a:schemeClr val="bg1">
                    <a:lumMod val="50000"/>
                  </a:schemeClr>
                </a:solidFill>
              </a:rPr>
              <a:t>[Da Col, Teppan, 2019]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B449E1-1EBE-4B88-A827-28F8AC81FA23}"/>
              </a:ext>
            </a:extLst>
          </p:cNvPr>
          <p:cNvSpPr txBox="1"/>
          <p:nvPr/>
        </p:nvSpPr>
        <p:spPr>
          <a:xfrm>
            <a:off x="6107011" y="2943370"/>
            <a:ext cx="249503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b="1" dirty="0"/>
              <a:t>CP </a:t>
            </a:r>
            <a:r>
              <a:rPr lang="de-AT" sz="1200" b="1" dirty="0" err="1"/>
              <a:t>solver</a:t>
            </a:r>
            <a:r>
              <a:rPr lang="de-AT" sz="1200" b="1" dirty="0"/>
              <a:t>: 	</a:t>
            </a:r>
            <a:r>
              <a:rPr lang="de-AT" sz="1200" dirty="0" err="1"/>
              <a:t>IBM's</a:t>
            </a:r>
            <a:r>
              <a:rPr lang="de-AT" sz="1200" dirty="0"/>
              <a:t> CP Optimizer</a:t>
            </a:r>
            <a:br>
              <a:rPr lang="de-AT" sz="1200" dirty="0"/>
            </a:br>
            <a:r>
              <a:rPr lang="de-AT" sz="1200" b="1" dirty="0"/>
              <a:t>JMP </a:t>
            </a:r>
            <a:r>
              <a:rPr lang="de-AT" sz="1200" b="1" dirty="0" err="1"/>
              <a:t>algo</a:t>
            </a:r>
            <a:r>
              <a:rPr lang="de-AT" sz="1200" b="1" dirty="0"/>
              <a:t>: 	</a:t>
            </a:r>
            <a:r>
              <a:rPr lang="de-AT" sz="1200" dirty="0"/>
              <a:t>Inverse </a:t>
            </a:r>
            <a:r>
              <a:rPr lang="de-AT" sz="1200" dirty="0" err="1"/>
              <a:t>QuickXplain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b="1" dirty="0"/>
              <a:t>RNG:</a:t>
            </a:r>
            <a:r>
              <a:rPr lang="de-AT" sz="1200" dirty="0"/>
              <a:t> 	Java RNG</a:t>
            </a:r>
            <a:endParaRPr lang="en-US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10EC52-0919-4854-B1F1-0B2844643852}"/>
              </a:ext>
            </a:extLst>
          </p:cNvPr>
          <p:cNvSpPr txBox="1"/>
          <p:nvPr/>
        </p:nvSpPr>
        <p:spPr>
          <a:xfrm>
            <a:off x="6409267" y="2288486"/>
            <a:ext cx="249503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minimal time </a:t>
            </a: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 err="1"/>
              <a:t>schedule</a:t>
            </a:r>
            <a:r>
              <a:rPr lang="de-AT" sz="1200" dirty="0"/>
              <a:t> all </a:t>
            </a:r>
            <a:r>
              <a:rPr lang="de-AT" sz="1200" dirty="0" err="1"/>
              <a:t>jobs</a:t>
            </a:r>
            <a:endParaRPr lang="en-US" sz="120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2AE5963-949B-4542-A790-8F27FFEB9A74}"/>
              </a:ext>
            </a:extLst>
          </p:cNvPr>
          <p:cNvCxnSpPr>
            <a:cxnSpLocks/>
          </p:cNvCxnSpPr>
          <p:nvPr/>
        </p:nvCxnSpPr>
        <p:spPr bwMode="auto">
          <a:xfrm flipV="1">
            <a:off x="7324078" y="2150524"/>
            <a:ext cx="312855" cy="137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73CC8578-00EA-433B-BC19-AA1CD30FFF67}"/>
              </a:ext>
            </a:extLst>
          </p:cNvPr>
          <p:cNvSpPr/>
          <p:nvPr/>
        </p:nvSpPr>
        <p:spPr bwMode="auto">
          <a:xfrm>
            <a:off x="212078" y="4602480"/>
            <a:ext cx="4478455" cy="1929867"/>
          </a:xfrm>
          <a:prstGeom prst="roundRect">
            <a:avLst>
              <a:gd name="adj" fmla="val 4729"/>
            </a:avLst>
          </a:prstGeom>
          <a:solidFill>
            <a:srgbClr val="00B05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A9A2EBF4-F7BF-4F69-82A4-850614BF12A3}"/>
              </a:ext>
            </a:extLst>
          </p:cNvPr>
          <p:cNvSpPr/>
          <p:nvPr/>
        </p:nvSpPr>
        <p:spPr bwMode="auto">
          <a:xfrm>
            <a:off x="1947333" y="1642534"/>
            <a:ext cx="2015067" cy="270934"/>
          </a:xfrm>
          <a:prstGeom prst="roundRect">
            <a:avLst>
              <a:gd name="adj" fmla="val 20354"/>
            </a:avLst>
          </a:prstGeom>
          <a:solidFill>
            <a:srgbClr val="00B05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B105FF42-0584-46A9-A962-D7BAFC1992E7}"/>
              </a:ext>
            </a:extLst>
          </p:cNvPr>
          <p:cNvSpPr/>
          <p:nvPr/>
        </p:nvSpPr>
        <p:spPr bwMode="auto">
          <a:xfrm>
            <a:off x="5370181" y="1642534"/>
            <a:ext cx="2088952" cy="270934"/>
          </a:xfrm>
          <a:prstGeom prst="roundRect">
            <a:avLst>
              <a:gd name="adj" fmla="val 20354"/>
            </a:avLst>
          </a:prstGeom>
          <a:solidFill>
            <a:srgbClr val="7030A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4654FC63-26DC-4FC1-A45C-917355A2C546}"/>
              </a:ext>
            </a:extLst>
          </p:cNvPr>
          <p:cNvSpPr/>
          <p:nvPr/>
        </p:nvSpPr>
        <p:spPr bwMode="auto">
          <a:xfrm>
            <a:off x="4683416" y="4602480"/>
            <a:ext cx="4418251" cy="1929867"/>
          </a:xfrm>
          <a:prstGeom prst="roundRect">
            <a:avLst>
              <a:gd name="adj" fmla="val 4729"/>
            </a:avLst>
          </a:prstGeom>
          <a:solidFill>
            <a:srgbClr val="7030A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CAE8BB12-D8CD-4D56-AC11-95D1A838745D}"/>
              </a:ext>
            </a:extLst>
          </p:cNvPr>
          <p:cNvSpPr/>
          <p:nvPr/>
        </p:nvSpPr>
        <p:spPr bwMode="auto">
          <a:xfrm>
            <a:off x="846667" y="1921936"/>
            <a:ext cx="2997200" cy="270934"/>
          </a:xfrm>
          <a:prstGeom prst="roundRect">
            <a:avLst>
              <a:gd name="adj" fmla="val 20354"/>
            </a:avLst>
          </a:prstGeom>
          <a:solidFill>
            <a:schemeClr val="tx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D52CEE8-BC7B-4572-8B94-EA63812F731B}"/>
              </a:ext>
            </a:extLst>
          </p:cNvPr>
          <p:cNvSpPr/>
          <p:nvPr/>
        </p:nvSpPr>
        <p:spPr bwMode="auto">
          <a:xfrm>
            <a:off x="497631" y="4986866"/>
            <a:ext cx="4074369" cy="186267"/>
          </a:xfrm>
          <a:prstGeom prst="roundRect">
            <a:avLst>
              <a:gd name="adj" fmla="val 20354"/>
            </a:avLst>
          </a:prstGeom>
          <a:solidFill>
            <a:schemeClr val="tx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A9D07637-B6D5-49C5-BC01-5FBE10135EA2}"/>
              </a:ext>
            </a:extLst>
          </p:cNvPr>
          <p:cNvSpPr/>
          <p:nvPr/>
        </p:nvSpPr>
        <p:spPr bwMode="auto">
          <a:xfrm>
            <a:off x="4976431" y="5009232"/>
            <a:ext cx="4074369" cy="186267"/>
          </a:xfrm>
          <a:prstGeom prst="roundRect">
            <a:avLst>
              <a:gd name="adj" fmla="val 20354"/>
            </a:avLst>
          </a:prstGeom>
          <a:solidFill>
            <a:schemeClr val="tx1"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9D23F8DE-ECF2-4AF5-95EB-9A4B25F2FCE4}"/>
              </a:ext>
            </a:extLst>
          </p:cNvPr>
          <p:cNvSpPr/>
          <p:nvPr/>
        </p:nvSpPr>
        <p:spPr bwMode="auto">
          <a:xfrm>
            <a:off x="497630" y="4775198"/>
            <a:ext cx="4074369" cy="186267"/>
          </a:xfrm>
          <a:prstGeom prst="roundRect">
            <a:avLst>
              <a:gd name="adj" fmla="val 20354"/>
            </a:avLst>
          </a:prstGeom>
          <a:solidFill>
            <a:srgbClr val="FFFF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D9633E59-D3ED-4C65-90B9-000DD7A76C72}"/>
              </a:ext>
            </a:extLst>
          </p:cNvPr>
          <p:cNvSpPr/>
          <p:nvPr/>
        </p:nvSpPr>
        <p:spPr bwMode="auto">
          <a:xfrm>
            <a:off x="4976431" y="4790875"/>
            <a:ext cx="4074369" cy="186267"/>
          </a:xfrm>
          <a:prstGeom prst="roundRect">
            <a:avLst>
              <a:gd name="adj" fmla="val 20354"/>
            </a:avLst>
          </a:prstGeom>
          <a:solidFill>
            <a:srgbClr val="FFFF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B2340FF3-4376-4FC1-9F71-38CDBEBD01DA}"/>
              </a:ext>
            </a:extLst>
          </p:cNvPr>
          <p:cNvSpPr/>
          <p:nvPr/>
        </p:nvSpPr>
        <p:spPr bwMode="auto">
          <a:xfrm>
            <a:off x="6454140" y="3750815"/>
            <a:ext cx="1678229" cy="270934"/>
          </a:xfrm>
          <a:prstGeom prst="roundRect">
            <a:avLst>
              <a:gd name="adj" fmla="val 20354"/>
            </a:avLst>
          </a:prstGeom>
          <a:solidFill>
            <a:srgbClr val="C0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CD7A0371-582D-4F69-8E4E-6D1F97448205}"/>
              </a:ext>
            </a:extLst>
          </p:cNvPr>
          <p:cNvSpPr/>
          <p:nvPr/>
        </p:nvSpPr>
        <p:spPr bwMode="auto">
          <a:xfrm>
            <a:off x="4732454" y="5349239"/>
            <a:ext cx="243632" cy="1183107"/>
          </a:xfrm>
          <a:prstGeom prst="roundRect">
            <a:avLst>
              <a:gd name="adj" fmla="val 20354"/>
            </a:avLst>
          </a:prstGeom>
          <a:solidFill>
            <a:srgbClr val="C0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ED7326C4-2C72-46DD-8268-57B5F3272E02}"/>
              </a:ext>
            </a:extLst>
          </p:cNvPr>
          <p:cNvSpPr/>
          <p:nvPr/>
        </p:nvSpPr>
        <p:spPr bwMode="auto">
          <a:xfrm>
            <a:off x="212078" y="5349238"/>
            <a:ext cx="214642" cy="1183107"/>
          </a:xfrm>
          <a:prstGeom prst="roundRect">
            <a:avLst>
              <a:gd name="adj" fmla="val 20354"/>
            </a:avLst>
          </a:prstGeom>
          <a:solidFill>
            <a:srgbClr val="C00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A199FAB-26DF-47B6-9286-DFF58F1B6E80}"/>
              </a:ext>
            </a:extLst>
          </p:cNvPr>
          <p:cNvSpPr/>
          <p:nvPr/>
        </p:nvSpPr>
        <p:spPr bwMode="auto">
          <a:xfrm>
            <a:off x="5155353" y="4280497"/>
            <a:ext cx="841587" cy="270934"/>
          </a:xfrm>
          <a:prstGeom prst="roundRect">
            <a:avLst>
              <a:gd name="adj" fmla="val 20354"/>
            </a:avLst>
          </a:prstGeom>
          <a:solidFill>
            <a:srgbClr val="00B05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5C0FA5B2-DEBD-4FD9-9D03-2DA370679A00}"/>
              </a:ext>
            </a:extLst>
          </p:cNvPr>
          <p:cNvSpPr/>
          <p:nvPr/>
        </p:nvSpPr>
        <p:spPr bwMode="auto">
          <a:xfrm>
            <a:off x="6650566" y="4280497"/>
            <a:ext cx="841587" cy="270934"/>
          </a:xfrm>
          <a:prstGeom prst="roundRect">
            <a:avLst>
              <a:gd name="adj" fmla="val 20354"/>
            </a:avLst>
          </a:prstGeom>
          <a:solidFill>
            <a:srgbClr val="7030A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48BF3C8-93DE-4B78-B5A6-3CFCBA23230A}"/>
              </a:ext>
            </a:extLst>
          </p:cNvPr>
          <p:cNvSpPr txBox="1"/>
          <p:nvPr/>
        </p:nvSpPr>
        <p:spPr>
          <a:xfrm>
            <a:off x="3282707" y="485529"/>
            <a:ext cx="41749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importantly: </a:t>
            </a:r>
            <a:r>
              <a:rPr lang="en-US" sz="1200" dirty="0"/>
              <a:t>algorithm is </a:t>
            </a:r>
            <a:r>
              <a:rPr lang="en-US" sz="1200" dirty="0">
                <a:solidFill>
                  <a:srgbClr val="4699C2"/>
                </a:solidFill>
              </a:rPr>
              <a:t>generally applicable to any diagnosis problem</a:t>
            </a:r>
            <a:r>
              <a:rPr lang="en-US" sz="1200" dirty="0"/>
              <a:t> (and expected to have a similarly positive impact whenever reasoning is highly expensive)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37665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/>
      <p:bldP spid="6" grpId="0" animBg="1"/>
      <p:bldP spid="7" grpId="0" animBg="1"/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3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CC89662-9C3E-42E1-8090-3740F123C533}"/>
              </a:ext>
            </a:extLst>
          </p:cNvPr>
          <p:cNvSpPr/>
          <p:nvPr/>
        </p:nvSpPr>
        <p:spPr bwMode="auto">
          <a:xfrm>
            <a:off x="722313" y="4558244"/>
            <a:ext cx="7772400" cy="1453089"/>
          </a:xfrm>
          <a:prstGeom prst="roundRect">
            <a:avLst>
              <a:gd name="adj" fmla="val 6568"/>
            </a:avLst>
          </a:prstGeom>
          <a:solidFill>
            <a:srgbClr val="4699C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1F68D-80AC-4CE3-914E-3AB346E4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923371"/>
            <a:ext cx="7772400" cy="365125"/>
          </a:xfrm>
        </p:spPr>
        <p:txBody>
          <a:bodyPr/>
          <a:lstStyle/>
          <a:p>
            <a:r>
              <a:rPr lang="en-US" sz="2000" cap="small" dirty="0" err="1"/>
              <a:t>DynamicHS</a:t>
            </a:r>
            <a:r>
              <a:rPr lang="en-US" sz="2000" cap="small" dirty="0"/>
              <a:t>: </a:t>
            </a:r>
            <a:br>
              <a:rPr lang="en-US" sz="2000" cap="small" dirty="0"/>
            </a:br>
            <a:r>
              <a:rPr lang="en-US" sz="2000" cap="small" dirty="0"/>
              <a:t>Streamlining Reiter's Hitting-Set Tree for Sequential Diagnosis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7FC391-B943-4E5A-A1DA-8E8D9823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58244"/>
            <a:ext cx="7772400" cy="365125"/>
          </a:xfrm>
        </p:spPr>
        <p:txBody>
          <a:bodyPr/>
          <a:lstStyle/>
          <a:p>
            <a:r>
              <a:rPr lang="de-AT" dirty="0"/>
              <a:t>Patrick Rodler, 2022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A18F9B-731E-4F2A-B43C-A610E62EB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CDF9CF-21C7-4B26-9D00-17D4D325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37AA79-0592-4407-BD72-A74368B53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91" y="651309"/>
            <a:ext cx="6328109" cy="2944282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EFF2C50-D690-48E9-891F-F1FC19B39292}"/>
              </a:ext>
            </a:extLst>
          </p:cNvPr>
          <p:cNvSpPr/>
          <p:nvPr/>
        </p:nvSpPr>
        <p:spPr bwMode="auto">
          <a:xfrm>
            <a:off x="3291839" y="2446867"/>
            <a:ext cx="1076961" cy="823234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B24B2B3-0FA6-4138-A4DF-896676A931E6}"/>
              </a:ext>
            </a:extLst>
          </p:cNvPr>
          <p:cNvSpPr txBox="1">
            <a:spLocks/>
          </p:cNvSpPr>
          <p:nvPr/>
        </p:nvSpPr>
        <p:spPr bwMode="auto">
          <a:xfrm>
            <a:off x="722313" y="5553074"/>
            <a:ext cx="777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35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AT" kern="0" dirty="0"/>
              <a:t>Information Sciences</a:t>
            </a:r>
            <a:endParaRPr lang="en-US" kern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8CF895C-AF68-4F85-987E-0E2FE808B5FC}"/>
              </a:ext>
            </a:extLst>
          </p:cNvPr>
          <p:cNvCxnSpPr>
            <a:cxnSpLocks/>
          </p:cNvCxnSpPr>
          <p:nvPr/>
        </p:nvCxnSpPr>
        <p:spPr bwMode="auto">
          <a:xfrm flipV="1">
            <a:off x="3107267" y="3270101"/>
            <a:ext cx="254000" cy="2539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F10FAF1-5B67-49E4-B308-1030F9A79C29}"/>
              </a:ext>
            </a:extLst>
          </p:cNvPr>
          <p:cNvSpPr txBox="1"/>
          <p:nvPr/>
        </p:nvSpPr>
        <p:spPr>
          <a:xfrm>
            <a:off x="2621334" y="3496414"/>
            <a:ext cx="1950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optimize</a:t>
            </a:r>
            <a:r>
              <a:rPr lang="de-AT" sz="1000" dirty="0">
                <a:solidFill>
                  <a:srgbClr val="C00000"/>
                </a:solidFill>
              </a:rPr>
              <a:t> time </a:t>
            </a:r>
            <a:r>
              <a:rPr lang="de-AT" sz="1000" dirty="0" err="1">
                <a:solidFill>
                  <a:srgbClr val="C00000"/>
                </a:solidFill>
              </a:rPr>
              <a:t>performance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for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use</a:t>
            </a:r>
            <a:r>
              <a:rPr lang="de-AT" sz="1000" dirty="0">
                <a:solidFill>
                  <a:srgbClr val="C00000"/>
                </a:solidFill>
              </a:rPr>
              <a:t> in </a:t>
            </a:r>
            <a:r>
              <a:rPr lang="de-AT" sz="1000" dirty="0" err="1">
                <a:solidFill>
                  <a:srgbClr val="C00000"/>
                </a:solidFill>
              </a:rPr>
              <a:t>sequential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diagnosis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/>
              <a:t>while</a:t>
            </a:r>
            <a:r>
              <a:rPr lang="de-AT" sz="1000" dirty="0"/>
              <a:t> </a:t>
            </a:r>
            <a:r>
              <a:rPr lang="de-AT" sz="1000" dirty="0" err="1"/>
              <a:t>maintaining</a:t>
            </a:r>
            <a:r>
              <a:rPr lang="de-AT" sz="1000" dirty="0"/>
              <a:t> </a:t>
            </a:r>
            <a:r>
              <a:rPr lang="de-AT" sz="1000" dirty="0" err="1"/>
              <a:t>other</a:t>
            </a:r>
            <a:r>
              <a:rPr lang="de-AT" sz="1000" dirty="0"/>
              <a:t> </a:t>
            </a:r>
            <a:r>
              <a:rPr lang="de-AT" sz="1000" dirty="0" err="1"/>
              <a:t>desirable</a:t>
            </a:r>
            <a:r>
              <a:rPr lang="de-AT" sz="1000" dirty="0"/>
              <a:t> </a:t>
            </a:r>
            <a:r>
              <a:rPr lang="de-AT" sz="1000" dirty="0" err="1"/>
              <a:t>properties</a:t>
            </a:r>
            <a:endParaRPr lang="en-US" sz="1000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AF69E2D-86BF-459B-A408-076431AAAD65}"/>
              </a:ext>
            </a:extLst>
          </p:cNvPr>
          <p:cNvSpPr/>
          <p:nvPr/>
        </p:nvSpPr>
        <p:spPr bwMode="auto">
          <a:xfrm>
            <a:off x="3291838" y="2446867"/>
            <a:ext cx="1076961" cy="823234"/>
          </a:xfrm>
          <a:prstGeom prst="roundRect">
            <a:avLst>
              <a:gd name="adj" fmla="val 5545"/>
            </a:avLst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D08B215-5E32-4295-BE09-366017A3A239}"/>
              </a:ext>
            </a:extLst>
          </p:cNvPr>
          <p:cNvSpPr/>
          <p:nvPr/>
        </p:nvSpPr>
        <p:spPr bwMode="auto">
          <a:xfrm>
            <a:off x="2099733" y="2768600"/>
            <a:ext cx="1192104" cy="25396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1001A4F-9E84-4ED7-B8F7-411FCA3C4D97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2000" y="3005525"/>
            <a:ext cx="516467" cy="552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9BF10DF-3DC2-40DB-8B1D-A360F5994281}"/>
              </a:ext>
            </a:extLst>
          </p:cNvPr>
          <p:cNvSpPr txBox="1"/>
          <p:nvPr/>
        </p:nvSpPr>
        <p:spPr>
          <a:xfrm>
            <a:off x="1600199" y="3535880"/>
            <a:ext cx="948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>
                <a:solidFill>
                  <a:srgbClr val="C00000"/>
                </a:solidFill>
              </a:rPr>
              <a:t>expensive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 err="1">
                <a:solidFill>
                  <a:srgbClr val="C00000"/>
                </a:solidFill>
              </a:rPr>
              <a:t>reasoning</a:t>
            </a:r>
            <a:endParaRPr lang="en-US" sz="10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67BF50C-251A-411A-83AC-8B8FAC1A4550}"/>
              </a:ext>
            </a:extLst>
          </p:cNvPr>
          <p:cNvSpPr txBox="1"/>
          <p:nvPr/>
        </p:nvSpPr>
        <p:spPr>
          <a:xfrm>
            <a:off x="6170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813B043-FF17-4210-ABE2-9529B0791B6A}"/>
              </a:ext>
            </a:extLst>
          </p:cNvPr>
          <p:cNvSpPr txBox="1"/>
          <p:nvPr/>
        </p:nvSpPr>
        <p:spPr>
          <a:xfrm>
            <a:off x="6170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4236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  <p:bldP spid="15" grpId="0" animBg="1"/>
      <p:bldP spid="18" grpId="0"/>
      <p:bldP spid="17" grpId="0" animBg="1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Inhaltsplatzhalter 95">
            <a:extLst>
              <a:ext uri="{FF2B5EF4-FFF2-40B4-BE49-F238E27FC236}">
                <a16:creationId xmlns:a16="http://schemas.microsoft.com/office/drawing/2014/main" id="{54F7E2B4-E704-4B64-8E32-901D18427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Problem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65</a:t>
            </a:fld>
            <a:endParaRPr lang="de-AT"/>
          </a:p>
        </p:txBody>
      </p:sp>
      <p:sp>
        <p:nvSpPr>
          <p:cNvPr id="51" name="Rechteck 50"/>
          <p:cNvSpPr/>
          <p:nvPr/>
        </p:nvSpPr>
        <p:spPr bwMode="auto">
          <a:xfrm>
            <a:off x="565802" y="2186957"/>
            <a:ext cx="2029476" cy="12891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Inhaltsplatzhalter 2"/>
              <p:cNvSpPr txBox="1">
                <a:spLocks/>
              </p:cNvSpPr>
              <p:nvPr/>
            </p:nvSpPr>
            <p:spPr bwMode="auto">
              <a:xfrm>
                <a:off x="539553" y="1340768"/>
                <a:ext cx="8278688" cy="5040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18859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2288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5717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9146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de-AT" b="1" kern="0" dirty="0"/>
                  <a:t>Diagnosis </a:t>
                </a:r>
                <a:r>
                  <a:rPr lang="de-AT" b="1" kern="0" dirty="0" err="1"/>
                  <a:t>computation</a:t>
                </a:r>
                <a:r>
                  <a:rPr lang="de-AT" b="1" kern="0" dirty="0"/>
                  <a:t> (</a:t>
                </a:r>
                <a:r>
                  <a:rPr lang="de-AT" b="1" kern="0" dirty="0" err="1"/>
                  <a:t>existing</a:t>
                </a:r>
                <a:r>
                  <a:rPr lang="de-AT" b="1" kern="0" dirty="0"/>
                  <a:t>):</a:t>
                </a:r>
                <a:r>
                  <a:rPr lang="de-AT" kern="0" dirty="0"/>
                  <a:t> 	</a:t>
                </a:r>
                <a:r>
                  <a:rPr lang="de-AT" kern="0" dirty="0" err="1">
                    <a:solidFill>
                      <a:srgbClr val="4699C2"/>
                    </a:solidFill>
                  </a:rPr>
                  <a:t>Reiter‘s</a:t>
                </a:r>
                <a:r>
                  <a:rPr lang="de-AT" kern="0" dirty="0">
                    <a:solidFill>
                      <a:srgbClr val="4699C2"/>
                    </a:solidFill>
                  </a:rPr>
                  <a:t> HS-</a:t>
                </a:r>
                <a:r>
                  <a:rPr lang="de-AT" kern="0" dirty="0" err="1">
                    <a:solidFill>
                      <a:srgbClr val="4699C2"/>
                    </a:solidFill>
                  </a:rPr>
                  <a:t>Tree</a:t>
                </a:r>
                <a:r>
                  <a:rPr lang="de-AT" kern="0" dirty="0"/>
                  <a:t>	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(Reiter,1987)</a:t>
                </a:r>
              </a:p>
              <a:p>
                <a:pPr marL="0" indent="0">
                  <a:buFontTx/>
                  <a:buNone/>
                </a:pPr>
                <a:r>
                  <a:rPr lang="de-AT" sz="800" kern="0" dirty="0"/>
                  <a:t>	</a:t>
                </a:r>
              </a:p>
              <a:p>
                <a:pPr marL="0" indent="0">
                  <a:buFontTx/>
                  <a:buNone/>
                </a:pPr>
                <a:r>
                  <a:rPr lang="de-AT" kern="0" dirty="0"/>
                  <a:t>    	</a:t>
                </a:r>
                <a:r>
                  <a:rPr lang="de-AT" u="sng" kern="0" dirty="0" err="1"/>
                  <a:t>Example</a:t>
                </a:r>
                <a:r>
                  <a:rPr lang="de-AT" u="sng" kern="0" dirty="0"/>
                  <a:t> (</a:t>
                </a:r>
                <a:r>
                  <a:rPr lang="de-AT" u="sng" kern="0" dirty="0" err="1"/>
                  <a:t>cont‘d</a:t>
                </a:r>
                <a:r>
                  <a:rPr lang="de-AT" u="sng" kern="0" dirty="0"/>
                  <a:t>):</a:t>
                </a:r>
              </a:p>
              <a:p>
                <a:pPr marL="0" indent="0">
                  <a:buFontTx/>
                  <a:buNone/>
                </a:pPr>
                <a:endParaRPr lang="de-AT" sz="700" kern="0" dirty="0"/>
              </a:p>
              <a:p>
                <a:pPr marL="0" indent="0">
                  <a:buFontTx/>
                  <a:buNone/>
                </a:pPr>
                <a:r>
                  <a:rPr lang="de-AT" sz="1200" u="sng" kern="0" dirty="0"/>
                  <a:t>Key:</a:t>
                </a:r>
              </a:p>
              <a:p>
                <a:pPr marL="0" indent="0">
                  <a:buFontTx/>
                  <a:buNone/>
                </a:pPr>
                <a:r>
                  <a:rPr lang="de-AT" sz="1200" kern="0" dirty="0" err="1">
                    <a:solidFill>
                      <a:srgbClr val="0070C0"/>
                    </a:solidFill>
                  </a:rPr>
                  <a:t>conflicts</a:t>
                </a:r>
                <a:endParaRPr lang="de-AT" sz="1200" kern="0" dirty="0">
                  <a:solidFill>
                    <a:srgbClr val="0070C0"/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de-AT" sz="1200" kern="0" dirty="0" err="1">
                    <a:solidFill>
                      <a:srgbClr val="269926"/>
                    </a:solidFill>
                  </a:rPr>
                  <a:t>paths</a:t>
                </a:r>
                <a:r>
                  <a:rPr lang="de-AT" sz="1200" kern="0" dirty="0">
                    <a:solidFill>
                      <a:srgbClr val="269926"/>
                    </a:solidFill>
                  </a:rPr>
                  <a:t> </a:t>
                </a:r>
                <a:r>
                  <a:rPr lang="de-AT" sz="1200" kern="0" dirty="0" err="1">
                    <a:solidFill>
                      <a:srgbClr val="269926"/>
                    </a:solidFill>
                  </a:rPr>
                  <a:t>that</a:t>
                </a:r>
                <a:r>
                  <a:rPr lang="de-AT" sz="1200" kern="0" dirty="0">
                    <a:solidFill>
                      <a:srgbClr val="269926"/>
                    </a:solidFill>
                  </a:rPr>
                  <a:t> </a:t>
                </a:r>
                <a:r>
                  <a:rPr lang="de-AT" sz="1200" kern="0" dirty="0" err="1">
                    <a:solidFill>
                      <a:srgbClr val="269926"/>
                    </a:solidFill>
                  </a:rPr>
                  <a:t>are</a:t>
                </a:r>
                <a:r>
                  <a:rPr lang="de-AT" sz="1200" kern="0" dirty="0">
                    <a:solidFill>
                      <a:srgbClr val="269926"/>
                    </a:solidFill>
                  </a:rPr>
                  <a:t> </a:t>
                </a:r>
                <a:r>
                  <a:rPr lang="de-AT" sz="1200" kern="0" dirty="0" err="1">
                    <a:solidFill>
                      <a:srgbClr val="269926"/>
                    </a:solidFill>
                  </a:rPr>
                  <a:t>diagnoses</a:t>
                </a:r>
                <a:endParaRPr lang="de-AT" sz="1200" kern="0" dirty="0">
                  <a:solidFill>
                    <a:srgbClr val="269926"/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de-AT" sz="1200" kern="0" dirty="0" err="1">
                    <a:solidFill>
                      <a:srgbClr val="C00000"/>
                    </a:solidFill>
                  </a:rPr>
                  <a:t>paths</a:t>
                </a:r>
                <a:r>
                  <a:rPr lang="de-AT" sz="1200" kern="0" dirty="0">
                    <a:solidFill>
                      <a:srgbClr val="C00000"/>
                    </a:solidFill>
                  </a:rPr>
                  <a:t> </a:t>
                </a:r>
                <a:r>
                  <a:rPr lang="de-AT" sz="1200" kern="0" dirty="0" err="1">
                    <a:solidFill>
                      <a:srgbClr val="C00000"/>
                    </a:solidFill>
                  </a:rPr>
                  <a:t>that</a:t>
                </a:r>
                <a:r>
                  <a:rPr lang="de-AT" sz="1200" kern="0" dirty="0">
                    <a:solidFill>
                      <a:srgbClr val="C00000"/>
                    </a:solidFill>
                  </a:rPr>
                  <a:t> </a:t>
                </a:r>
                <a:r>
                  <a:rPr lang="de-AT" sz="1200" kern="0" dirty="0" err="1">
                    <a:solidFill>
                      <a:srgbClr val="C00000"/>
                    </a:solidFill>
                  </a:rPr>
                  <a:t>are</a:t>
                </a:r>
                <a:r>
                  <a:rPr lang="de-AT" sz="1200" kern="0" dirty="0">
                    <a:solidFill>
                      <a:srgbClr val="C00000"/>
                    </a:solidFill>
                  </a:rPr>
                  <a:t> </a:t>
                </a:r>
                <a:r>
                  <a:rPr lang="de-AT" sz="1200" kern="0" dirty="0" err="1">
                    <a:solidFill>
                      <a:srgbClr val="C00000"/>
                    </a:solidFill>
                  </a:rPr>
                  <a:t>no</a:t>
                </a:r>
                <a:r>
                  <a:rPr lang="de-AT" sz="1200" kern="0" dirty="0">
                    <a:solidFill>
                      <a:srgbClr val="C00000"/>
                    </a:solidFill>
                  </a:rPr>
                  <a:t> </a:t>
                </a:r>
                <a:r>
                  <a:rPr lang="de-AT" sz="1200" kern="0" dirty="0" err="1">
                    <a:solidFill>
                      <a:srgbClr val="C00000"/>
                    </a:solidFill>
                  </a:rPr>
                  <a:t>diagnoses</a:t>
                </a:r>
                <a:endParaRPr lang="de-AT" sz="1200" kern="0" dirty="0">
                  <a:solidFill>
                    <a:srgbClr val="C00000"/>
                  </a:solidFill>
                </a:endParaRPr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de-AT" sz="1200" i="1" kern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AT" sz="1200" i="1" kern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200" kern="0" dirty="0">
                    <a:solidFill>
                      <a:schemeClr val="accent3"/>
                    </a:solidFill>
                  </a:rPr>
                  <a:t> computed</a:t>
                </a:r>
                <a:r>
                  <a:rPr lang="en-US" sz="1200" kern="0" dirty="0">
                    <a:solidFill>
                      <a:srgbClr val="269926"/>
                    </a:solidFill>
                  </a:rPr>
                  <a:t> </a:t>
                </a:r>
                <a:br>
                  <a:rPr lang="en-US" sz="1200" kern="0" dirty="0">
                    <a:solidFill>
                      <a:srgbClr val="269926"/>
                    </a:solidFill>
                  </a:rPr>
                </a:br>
                <a14:m>
                  <m:oMath xmlns:m="http://schemas.openxmlformats.org/officeDocument/2006/math">
                    <m:r>
                      <a:rPr lang="de-AT" sz="1200" i="1" kern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AT" sz="1200" i="1" kern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200" kern="0" dirty="0">
                    <a:solidFill>
                      <a:schemeClr val="accent3"/>
                    </a:solidFill>
                  </a:rPr>
                  <a:t> reused</a:t>
                </a:r>
              </a:p>
              <a:p>
                <a:pPr marL="0" indent="0">
                  <a:buFontTx/>
                  <a:buNone/>
                </a:pPr>
                <a:endParaRPr lang="de-AT" sz="1200" kern="0" dirty="0">
                  <a:solidFill>
                    <a:schemeClr val="accent3"/>
                  </a:solidFill>
                </a:endParaRPr>
              </a:p>
              <a:p>
                <a:pPr marL="0" indent="0">
                  <a:buFontTx/>
                  <a:buNone/>
                </a:pPr>
                <a:endParaRPr lang="de-AT" sz="300" kern="0" dirty="0"/>
              </a:p>
              <a:p>
                <a:pPr marL="0" indent="0">
                  <a:buFontTx/>
                  <a:buNone/>
                </a:pPr>
                <a:r>
                  <a:rPr lang="de-AT" u="sng" kern="0" dirty="0"/>
                  <a:t>Pros:</a:t>
                </a:r>
              </a:p>
              <a:p>
                <a:pPr marL="0" indent="0">
                  <a:buFontTx/>
                  <a:buNone/>
                </a:pPr>
                <a:r>
                  <a:rPr lang="de-AT" kern="0" dirty="0" err="1"/>
                  <a:t>sound</a:t>
                </a:r>
                <a:r>
                  <a:rPr lang="de-AT" kern="0" dirty="0"/>
                  <a:t> + </a:t>
                </a:r>
                <a:r>
                  <a:rPr lang="de-AT" kern="0" dirty="0" err="1"/>
                  <a:t>complete</a:t>
                </a:r>
                <a:endParaRPr lang="de-AT" kern="0" dirty="0"/>
              </a:p>
              <a:p>
                <a:pPr marL="0" indent="0">
                  <a:buFontTx/>
                  <a:buNone/>
                </a:pP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computes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only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+ all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diagnoses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</a:p>
              <a:p>
                <a:pPr marL="0" indent="0">
                  <a:buFontTx/>
                  <a:buNone/>
                </a:pPr>
                <a:r>
                  <a:rPr lang="de-AT" kern="0" dirty="0"/>
                  <a:t>best-first</a:t>
                </a:r>
              </a:p>
              <a:p>
                <a:pPr marL="0" indent="0">
                  <a:buFontTx/>
                  <a:buNone/>
                </a:pP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most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preferred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diagnoses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first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, e.g.,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smallest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or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most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probable)</a:t>
                </a:r>
              </a:p>
              <a:p>
                <a:pPr marL="0" indent="0">
                  <a:buFontTx/>
                  <a:buNone/>
                </a:pPr>
                <a:r>
                  <a:rPr lang="de-AT" kern="0" dirty="0" err="1"/>
                  <a:t>generally</a:t>
                </a:r>
                <a:r>
                  <a:rPr lang="de-AT" kern="0" dirty="0"/>
                  <a:t> </a:t>
                </a:r>
                <a:r>
                  <a:rPr lang="de-AT" kern="0" dirty="0" err="1"/>
                  <a:t>applicable</a:t>
                </a:r>
                <a:endParaRPr lang="de-AT" kern="0" dirty="0"/>
              </a:p>
              <a:p>
                <a:pPr marL="0" indent="0">
                  <a:buFontTx/>
                  <a:buNone/>
                </a:pP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independent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of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system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description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language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b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+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used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theorem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200" kern="0" dirty="0" err="1">
                    <a:solidFill>
                      <a:schemeClr val="bg1">
                        <a:lumMod val="65000"/>
                      </a:schemeClr>
                    </a:solidFill>
                  </a:rPr>
                  <a:t>prover</a:t>
                </a:r>
                <a:r>
                  <a:rPr lang="de-AT" sz="1200" kern="0" dirty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</a:p>
              <a:p>
                <a:pPr marL="0" indent="0">
                  <a:buFontTx/>
                  <a:buNone/>
                </a:pPr>
                <a:endParaRPr lang="de-AT" sz="400" kern="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FontTx/>
                  <a:buNone/>
                </a:pPr>
                <a:endParaRPr lang="de-AT" sz="800" u="sng" kern="0" dirty="0"/>
              </a:p>
              <a:p>
                <a:pPr marL="0" indent="0">
                  <a:buFontTx/>
                  <a:buNone/>
                </a:pPr>
                <a:r>
                  <a:rPr lang="de-AT" u="sng" kern="0" dirty="0" err="1"/>
                  <a:t>Con</a:t>
                </a:r>
                <a:r>
                  <a:rPr lang="de-AT" u="sng" kern="0" dirty="0"/>
                  <a:t>:</a:t>
                </a:r>
              </a:p>
              <a:p>
                <a:pPr marL="0" indent="0">
                  <a:buFontTx/>
                  <a:buNone/>
                </a:pPr>
                <a:r>
                  <a:rPr lang="de-AT" kern="0" dirty="0" err="1"/>
                  <a:t>no</a:t>
                </a:r>
                <a:r>
                  <a:rPr lang="de-AT" kern="0" dirty="0"/>
                  <a:t> </a:t>
                </a:r>
                <a:r>
                  <a:rPr lang="de-AT" kern="0" dirty="0" err="1"/>
                  <a:t>provisions</a:t>
                </a:r>
                <a:r>
                  <a:rPr lang="de-AT" kern="0" dirty="0"/>
                  <a:t> </a:t>
                </a:r>
                <a:r>
                  <a:rPr lang="de-AT" kern="0" dirty="0" err="1"/>
                  <a:t>for</a:t>
                </a:r>
                <a:r>
                  <a:rPr lang="de-AT" kern="0" dirty="0"/>
                  <a:t> </a:t>
                </a:r>
                <a:r>
                  <a:rPr lang="de-AT" kern="0" dirty="0" err="1"/>
                  <a:t>being</a:t>
                </a:r>
                <a:r>
                  <a:rPr lang="de-AT" kern="0" dirty="0"/>
                  <a:t> </a:t>
                </a:r>
                <a:r>
                  <a:rPr lang="de-AT" kern="0" dirty="0" err="1"/>
                  <a:t>used</a:t>
                </a:r>
                <a:r>
                  <a:rPr lang="de-AT" kern="0" dirty="0"/>
                  <a:t> in </a:t>
                </a:r>
                <a:r>
                  <a:rPr lang="de-AT" kern="0" dirty="0" err="1">
                    <a:solidFill>
                      <a:srgbClr val="4699C2"/>
                    </a:solidFill>
                  </a:rPr>
                  <a:t>sequential</a:t>
                </a:r>
                <a:r>
                  <a:rPr lang="de-AT" kern="0" dirty="0">
                    <a:solidFill>
                      <a:srgbClr val="4699C2"/>
                    </a:solidFill>
                  </a:rPr>
                  <a:t> </a:t>
                </a:r>
                <a:r>
                  <a:rPr lang="de-AT" kern="0" dirty="0" err="1">
                    <a:solidFill>
                      <a:srgbClr val="4699C2"/>
                    </a:solidFill>
                  </a:rPr>
                  <a:t>diagnosis</a:t>
                </a:r>
                <a:r>
                  <a:rPr lang="de-AT" kern="0" dirty="0">
                    <a:solidFill>
                      <a:srgbClr val="4699C2"/>
                    </a:solidFill>
                  </a:rPr>
                  <a:t> </a:t>
                </a:r>
                <a:r>
                  <a:rPr lang="de-AT" kern="0" dirty="0" err="1"/>
                  <a:t>scenario</a:t>
                </a:r>
                <a:endParaRPr lang="de-AT" kern="0" dirty="0"/>
              </a:p>
              <a:p>
                <a:pPr marL="0" indent="0">
                  <a:buFontTx/>
                  <a:buNone/>
                </a:pPr>
                <a:endParaRPr lang="de-AT" kern="0" dirty="0"/>
              </a:p>
              <a:p>
                <a:pPr marL="0" indent="0">
                  <a:buFontTx/>
                  <a:buNone/>
                </a:pPr>
                <a:endParaRPr lang="en-US" sz="1200" kern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3" y="1340768"/>
                <a:ext cx="8278688" cy="5040560"/>
              </a:xfrm>
              <a:prstGeom prst="rect">
                <a:avLst/>
              </a:prstGeom>
              <a:blipFill>
                <a:blip r:embed="rId3"/>
                <a:stretch>
                  <a:fillRect l="-295" t="-242" b="-30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4299484" y="3022656"/>
                <a:ext cx="1112869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AT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84" y="3022656"/>
                <a:ext cx="1112869" cy="370230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4129053" y="1826618"/>
                <a:ext cx="1453731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AT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053" y="1826618"/>
                <a:ext cx="1453731" cy="370230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Gerader Verbinder 54"/>
          <p:cNvCxnSpPr/>
          <p:nvPr/>
        </p:nvCxnSpPr>
        <p:spPr bwMode="auto">
          <a:xfrm flipH="1">
            <a:off x="3485361" y="2195950"/>
            <a:ext cx="950515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r Verbinder 55"/>
          <p:cNvCxnSpPr>
            <a:stCxn id="54" idx="2"/>
          </p:cNvCxnSpPr>
          <p:nvPr/>
        </p:nvCxnSpPr>
        <p:spPr bwMode="auto">
          <a:xfrm flipH="1">
            <a:off x="4796544" y="2196848"/>
            <a:ext cx="59375" cy="763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Gerader Verbinder 56"/>
          <p:cNvCxnSpPr/>
          <p:nvPr/>
        </p:nvCxnSpPr>
        <p:spPr bwMode="auto">
          <a:xfrm>
            <a:off x="5227445" y="2195950"/>
            <a:ext cx="1098599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3207577" y="3022656"/>
                <a:ext cx="659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0" dirty="0">
                    <a:solidFill>
                      <a:schemeClr val="accent1">
                        <a:lumMod val="75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✔</a:t>
                </a:r>
                <a14:m>
                  <m:oMath xmlns:m="http://schemas.openxmlformats.org/officeDocument/2006/math">
                    <m:r>
                      <a:rPr lang="de-AT" b="0" i="0" baseline="-25000" smtClean="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de-AT" b="0" i="1" baseline="-25000" smtClean="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577" y="3022656"/>
                <a:ext cx="659476" cy="369332"/>
              </a:xfrm>
              <a:prstGeom prst="rect">
                <a:avLst/>
              </a:prstGeom>
              <a:blipFill>
                <a:blip r:embed="rId6"/>
                <a:stretch>
                  <a:fillRect l="-7407" t="-1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Gerader Verbinder 58"/>
          <p:cNvCxnSpPr/>
          <p:nvPr/>
        </p:nvCxnSpPr>
        <p:spPr bwMode="auto">
          <a:xfrm flipH="1">
            <a:off x="3960618" y="3468068"/>
            <a:ext cx="659502" cy="750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r Verbinder 59"/>
          <p:cNvCxnSpPr/>
          <p:nvPr/>
        </p:nvCxnSpPr>
        <p:spPr bwMode="auto">
          <a:xfrm>
            <a:off x="4981786" y="3482765"/>
            <a:ext cx="368489" cy="7537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5938932" y="3022656"/>
                <a:ext cx="1118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A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A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AT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32" y="3022656"/>
                <a:ext cx="1118575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Gerader Verbinder 61"/>
          <p:cNvCxnSpPr/>
          <p:nvPr/>
        </p:nvCxnSpPr>
        <p:spPr bwMode="auto">
          <a:xfrm flipH="1">
            <a:off x="6128198" y="3454704"/>
            <a:ext cx="197846" cy="7639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r Verbinder 62"/>
          <p:cNvCxnSpPr/>
          <p:nvPr/>
        </p:nvCxnSpPr>
        <p:spPr bwMode="auto">
          <a:xfrm>
            <a:off x="6667284" y="3454704"/>
            <a:ext cx="652878" cy="760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5169055" y="4299199"/>
                <a:ext cx="66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0" dirty="0">
                    <a:solidFill>
                      <a:schemeClr val="accent1">
                        <a:lumMod val="75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✔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2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055" y="4299199"/>
                <a:ext cx="664797" cy="369332"/>
              </a:xfrm>
              <a:prstGeom prst="rect">
                <a:avLst/>
              </a:prstGeom>
              <a:blipFill>
                <a:blip r:embed="rId8"/>
                <a:stretch>
                  <a:fillRect l="-8257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/>
              <p:cNvSpPr txBox="1"/>
              <p:nvPr/>
            </p:nvSpPr>
            <p:spPr>
              <a:xfrm>
                <a:off x="7215600" y="4299199"/>
                <a:ext cx="66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0" dirty="0">
                    <a:solidFill>
                      <a:schemeClr val="accent1">
                        <a:lumMod val="75000"/>
                      </a:schemeClr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✔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b="0" i="1" baseline="-25000" smtClean="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3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65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00" y="4299199"/>
                <a:ext cx="664797" cy="369332"/>
              </a:xfrm>
              <a:prstGeom prst="rect">
                <a:avLst/>
              </a:prstGeom>
              <a:blipFill>
                <a:blip r:embed="rId9"/>
                <a:stretch>
                  <a:fillRect l="-8257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/>
              <p:cNvSpPr txBox="1"/>
              <p:nvPr/>
            </p:nvSpPr>
            <p:spPr>
              <a:xfrm>
                <a:off x="3688233" y="4270146"/>
                <a:ext cx="843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0" dirty="0">
                    <a:solidFill>
                      <a:srgbClr val="C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✖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</m:t>
                    </m:r>
                    <m:r>
                      <a:rPr lang="de-AT" baseline="-25000" smtClean="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⊃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66" name="Textfeld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233" y="4270146"/>
                <a:ext cx="843821" cy="369332"/>
              </a:xfrm>
              <a:prstGeom prst="rect">
                <a:avLst/>
              </a:prstGeom>
              <a:blipFill>
                <a:blip r:embed="rId10"/>
                <a:stretch>
                  <a:fillRect l="-5797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5938932" y="4281410"/>
                <a:ext cx="938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0" dirty="0">
                    <a:solidFill>
                      <a:srgbClr val="C00000"/>
                    </a:solidFill>
                    <a:latin typeface="Segoe UI Symbol" panose="020B0502040204020203" pitchFamily="34" charset="0"/>
                    <a:ea typeface="Segoe UI Symbol" panose="020B0502040204020203" pitchFamily="34" charset="0"/>
                  </a:rPr>
                  <a:t>✖</a:t>
                </a:r>
                <a:r>
                  <a:rPr lang="de-AT" baseline="-25000" dirty="0">
                    <a:ea typeface="Segoe UI Symbol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(⊃</m:t>
                    </m:r>
                    <m:sSub>
                      <m:sSubPr>
                        <m:ctrlP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</m:ctrlPr>
                      </m:sSubPr>
                      <m:e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𝐷</m:t>
                        </m:r>
                      </m:e>
                      <m:sub>
                        <m:r>
                          <a:rPr lang="de-AT" i="1" baseline="-25000">
                            <a:latin typeface="Cambria Math" panose="02040503050406030204" pitchFamily="18" charset="0"/>
                            <a:ea typeface="Segoe UI Symbol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de-AT" i="1" baseline="-25000">
                        <a:latin typeface="Cambria Math" panose="02040503050406030204" pitchFamily="18" charset="0"/>
                        <a:ea typeface="Segoe UI Symbol" panose="020B0502040204020203" pitchFamily="34" charset="0"/>
                      </a:rPr>
                      <m:t>)</m:t>
                    </m:r>
                  </m:oMath>
                </a14:m>
                <a:endParaRPr lang="de-AT" b="0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32" y="4281410"/>
                <a:ext cx="938430" cy="369332"/>
              </a:xfrm>
              <a:prstGeom prst="rect">
                <a:avLst/>
              </a:prstGeom>
              <a:blipFill>
                <a:blip r:embed="rId11"/>
                <a:stretch>
                  <a:fillRect l="-5195" t="-819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5822988" y="3511388"/>
                <a:ext cx="494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988" y="3511388"/>
                <a:ext cx="4945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feld 68"/>
              <p:cNvSpPr txBox="1"/>
              <p:nvPr/>
            </p:nvSpPr>
            <p:spPr>
              <a:xfrm>
                <a:off x="3609630" y="2195950"/>
                <a:ext cx="494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feld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630" y="2195950"/>
                <a:ext cx="49455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69"/>
              <p:cNvSpPr txBox="1"/>
              <p:nvPr/>
            </p:nvSpPr>
            <p:spPr>
              <a:xfrm>
                <a:off x="3867053" y="3557815"/>
                <a:ext cx="494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0" name="Textfeld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053" y="3557815"/>
                <a:ext cx="494559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/>
              <p:nvPr/>
            </p:nvSpPr>
            <p:spPr>
              <a:xfrm>
                <a:off x="4758592" y="2361777"/>
                <a:ext cx="506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592" y="2361777"/>
                <a:ext cx="506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/>
              <p:cNvSpPr txBox="1"/>
              <p:nvPr/>
            </p:nvSpPr>
            <p:spPr>
              <a:xfrm>
                <a:off x="5757789" y="2281877"/>
                <a:ext cx="50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feld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789" y="2281877"/>
                <a:ext cx="50097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6908890" y="3497819"/>
                <a:ext cx="499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90" y="3497819"/>
                <a:ext cx="499880" cy="369332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5079843" y="3545481"/>
                <a:ext cx="499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843" y="3545481"/>
                <a:ext cx="499880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Ellipse 74"/>
          <p:cNvSpPr/>
          <p:nvPr/>
        </p:nvSpPr>
        <p:spPr bwMode="auto">
          <a:xfrm>
            <a:off x="4031129" y="1723718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3124693" y="2822787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4238579" y="2877760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830887" y="2922415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4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9" name="Ellipse 78"/>
          <p:cNvSpPr/>
          <p:nvPr/>
        </p:nvSpPr>
        <p:spPr bwMode="auto">
          <a:xfrm>
            <a:off x="3485361" y="4119527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4949717" y="4202441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5787843" y="4127042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6979323" y="4243998"/>
            <a:ext cx="233912" cy="233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600" dirty="0">
                <a:latin typeface="Arial" charset="0"/>
                <a:ea typeface="ＭＳ Ｐゴシック" pitchFamily="-112" charset="-128"/>
              </a:rPr>
              <a:t>8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3" name="Freihandform 82"/>
          <p:cNvSpPr/>
          <p:nvPr/>
        </p:nvSpPr>
        <p:spPr bwMode="auto">
          <a:xfrm>
            <a:off x="5382316" y="2102749"/>
            <a:ext cx="2146170" cy="2089192"/>
          </a:xfrm>
          <a:custGeom>
            <a:avLst/>
            <a:gdLst>
              <a:gd name="connsiteX0" fmla="*/ 99368 w 2146170"/>
              <a:gd name="connsiteY0" fmla="*/ 0 h 2089192"/>
              <a:gd name="connsiteX1" fmla="*/ 99368 w 2146170"/>
              <a:gd name="connsiteY1" fmla="*/ 0 h 2089192"/>
              <a:gd name="connsiteX2" fmla="*/ 2478 w 2146170"/>
              <a:gd name="connsiteY2" fmla="*/ 121112 h 2089192"/>
              <a:gd name="connsiteX3" fmla="*/ 32756 w 2146170"/>
              <a:gd name="connsiteY3" fmla="*/ 351226 h 2089192"/>
              <a:gd name="connsiteX4" fmla="*/ 281037 w 2146170"/>
              <a:gd name="connsiteY4" fmla="*/ 502617 h 2089192"/>
              <a:gd name="connsiteX5" fmla="*/ 692819 w 2146170"/>
              <a:gd name="connsiteY5" fmla="*/ 750898 h 2089192"/>
              <a:gd name="connsiteX6" fmla="*/ 777598 w 2146170"/>
              <a:gd name="connsiteY6" fmla="*/ 805398 h 2089192"/>
              <a:gd name="connsiteX7" fmla="*/ 868433 w 2146170"/>
              <a:gd name="connsiteY7" fmla="*/ 853843 h 2089192"/>
              <a:gd name="connsiteX8" fmla="*/ 953212 w 2146170"/>
              <a:gd name="connsiteY8" fmla="*/ 938622 h 2089192"/>
              <a:gd name="connsiteX9" fmla="*/ 1080380 w 2146170"/>
              <a:gd name="connsiteY9" fmla="*/ 1090013 h 2089192"/>
              <a:gd name="connsiteX10" fmla="*/ 1292327 w 2146170"/>
              <a:gd name="connsiteY10" fmla="*/ 1465462 h 2089192"/>
              <a:gd name="connsiteX11" fmla="*/ 1395272 w 2146170"/>
              <a:gd name="connsiteY11" fmla="*/ 1586575 h 2089192"/>
              <a:gd name="connsiteX12" fmla="*/ 1431606 w 2146170"/>
              <a:gd name="connsiteY12" fmla="*/ 1616853 h 2089192"/>
              <a:gd name="connsiteX13" fmla="*/ 1576941 w 2146170"/>
              <a:gd name="connsiteY13" fmla="*/ 1798522 h 2089192"/>
              <a:gd name="connsiteX14" fmla="*/ 1698054 w 2146170"/>
              <a:gd name="connsiteY14" fmla="*/ 1925690 h 2089192"/>
              <a:gd name="connsiteX15" fmla="*/ 1916057 w 2146170"/>
              <a:gd name="connsiteY15" fmla="*/ 2089192 h 2089192"/>
              <a:gd name="connsiteX16" fmla="*/ 2061392 w 2146170"/>
              <a:gd name="connsiteY16" fmla="*/ 2046802 h 2089192"/>
              <a:gd name="connsiteX17" fmla="*/ 2146170 w 2146170"/>
              <a:gd name="connsiteY17" fmla="*/ 1907523 h 2089192"/>
              <a:gd name="connsiteX18" fmla="*/ 2115892 w 2146170"/>
              <a:gd name="connsiteY18" fmla="*/ 1828800 h 2089192"/>
              <a:gd name="connsiteX19" fmla="*/ 2103781 w 2146170"/>
              <a:gd name="connsiteY19" fmla="*/ 1810633 h 2089192"/>
              <a:gd name="connsiteX20" fmla="*/ 2037169 w 2146170"/>
              <a:gd name="connsiteY20" fmla="*/ 1641075 h 2089192"/>
              <a:gd name="connsiteX21" fmla="*/ 2000835 w 2146170"/>
              <a:gd name="connsiteY21" fmla="*/ 1586575 h 2089192"/>
              <a:gd name="connsiteX22" fmla="*/ 1825222 w 2146170"/>
              <a:gd name="connsiteY22" fmla="*/ 1326182 h 2089192"/>
              <a:gd name="connsiteX23" fmla="*/ 1801000 w 2146170"/>
              <a:gd name="connsiteY23" fmla="*/ 1295904 h 2089192"/>
              <a:gd name="connsiteX24" fmla="*/ 1649609 w 2146170"/>
              <a:gd name="connsiteY24" fmla="*/ 1071846 h 2089192"/>
              <a:gd name="connsiteX25" fmla="*/ 1570886 w 2146170"/>
              <a:gd name="connsiteY25" fmla="*/ 962845 h 2089192"/>
              <a:gd name="connsiteX26" fmla="*/ 1504274 w 2146170"/>
              <a:gd name="connsiteY26" fmla="*/ 872010 h 2089192"/>
              <a:gd name="connsiteX27" fmla="*/ 1304438 w 2146170"/>
              <a:gd name="connsiteY27" fmla="*/ 738786 h 2089192"/>
              <a:gd name="connsiteX28" fmla="*/ 1219659 w 2146170"/>
              <a:gd name="connsiteY28" fmla="*/ 672175 h 2089192"/>
              <a:gd name="connsiteX29" fmla="*/ 1140936 w 2146170"/>
              <a:gd name="connsiteY29" fmla="*/ 629785 h 2089192"/>
              <a:gd name="connsiteX30" fmla="*/ 1044046 w 2146170"/>
              <a:gd name="connsiteY30" fmla="*/ 557118 h 2089192"/>
              <a:gd name="connsiteX31" fmla="*/ 1001657 w 2146170"/>
              <a:gd name="connsiteY31" fmla="*/ 545006 h 2089192"/>
              <a:gd name="connsiteX32" fmla="*/ 922933 w 2146170"/>
              <a:gd name="connsiteY32" fmla="*/ 502617 h 2089192"/>
              <a:gd name="connsiteX33" fmla="*/ 862377 w 2146170"/>
              <a:gd name="connsiteY33" fmla="*/ 436005 h 2089192"/>
              <a:gd name="connsiteX34" fmla="*/ 662541 w 2146170"/>
              <a:gd name="connsiteY34" fmla="*/ 230114 h 2089192"/>
              <a:gd name="connsiteX35" fmla="*/ 511151 w 2146170"/>
              <a:gd name="connsiteY35" fmla="*/ 145335 h 2089192"/>
              <a:gd name="connsiteX36" fmla="*/ 402149 w 2146170"/>
              <a:gd name="connsiteY36" fmla="*/ 102945 h 2089192"/>
              <a:gd name="connsiteX37" fmla="*/ 365815 w 2146170"/>
              <a:gd name="connsiteY37" fmla="*/ 90834 h 2089192"/>
              <a:gd name="connsiteX38" fmla="*/ 323426 w 2146170"/>
              <a:gd name="connsiteY38" fmla="*/ 84778 h 2089192"/>
              <a:gd name="connsiteX39" fmla="*/ 250759 w 2146170"/>
              <a:gd name="connsiteY39" fmla="*/ 66612 h 2089192"/>
              <a:gd name="connsiteX40" fmla="*/ 214425 w 2146170"/>
              <a:gd name="connsiteY40" fmla="*/ 48445 h 2089192"/>
              <a:gd name="connsiteX41" fmla="*/ 202314 w 2146170"/>
              <a:gd name="connsiteY41" fmla="*/ 36333 h 2089192"/>
              <a:gd name="connsiteX42" fmla="*/ 99368 w 2146170"/>
              <a:gd name="connsiteY42" fmla="*/ 0 h 208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46170" h="2089192">
                <a:moveTo>
                  <a:pt x="99368" y="0"/>
                </a:moveTo>
                <a:lnTo>
                  <a:pt x="99368" y="0"/>
                </a:lnTo>
                <a:cubicBezTo>
                  <a:pt x="81310" y="21067"/>
                  <a:pt x="3539" y="110285"/>
                  <a:pt x="2478" y="121112"/>
                </a:cubicBezTo>
                <a:cubicBezTo>
                  <a:pt x="-5071" y="198109"/>
                  <a:pt x="4511" y="279200"/>
                  <a:pt x="32756" y="351226"/>
                </a:cubicBezTo>
                <a:cubicBezTo>
                  <a:pt x="59657" y="419824"/>
                  <a:pt x="242461" y="482380"/>
                  <a:pt x="281037" y="502617"/>
                </a:cubicBezTo>
                <a:cubicBezTo>
                  <a:pt x="441305" y="586692"/>
                  <a:pt x="541000" y="653992"/>
                  <a:pt x="692819" y="750898"/>
                </a:cubicBezTo>
                <a:cubicBezTo>
                  <a:pt x="721137" y="768973"/>
                  <a:pt x="747550" y="790374"/>
                  <a:pt x="777598" y="805398"/>
                </a:cubicBezTo>
                <a:cubicBezTo>
                  <a:pt x="789060" y="811129"/>
                  <a:pt x="856824" y="843893"/>
                  <a:pt x="868433" y="853843"/>
                </a:cubicBezTo>
                <a:cubicBezTo>
                  <a:pt x="898777" y="879852"/>
                  <a:pt x="924952" y="910362"/>
                  <a:pt x="953212" y="938622"/>
                </a:cubicBezTo>
                <a:cubicBezTo>
                  <a:pt x="1031669" y="1017079"/>
                  <a:pt x="1032952" y="1006103"/>
                  <a:pt x="1080380" y="1090013"/>
                </a:cubicBezTo>
                <a:cubicBezTo>
                  <a:pt x="1162777" y="1235791"/>
                  <a:pt x="1129475" y="1273870"/>
                  <a:pt x="1292327" y="1465462"/>
                </a:cubicBezTo>
                <a:cubicBezTo>
                  <a:pt x="1326642" y="1505833"/>
                  <a:pt x="1359399" y="1547582"/>
                  <a:pt x="1395272" y="1586575"/>
                </a:cubicBezTo>
                <a:cubicBezTo>
                  <a:pt x="1405946" y="1598177"/>
                  <a:pt x="1421346" y="1604883"/>
                  <a:pt x="1431606" y="1616853"/>
                </a:cubicBezTo>
                <a:cubicBezTo>
                  <a:pt x="1482075" y="1675733"/>
                  <a:pt x="1528714" y="1737792"/>
                  <a:pt x="1576941" y="1798522"/>
                </a:cubicBezTo>
                <a:cubicBezTo>
                  <a:pt x="1623325" y="1856931"/>
                  <a:pt x="1592305" y="1837898"/>
                  <a:pt x="1698054" y="1925690"/>
                </a:cubicBezTo>
                <a:cubicBezTo>
                  <a:pt x="1767943" y="1983711"/>
                  <a:pt x="1916057" y="2089192"/>
                  <a:pt x="1916057" y="2089192"/>
                </a:cubicBezTo>
                <a:cubicBezTo>
                  <a:pt x="1964502" y="2075062"/>
                  <a:pt x="2016549" y="2069947"/>
                  <a:pt x="2061392" y="2046802"/>
                </a:cubicBezTo>
                <a:cubicBezTo>
                  <a:pt x="2091135" y="2031451"/>
                  <a:pt x="2137479" y="1924904"/>
                  <a:pt x="2146170" y="1907523"/>
                </a:cubicBezTo>
                <a:cubicBezTo>
                  <a:pt x="2136077" y="1881282"/>
                  <a:pt x="2127161" y="1854558"/>
                  <a:pt x="2115892" y="1828800"/>
                </a:cubicBezTo>
                <a:cubicBezTo>
                  <a:pt x="2112975" y="1822132"/>
                  <a:pt x="2106185" y="1817502"/>
                  <a:pt x="2103781" y="1810633"/>
                </a:cubicBezTo>
                <a:cubicBezTo>
                  <a:pt x="2059892" y="1685233"/>
                  <a:pt x="2095209" y="1737808"/>
                  <a:pt x="2037169" y="1641075"/>
                </a:cubicBezTo>
                <a:cubicBezTo>
                  <a:pt x="2025936" y="1622353"/>
                  <a:pt x="2013026" y="1604688"/>
                  <a:pt x="2000835" y="1586575"/>
                </a:cubicBezTo>
                <a:cubicBezTo>
                  <a:pt x="1942377" y="1499723"/>
                  <a:pt x="1890622" y="1407934"/>
                  <a:pt x="1825222" y="1326182"/>
                </a:cubicBezTo>
                <a:cubicBezTo>
                  <a:pt x="1817148" y="1316089"/>
                  <a:pt x="1807244" y="1307221"/>
                  <a:pt x="1801000" y="1295904"/>
                </a:cubicBezTo>
                <a:cubicBezTo>
                  <a:pt x="1631791" y="989212"/>
                  <a:pt x="1821406" y="1276681"/>
                  <a:pt x="1649609" y="1071846"/>
                </a:cubicBezTo>
                <a:cubicBezTo>
                  <a:pt x="1620808" y="1037506"/>
                  <a:pt x="1596052" y="999931"/>
                  <a:pt x="1570886" y="962845"/>
                </a:cubicBezTo>
                <a:cubicBezTo>
                  <a:pt x="1537672" y="913897"/>
                  <a:pt x="1544853" y="904473"/>
                  <a:pt x="1504274" y="872010"/>
                </a:cubicBezTo>
                <a:cubicBezTo>
                  <a:pt x="1368839" y="763663"/>
                  <a:pt x="1457115" y="843751"/>
                  <a:pt x="1304438" y="738786"/>
                </a:cubicBezTo>
                <a:cubicBezTo>
                  <a:pt x="1274823" y="718426"/>
                  <a:pt x="1249562" y="692110"/>
                  <a:pt x="1219659" y="672175"/>
                </a:cubicBezTo>
                <a:cubicBezTo>
                  <a:pt x="1194861" y="655643"/>
                  <a:pt x="1165865" y="646118"/>
                  <a:pt x="1140936" y="629785"/>
                </a:cubicBezTo>
                <a:cubicBezTo>
                  <a:pt x="1107167" y="607661"/>
                  <a:pt x="1078531" y="578109"/>
                  <a:pt x="1044046" y="557118"/>
                </a:cubicBezTo>
                <a:cubicBezTo>
                  <a:pt x="1031493" y="549477"/>
                  <a:pt x="1015058" y="551036"/>
                  <a:pt x="1001657" y="545006"/>
                </a:cubicBezTo>
                <a:cubicBezTo>
                  <a:pt x="974478" y="532776"/>
                  <a:pt x="949174" y="516747"/>
                  <a:pt x="922933" y="502617"/>
                </a:cubicBezTo>
                <a:cubicBezTo>
                  <a:pt x="902748" y="480413"/>
                  <a:pt x="881587" y="459058"/>
                  <a:pt x="862377" y="436005"/>
                </a:cubicBezTo>
                <a:cubicBezTo>
                  <a:pt x="795600" y="355873"/>
                  <a:pt x="765295" y="287656"/>
                  <a:pt x="662541" y="230114"/>
                </a:cubicBezTo>
                <a:cubicBezTo>
                  <a:pt x="612078" y="201854"/>
                  <a:pt x="565056" y="166298"/>
                  <a:pt x="511151" y="145335"/>
                </a:cubicBezTo>
                <a:lnTo>
                  <a:pt x="402149" y="102945"/>
                </a:lnTo>
                <a:cubicBezTo>
                  <a:pt x="390195" y="98462"/>
                  <a:pt x="378254" y="93705"/>
                  <a:pt x="365815" y="90834"/>
                </a:cubicBezTo>
                <a:cubicBezTo>
                  <a:pt x="351907" y="87625"/>
                  <a:pt x="337393" y="87718"/>
                  <a:pt x="323426" y="84778"/>
                </a:cubicBezTo>
                <a:cubicBezTo>
                  <a:pt x="298994" y="79634"/>
                  <a:pt x="274981" y="72667"/>
                  <a:pt x="250759" y="66612"/>
                </a:cubicBezTo>
                <a:cubicBezTo>
                  <a:pt x="238648" y="60556"/>
                  <a:pt x="225908" y="55622"/>
                  <a:pt x="214425" y="48445"/>
                </a:cubicBezTo>
                <a:cubicBezTo>
                  <a:pt x="209583" y="45419"/>
                  <a:pt x="207946" y="37272"/>
                  <a:pt x="202314" y="36333"/>
                </a:cubicBezTo>
                <a:cubicBezTo>
                  <a:pt x="170394" y="31013"/>
                  <a:pt x="116526" y="6055"/>
                  <a:pt x="99368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4" name="Freihandform 83"/>
          <p:cNvSpPr/>
          <p:nvPr/>
        </p:nvSpPr>
        <p:spPr bwMode="auto">
          <a:xfrm>
            <a:off x="4779231" y="2338918"/>
            <a:ext cx="811454" cy="2010469"/>
          </a:xfrm>
          <a:custGeom>
            <a:avLst/>
            <a:gdLst>
              <a:gd name="connsiteX0" fmla="*/ 0 w 811454"/>
              <a:gd name="connsiteY0" fmla="*/ 36334 h 2010469"/>
              <a:gd name="connsiteX1" fmla="*/ 0 w 811454"/>
              <a:gd name="connsiteY1" fmla="*/ 36334 h 2010469"/>
              <a:gd name="connsiteX2" fmla="*/ 36334 w 811454"/>
              <a:gd name="connsiteY2" fmla="*/ 654008 h 2010469"/>
              <a:gd name="connsiteX3" fmla="*/ 193780 w 811454"/>
              <a:gd name="connsiteY3" fmla="*/ 1138458 h 2010469"/>
              <a:gd name="connsiteX4" fmla="*/ 248281 w 811454"/>
              <a:gd name="connsiteY4" fmla="*/ 1429129 h 2010469"/>
              <a:gd name="connsiteX5" fmla="*/ 272503 w 811454"/>
              <a:gd name="connsiteY5" fmla="*/ 1513907 h 2010469"/>
              <a:gd name="connsiteX6" fmla="*/ 314893 w 811454"/>
              <a:gd name="connsiteY6" fmla="*/ 1616853 h 2010469"/>
              <a:gd name="connsiteX7" fmla="*/ 339115 w 811454"/>
              <a:gd name="connsiteY7" fmla="*/ 1683465 h 2010469"/>
              <a:gd name="connsiteX8" fmla="*/ 399671 w 811454"/>
              <a:gd name="connsiteY8" fmla="*/ 1744021 h 2010469"/>
              <a:gd name="connsiteX9" fmla="*/ 538951 w 811454"/>
              <a:gd name="connsiteY9" fmla="*/ 1901468 h 2010469"/>
              <a:gd name="connsiteX10" fmla="*/ 599507 w 811454"/>
              <a:gd name="connsiteY10" fmla="*/ 1962024 h 2010469"/>
              <a:gd name="connsiteX11" fmla="*/ 696397 w 811454"/>
              <a:gd name="connsiteY11" fmla="*/ 2010469 h 2010469"/>
              <a:gd name="connsiteX12" fmla="*/ 708508 w 811454"/>
              <a:gd name="connsiteY12" fmla="*/ 1901468 h 2010469"/>
              <a:gd name="connsiteX13" fmla="*/ 744842 w 811454"/>
              <a:gd name="connsiteY13" fmla="*/ 1774300 h 2010469"/>
              <a:gd name="connsiteX14" fmla="*/ 756953 w 811454"/>
              <a:gd name="connsiteY14" fmla="*/ 1762188 h 2010469"/>
              <a:gd name="connsiteX15" fmla="*/ 805399 w 811454"/>
              <a:gd name="connsiteY15" fmla="*/ 1628964 h 2010469"/>
              <a:gd name="connsiteX16" fmla="*/ 811454 w 811454"/>
              <a:gd name="connsiteY16" fmla="*/ 1532074 h 2010469"/>
              <a:gd name="connsiteX17" fmla="*/ 787232 w 811454"/>
              <a:gd name="connsiteY17" fmla="*/ 1423073 h 2010469"/>
              <a:gd name="connsiteX18" fmla="*/ 750898 w 811454"/>
              <a:gd name="connsiteY18" fmla="*/ 1320127 h 2010469"/>
              <a:gd name="connsiteX19" fmla="*/ 635841 w 811454"/>
              <a:gd name="connsiteY19" fmla="*/ 1011290 h 2010469"/>
              <a:gd name="connsiteX20" fmla="*/ 538951 w 811454"/>
              <a:gd name="connsiteY20" fmla="*/ 647953 h 2010469"/>
              <a:gd name="connsiteX21" fmla="*/ 490506 w 811454"/>
              <a:gd name="connsiteY21" fmla="*/ 363338 h 2010469"/>
              <a:gd name="connsiteX22" fmla="*/ 472339 w 811454"/>
              <a:gd name="connsiteY22" fmla="*/ 242225 h 2010469"/>
              <a:gd name="connsiteX23" fmla="*/ 417838 w 811454"/>
              <a:gd name="connsiteY23" fmla="*/ 115057 h 2010469"/>
              <a:gd name="connsiteX24" fmla="*/ 314893 w 811454"/>
              <a:gd name="connsiteY24" fmla="*/ 36334 h 2010469"/>
              <a:gd name="connsiteX25" fmla="*/ 175613 w 811454"/>
              <a:gd name="connsiteY25" fmla="*/ 0 h 2010469"/>
              <a:gd name="connsiteX26" fmla="*/ 0 w 811454"/>
              <a:gd name="connsiteY26" fmla="*/ 36334 h 20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1454" h="2010469">
                <a:moveTo>
                  <a:pt x="0" y="36334"/>
                </a:moveTo>
                <a:lnTo>
                  <a:pt x="0" y="36334"/>
                </a:lnTo>
                <a:cubicBezTo>
                  <a:pt x="12111" y="242225"/>
                  <a:pt x="11267" y="449290"/>
                  <a:pt x="36334" y="654008"/>
                </a:cubicBezTo>
                <a:cubicBezTo>
                  <a:pt x="56689" y="820238"/>
                  <a:pt x="132298" y="984754"/>
                  <a:pt x="193780" y="1138458"/>
                </a:cubicBezTo>
                <a:cubicBezTo>
                  <a:pt x="214524" y="1276752"/>
                  <a:pt x="211885" y="1276266"/>
                  <a:pt x="248281" y="1429129"/>
                </a:cubicBezTo>
                <a:cubicBezTo>
                  <a:pt x="255088" y="1457720"/>
                  <a:pt x="262675" y="1486209"/>
                  <a:pt x="272503" y="1513907"/>
                </a:cubicBezTo>
                <a:cubicBezTo>
                  <a:pt x="284913" y="1548881"/>
                  <a:pt x="301323" y="1582312"/>
                  <a:pt x="314893" y="1616853"/>
                </a:cubicBezTo>
                <a:cubicBezTo>
                  <a:pt x="323532" y="1638843"/>
                  <a:pt x="326009" y="1663807"/>
                  <a:pt x="339115" y="1683465"/>
                </a:cubicBezTo>
                <a:cubicBezTo>
                  <a:pt x="354950" y="1707217"/>
                  <a:pt x="381982" y="1721615"/>
                  <a:pt x="399671" y="1744021"/>
                </a:cubicBezTo>
                <a:cubicBezTo>
                  <a:pt x="545623" y="1928893"/>
                  <a:pt x="435368" y="1803639"/>
                  <a:pt x="538951" y="1901468"/>
                </a:cubicBezTo>
                <a:cubicBezTo>
                  <a:pt x="559705" y="1921069"/>
                  <a:pt x="576551" y="1945056"/>
                  <a:pt x="599507" y="1962024"/>
                </a:cubicBezTo>
                <a:cubicBezTo>
                  <a:pt x="642140" y="1993535"/>
                  <a:pt x="658890" y="1997966"/>
                  <a:pt x="696397" y="2010469"/>
                </a:cubicBezTo>
                <a:cubicBezTo>
                  <a:pt x="700434" y="1974135"/>
                  <a:pt x="704318" y="1937784"/>
                  <a:pt x="708508" y="1901468"/>
                </a:cubicBezTo>
                <a:cubicBezTo>
                  <a:pt x="715611" y="1839913"/>
                  <a:pt x="712939" y="1842665"/>
                  <a:pt x="744842" y="1774300"/>
                </a:cubicBezTo>
                <a:cubicBezTo>
                  <a:pt x="747256" y="1769126"/>
                  <a:pt x="752916" y="1766225"/>
                  <a:pt x="756953" y="1762188"/>
                </a:cubicBezTo>
                <a:cubicBezTo>
                  <a:pt x="772444" y="1723464"/>
                  <a:pt x="799383" y="1657328"/>
                  <a:pt x="805399" y="1628964"/>
                </a:cubicBezTo>
                <a:cubicBezTo>
                  <a:pt x="812114" y="1597309"/>
                  <a:pt x="809436" y="1564371"/>
                  <a:pt x="811454" y="1532074"/>
                </a:cubicBezTo>
                <a:cubicBezTo>
                  <a:pt x="803380" y="1495740"/>
                  <a:pt x="797457" y="1458861"/>
                  <a:pt x="787232" y="1423073"/>
                </a:cubicBezTo>
                <a:cubicBezTo>
                  <a:pt x="777235" y="1388083"/>
                  <a:pt x="763853" y="1354133"/>
                  <a:pt x="750898" y="1320127"/>
                </a:cubicBezTo>
                <a:cubicBezTo>
                  <a:pt x="705097" y="1199898"/>
                  <a:pt x="671967" y="1135564"/>
                  <a:pt x="635841" y="1011290"/>
                </a:cubicBezTo>
                <a:cubicBezTo>
                  <a:pt x="600852" y="890928"/>
                  <a:pt x="538951" y="647953"/>
                  <a:pt x="538951" y="647953"/>
                </a:cubicBezTo>
                <a:cubicBezTo>
                  <a:pt x="502577" y="344836"/>
                  <a:pt x="543500" y="641558"/>
                  <a:pt x="490506" y="363338"/>
                </a:cubicBezTo>
                <a:cubicBezTo>
                  <a:pt x="482868" y="323236"/>
                  <a:pt x="483806" y="281404"/>
                  <a:pt x="472339" y="242225"/>
                </a:cubicBezTo>
                <a:cubicBezTo>
                  <a:pt x="459384" y="197964"/>
                  <a:pt x="454472" y="143072"/>
                  <a:pt x="417838" y="115057"/>
                </a:cubicBezTo>
                <a:cubicBezTo>
                  <a:pt x="383523" y="88816"/>
                  <a:pt x="353913" y="54869"/>
                  <a:pt x="314893" y="36334"/>
                </a:cubicBezTo>
                <a:cubicBezTo>
                  <a:pt x="271553" y="15748"/>
                  <a:pt x="175613" y="0"/>
                  <a:pt x="175613" y="0"/>
                </a:cubicBezTo>
                <a:lnTo>
                  <a:pt x="0" y="36334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5" name="Freihandform 84"/>
          <p:cNvSpPr/>
          <p:nvPr/>
        </p:nvSpPr>
        <p:spPr bwMode="auto">
          <a:xfrm>
            <a:off x="3463439" y="2096693"/>
            <a:ext cx="855705" cy="848963"/>
          </a:xfrm>
          <a:custGeom>
            <a:avLst/>
            <a:gdLst>
              <a:gd name="connsiteX0" fmla="*/ 570949 w 855705"/>
              <a:gd name="connsiteY0" fmla="*/ 0 h 848963"/>
              <a:gd name="connsiteX1" fmla="*/ 570949 w 855705"/>
              <a:gd name="connsiteY1" fmla="*/ 0 h 848963"/>
              <a:gd name="connsiteX2" fmla="*/ 201556 w 855705"/>
              <a:gd name="connsiteY2" fmla="*/ 266448 h 848963"/>
              <a:gd name="connsiteX3" fmla="*/ 134944 w 855705"/>
              <a:gd name="connsiteY3" fmla="*/ 308837 h 848963"/>
              <a:gd name="connsiteX4" fmla="*/ 56221 w 855705"/>
              <a:gd name="connsiteY4" fmla="*/ 423894 h 848963"/>
              <a:gd name="connsiteX5" fmla="*/ 7776 w 855705"/>
              <a:gd name="connsiteY5" fmla="*/ 581340 h 848963"/>
              <a:gd name="connsiteX6" fmla="*/ 13832 w 855705"/>
              <a:gd name="connsiteY6" fmla="*/ 835677 h 848963"/>
              <a:gd name="connsiteX7" fmla="*/ 171278 w 855705"/>
              <a:gd name="connsiteY7" fmla="*/ 823566 h 848963"/>
              <a:gd name="connsiteX8" fmla="*/ 274224 w 855705"/>
              <a:gd name="connsiteY8" fmla="*/ 750898 h 848963"/>
              <a:gd name="connsiteX9" fmla="*/ 365058 w 855705"/>
              <a:gd name="connsiteY9" fmla="*/ 708509 h 848963"/>
              <a:gd name="connsiteX10" fmla="*/ 540671 w 855705"/>
              <a:gd name="connsiteY10" fmla="*/ 605563 h 848963"/>
              <a:gd name="connsiteX11" fmla="*/ 710229 w 855705"/>
              <a:gd name="connsiteY11" fmla="*/ 460228 h 848963"/>
              <a:gd name="connsiteX12" fmla="*/ 728396 w 855705"/>
              <a:gd name="connsiteY12" fmla="*/ 448117 h 848963"/>
              <a:gd name="connsiteX13" fmla="*/ 825286 w 855705"/>
              <a:gd name="connsiteY13" fmla="*/ 339115 h 848963"/>
              <a:gd name="connsiteX14" fmla="*/ 813175 w 855705"/>
              <a:gd name="connsiteY14" fmla="*/ 60556 h 848963"/>
              <a:gd name="connsiteX15" fmla="*/ 764730 w 855705"/>
              <a:gd name="connsiteY15" fmla="*/ 36334 h 848963"/>
              <a:gd name="connsiteX16" fmla="*/ 710229 w 855705"/>
              <a:gd name="connsiteY16" fmla="*/ 30278 h 848963"/>
              <a:gd name="connsiteX17" fmla="*/ 643617 w 855705"/>
              <a:gd name="connsiteY17" fmla="*/ 18167 h 848963"/>
              <a:gd name="connsiteX18" fmla="*/ 570949 w 855705"/>
              <a:gd name="connsiteY18" fmla="*/ 0 h 84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5705" h="848963">
                <a:moveTo>
                  <a:pt x="570949" y="0"/>
                </a:moveTo>
                <a:lnTo>
                  <a:pt x="570949" y="0"/>
                </a:lnTo>
                <a:cubicBezTo>
                  <a:pt x="371757" y="162976"/>
                  <a:pt x="473498" y="86966"/>
                  <a:pt x="201556" y="266448"/>
                </a:cubicBezTo>
                <a:cubicBezTo>
                  <a:pt x="179590" y="280945"/>
                  <a:pt x="134944" y="308837"/>
                  <a:pt x="134944" y="308837"/>
                </a:cubicBezTo>
                <a:cubicBezTo>
                  <a:pt x="108703" y="347189"/>
                  <a:pt x="78392" y="383053"/>
                  <a:pt x="56221" y="423894"/>
                </a:cubicBezTo>
                <a:cubicBezTo>
                  <a:pt x="24033" y="483188"/>
                  <a:pt x="19864" y="520901"/>
                  <a:pt x="7776" y="581340"/>
                </a:cubicBezTo>
                <a:cubicBezTo>
                  <a:pt x="4899" y="627366"/>
                  <a:pt x="-11275" y="814157"/>
                  <a:pt x="13832" y="835677"/>
                </a:cubicBezTo>
                <a:cubicBezTo>
                  <a:pt x="53797" y="869933"/>
                  <a:pt x="118796" y="827603"/>
                  <a:pt x="171278" y="823566"/>
                </a:cubicBezTo>
                <a:cubicBezTo>
                  <a:pt x="205593" y="799343"/>
                  <a:pt x="238107" y="772342"/>
                  <a:pt x="274224" y="750898"/>
                </a:cubicBezTo>
                <a:cubicBezTo>
                  <a:pt x="302954" y="733840"/>
                  <a:pt x="335725" y="724509"/>
                  <a:pt x="365058" y="708509"/>
                </a:cubicBezTo>
                <a:cubicBezTo>
                  <a:pt x="424627" y="676017"/>
                  <a:pt x="484028" y="642923"/>
                  <a:pt x="540671" y="605563"/>
                </a:cubicBezTo>
                <a:cubicBezTo>
                  <a:pt x="657032" y="528814"/>
                  <a:pt x="626535" y="537483"/>
                  <a:pt x="710229" y="460228"/>
                </a:cubicBezTo>
                <a:cubicBezTo>
                  <a:pt x="715577" y="455292"/>
                  <a:pt x="723460" y="453465"/>
                  <a:pt x="728396" y="448117"/>
                </a:cubicBezTo>
                <a:cubicBezTo>
                  <a:pt x="907474" y="254115"/>
                  <a:pt x="684651" y="479750"/>
                  <a:pt x="825286" y="339115"/>
                </a:cubicBezTo>
                <a:cubicBezTo>
                  <a:pt x="861309" y="222038"/>
                  <a:pt x="874417" y="222411"/>
                  <a:pt x="813175" y="60556"/>
                </a:cubicBezTo>
                <a:cubicBezTo>
                  <a:pt x="806786" y="43670"/>
                  <a:pt x="782051" y="41428"/>
                  <a:pt x="764730" y="36334"/>
                </a:cubicBezTo>
                <a:cubicBezTo>
                  <a:pt x="747194" y="31176"/>
                  <a:pt x="728306" y="32989"/>
                  <a:pt x="710229" y="30278"/>
                </a:cubicBezTo>
                <a:cubicBezTo>
                  <a:pt x="687911" y="26930"/>
                  <a:pt x="665978" y="21216"/>
                  <a:pt x="643617" y="18167"/>
                </a:cubicBezTo>
                <a:cubicBezTo>
                  <a:pt x="621526" y="15155"/>
                  <a:pt x="583060" y="3028"/>
                  <a:pt x="570949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7365553" y="2713431"/>
            <a:ext cx="15937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Breadth</a:t>
            </a:r>
            <a:r>
              <a:rPr lang="de-AT" dirty="0"/>
              <a:t>-first!</a:t>
            </a:r>
            <a:br>
              <a:rPr lang="de-AT" dirty="0"/>
            </a:b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: uniform-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cost</a:t>
            </a: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,</a:t>
            </a:r>
            <a:br>
              <a:rPr lang="de-AT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if</a:t>
            </a: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weights</a:t>
            </a: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given</a:t>
            </a:r>
            <a:r>
              <a:rPr lang="de-AT" sz="12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6742073" y="1905227"/>
            <a:ext cx="2294423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 err="1"/>
              <a:t>conflict</a:t>
            </a:r>
            <a:r>
              <a:rPr lang="de-AT" sz="1100" dirty="0"/>
              <a:t> </a:t>
            </a:r>
            <a:r>
              <a:rPr lang="de-AT" sz="1100" dirty="0" err="1"/>
              <a:t>computation</a:t>
            </a:r>
            <a:r>
              <a:rPr lang="de-AT" sz="1100" dirty="0"/>
              <a:t> </a:t>
            </a:r>
            <a:r>
              <a:rPr lang="de-AT" sz="1100" dirty="0" err="1"/>
              <a:t>is</a:t>
            </a:r>
            <a:r>
              <a:rPr lang="de-AT" sz="1100" dirty="0"/>
              <a:t> </a:t>
            </a:r>
            <a:r>
              <a:rPr lang="de-AT" sz="1100" dirty="0">
                <a:solidFill>
                  <a:srgbClr val="C00000"/>
                </a:solidFill>
              </a:rPr>
              <a:t>expensive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(</a:t>
            </a:r>
            <a:r>
              <a:rPr lang="de-AT" sz="1100" dirty="0" err="1">
                <a:solidFill>
                  <a:srgbClr val="C00000"/>
                </a:solidFill>
              </a:rPr>
              <a:t>theorem</a:t>
            </a:r>
            <a:r>
              <a:rPr lang="de-AT" sz="1100" dirty="0">
                <a:solidFill>
                  <a:srgbClr val="C00000"/>
                </a:solidFill>
              </a:rPr>
              <a:t> </a:t>
            </a:r>
            <a:r>
              <a:rPr lang="de-AT" sz="1100" dirty="0" err="1">
                <a:solidFill>
                  <a:srgbClr val="C00000"/>
                </a:solidFill>
              </a:rPr>
              <a:t>prover</a:t>
            </a:r>
            <a:r>
              <a:rPr lang="de-AT" sz="1100" dirty="0">
                <a:solidFill>
                  <a:srgbClr val="C00000"/>
                </a:solidFill>
              </a:rPr>
              <a:t> </a:t>
            </a:r>
            <a:r>
              <a:rPr lang="de-AT" sz="1100" dirty="0" err="1">
                <a:solidFill>
                  <a:srgbClr val="C00000"/>
                </a:solidFill>
              </a:rPr>
              <a:t>calls</a:t>
            </a:r>
            <a:r>
              <a:rPr lang="de-AT" sz="1100" dirty="0"/>
              <a:t>) !</a:t>
            </a:r>
            <a:endParaRPr lang="en-US" sz="1100" dirty="0"/>
          </a:p>
        </p:txBody>
      </p:sp>
      <p:cxnSp>
        <p:nvCxnSpPr>
          <p:cNvPr id="88" name="Gerade Verbindung mit Pfeil 87"/>
          <p:cNvCxnSpPr>
            <a:cxnSpLocks/>
            <a:stCxn id="87" idx="1"/>
          </p:cNvCxnSpPr>
          <p:nvPr/>
        </p:nvCxnSpPr>
        <p:spPr bwMode="auto">
          <a:xfrm flipH="1" flipV="1">
            <a:off x="5459163" y="1957631"/>
            <a:ext cx="1282910" cy="163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89" name="Gerade Verbindung mit Pfeil 88"/>
          <p:cNvCxnSpPr>
            <a:cxnSpLocks/>
            <a:stCxn id="87" idx="1"/>
          </p:cNvCxnSpPr>
          <p:nvPr/>
        </p:nvCxnSpPr>
        <p:spPr bwMode="auto">
          <a:xfrm flipH="1">
            <a:off x="5265397" y="2120671"/>
            <a:ext cx="1476676" cy="10228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90" name="Textfeld 89"/>
          <p:cNvSpPr txBox="1"/>
          <p:nvPr/>
        </p:nvSpPr>
        <p:spPr>
          <a:xfrm>
            <a:off x="4828785" y="638668"/>
            <a:ext cx="2309237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/>
              <a:t>(still) </a:t>
            </a:r>
            <a:r>
              <a:rPr lang="de-AT" sz="1100" dirty="0" err="1">
                <a:solidFill>
                  <a:srgbClr val="4699C2"/>
                </a:solidFill>
              </a:rPr>
              <a:t>state</a:t>
            </a:r>
            <a:r>
              <a:rPr lang="de-AT" sz="1100" dirty="0">
                <a:solidFill>
                  <a:srgbClr val="4699C2"/>
                </a:solidFill>
              </a:rPr>
              <a:t>-of-</a:t>
            </a:r>
            <a:r>
              <a:rPr lang="de-AT" sz="1100" dirty="0" err="1">
                <a:solidFill>
                  <a:srgbClr val="4699C2"/>
                </a:solidFill>
              </a:rPr>
              <a:t>the</a:t>
            </a:r>
            <a:r>
              <a:rPr lang="de-AT" sz="1100" dirty="0">
                <a:solidFill>
                  <a:srgbClr val="4699C2"/>
                </a:solidFill>
              </a:rPr>
              <a:t>-art</a:t>
            </a:r>
            <a:r>
              <a:rPr lang="de-AT" sz="1100" dirty="0"/>
              <a:t> in </a:t>
            </a:r>
            <a:r>
              <a:rPr lang="de-AT" sz="1100" dirty="0" err="1"/>
              <a:t>various</a:t>
            </a:r>
            <a:r>
              <a:rPr lang="de-AT" sz="1100" dirty="0"/>
              <a:t> </a:t>
            </a:r>
            <a:r>
              <a:rPr lang="de-AT" sz="1100" dirty="0" err="1"/>
              <a:t>diagnosis</a:t>
            </a:r>
            <a:r>
              <a:rPr lang="de-AT" sz="1100" dirty="0"/>
              <a:t> </a:t>
            </a:r>
            <a:r>
              <a:rPr lang="de-AT" sz="1100" dirty="0" err="1"/>
              <a:t>domains</a:t>
            </a:r>
            <a:r>
              <a:rPr lang="de-AT" sz="1100" dirty="0"/>
              <a:t> + </a:t>
            </a:r>
            <a:r>
              <a:rPr lang="de-AT" sz="1100" dirty="0" err="1"/>
              <a:t>scenarios</a:t>
            </a:r>
            <a:r>
              <a:rPr lang="de-AT" sz="1100" dirty="0"/>
              <a:t>!</a:t>
            </a:r>
            <a:endParaRPr lang="en-US" sz="1100" dirty="0"/>
          </a:p>
        </p:txBody>
      </p:sp>
      <p:cxnSp>
        <p:nvCxnSpPr>
          <p:cNvPr id="91" name="Gerader Verbinder 90"/>
          <p:cNvCxnSpPr>
            <a:stCxn id="90" idx="2"/>
          </p:cNvCxnSpPr>
          <p:nvPr/>
        </p:nvCxnSpPr>
        <p:spPr bwMode="auto">
          <a:xfrm flipH="1">
            <a:off x="5549955" y="1069555"/>
            <a:ext cx="433449" cy="3293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2" name="Textfeld 91"/>
          <p:cNvSpPr txBox="1"/>
          <p:nvPr/>
        </p:nvSpPr>
        <p:spPr>
          <a:xfrm>
            <a:off x="5459163" y="5910135"/>
            <a:ext cx="3611209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AT" sz="1100" dirty="0" err="1">
                <a:solidFill>
                  <a:srgbClr val="C00000"/>
                </a:solidFill>
                <a:sym typeface="Wingdings" panose="05000000000000000000" pitchFamily="2" charset="2"/>
              </a:rPr>
              <a:t>diagnosis</a:t>
            </a:r>
            <a:r>
              <a:rPr lang="de-AT" sz="11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C00000"/>
                </a:solidFill>
                <a:sym typeface="Wingdings" panose="05000000000000000000" pitchFamily="2" charset="2"/>
              </a:rPr>
              <a:t>problem</a:t>
            </a:r>
            <a:r>
              <a:rPr lang="de-AT" sz="11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C00000"/>
                </a:solidFill>
                <a:sym typeface="Wingdings" panose="05000000000000000000" pitchFamily="2" charset="2"/>
              </a:rPr>
              <a:t>changes</a:t>
            </a:r>
            <a:r>
              <a:rPr lang="de-AT" sz="11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sz="1100" dirty="0">
                <a:sym typeface="Wingdings" panose="05000000000000000000" pitchFamily="2" charset="2"/>
              </a:rPr>
              <a:t>after </a:t>
            </a:r>
            <a:r>
              <a:rPr lang="de-AT" sz="1100" dirty="0" err="1">
                <a:sym typeface="Wingdings" panose="05000000000000000000" pitchFamily="2" charset="2"/>
              </a:rPr>
              <a:t>each</a:t>
            </a:r>
            <a:r>
              <a:rPr lang="de-AT" sz="1100" dirty="0">
                <a:sym typeface="Wingdings" panose="05000000000000000000" pitchFamily="2" charset="2"/>
              </a:rPr>
              <a:t> </a:t>
            </a:r>
            <a:r>
              <a:rPr lang="de-AT" sz="1100" dirty="0" err="1">
                <a:sym typeface="Wingdings" panose="05000000000000000000" pitchFamily="2" charset="2"/>
              </a:rPr>
              <a:t>measurement</a:t>
            </a:r>
            <a:endParaRPr lang="en-US" sz="1100" dirty="0"/>
          </a:p>
        </p:txBody>
      </p:sp>
      <p:cxnSp>
        <p:nvCxnSpPr>
          <p:cNvPr id="93" name="Gerader Verbinder 92"/>
          <p:cNvCxnSpPr>
            <a:cxnSpLocks/>
            <a:stCxn id="92" idx="1"/>
          </p:cNvCxnSpPr>
          <p:nvPr/>
        </p:nvCxnSpPr>
        <p:spPr bwMode="auto">
          <a:xfrm flipH="1">
            <a:off x="4572000" y="6040940"/>
            <a:ext cx="887163" cy="1783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4" name="Fußzeilenplatzhalter 93">
            <a:extLst>
              <a:ext uri="{FF2B5EF4-FFF2-40B4-BE49-F238E27FC236}">
                <a16:creationId xmlns:a16="http://schemas.microsoft.com/office/drawing/2014/main" id="{B6AAD48E-2620-48A9-A894-2985113DA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ABE1D350-3022-4870-84FD-FDCC1339E4C2}"/>
              </a:ext>
            </a:extLst>
          </p:cNvPr>
          <p:cNvSpPr txBox="1"/>
          <p:nvPr/>
        </p:nvSpPr>
        <p:spPr>
          <a:xfrm>
            <a:off x="6817696" y="4794154"/>
            <a:ext cx="2252676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 err="1"/>
              <a:t>which</a:t>
            </a:r>
            <a:r>
              <a:rPr lang="de-AT" sz="1100" dirty="0"/>
              <a:t> </a:t>
            </a:r>
            <a:r>
              <a:rPr lang="de-AT" sz="1100" dirty="0" err="1"/>
              <a:t>one</a:t>
            </a:r>
            <a:r>
              <a:rPr lang="de-AT" sz="1100" dirty="0"/>
              <a:t> </a:t>
            </a:r>
            <a:r>
              <a:rPr lang="de-AT" sz="1100" dirty="0" err="1"/>
              <a:t>is</a:t>
            </a:r>
            <a:r>
              <a:rPr lang="de-AT" sz="1100" dirty="0"/>
              <a:t> </a:t>
            </a:r>
            <a:r>
              <a:rPr lang="de-AT" sz="1100" dirty="0" err="1"/>
              <a:t>the</a:t>
            </a:r>
            <a:r>
              <a:rPr lang="de-AT" sz="1100" dirty="0"/>
              <a:t> </a:t>
            </a:r>
            <a:r>
              <a:rPr lang="de-AT" sz="1100" dirty="0" err="1">
                <a:solidFill>
                  <a:srgbClr val="4699C2"/>
                </a:solidFill>
              </a:rPr>
              <a:t>true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diagnosis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(= </a:t>
            </a:r>
            <a:r>
              <a:rPr lang="de-AT" sz="1100" dirty="0" err="1">
                <a:solidFill>
                  <a:srgbClr val="4699C2"/>
                </a:solidFill>
              </a:rPr>
              <a:t>actually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faulty</a:t>
            </a:r>
            <a:r>
              <a:rPr lang="de-AT" sz="1100" dirty="0"/>
              <a:t> </a:t>
            </a:r>
            <a:r>
              <a:rPr lang="de-AT" sz="1100" dirty="0" err="1"/>
              <a:t>components</a:t>
            </a:r>
            <a:r>
              <a:rPr lang="de-AT" sz="1100" dirty="0"/>
              <a:t>) ?</a:t>
            </a:r>
            <a:endParaRPr lang="en-US" sz="1100" dirty="0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250DBD4A-026C-4BE2-8CC4-F75479C89971}"/>
              </a:ext>
            </a:extLst>
          </p:cNvPr>
          <p:cNvSpPr txBox="1"/>
          <p:nvPr/>
        </p:nvSpPr>
        <p:spPr>
          <a:xfrm>
            <a:off x="6438900" y="5286260"/>
            <a:ext cx="263147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 err="1">
                <a:solidFill>
                  <a:srgbClr val="4699C2"/>
                </a:solidFill>
              </a:rPr>
              <a:t>make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system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measurements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/>
              <a:t>to</a:t>
            </a:r>
            <a:r>
              <a:rPr lang="de-AT" sz="1100" dirty="0"/>
              <a:t> </a:t>
            </a:r>
            <a:r>
              <a:rPr lang="de-AT" sz="1100" dirty="0" err="1"/>
              <a:t>isolate</a:t>
            </a:r>
            <a:r>
              <a:rPr lang="de-AT" sz="1100" dirty="0"/>
              <a:t> </a:t>
            </a:r>
            <a:r>
              <a:rPr lang="de-AT" sz="1100" dirty="0" err="1"/>
              <a:t>true</a:t>
            </a:r>
            <a:r>
              <a:rPr lang="de-AT" sz="1100" dirty="0"/>
              <a:t> </a:t>
            </a:r>
            <a:r>
              <a:rPr lang="de-AT" sz="1100" dirty="0" err="1"/>
              <a:t>diagnosis</a:t>
            </a:r>
            <a:r>
              <a:rPr lang="de-AT" sz="1100" dirty="0"/>
              <a:t>  </a:t>
            </a:r>
            <a:r>
              <a:rPr lang="de-AT" sz="1100" dirty="0">
                <a:sym typeface="Wingdings" panose="05000000000000000000" pitchFamily="2" charset="2"/>
              </a:rPr>
              <a:t>  </a:t>
            </a:r>
            <a:r>
              <a:rPr lang="de-AT" sz="1100" dirty="0" err="1">
                <a:solidFill>
                  <a:srgbClr val="4699C2"/>
                </a:solidFill>
                <a:sym typeface="Wingdings" panose="05000000000000000000" pitchFamily="2" charset="2"/>
              </a:rPr>
              <a:t>sequential</a:t>
            </a:r>
            <a:r>
              <a:rPr lang="de-AT" sz="1100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sz="1100" dirty="0" err="1">
                <a:solidFill>
                  <a:srgbClr val="4699C2"/>
                </a:solidFill>
                <a:sym typeface="Wingdings" panose="05000000000000000000" pitchFamily="2" charset="2"/>
              </a:rPr>
              <a:t>diagnosis</a:t>
            </a:r>
            <a:endParaRPr lang="de-AT" sz="1100" dirty="0">
              <a:solidFill>
                <a:srgbClr val="4699C2"/>
              </a:solidFill>
            </a:endParaRPr>
          </a:p>
        </p:txBody>
      </p: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DB171A3A-8180-4E2B-B47D-248E639C6EF5}"/>
              </a:ext>
            </a:extLst>
          </p:cNvPr>
          <p:cNvCxnSpPr>
            <a:cxnSpLocks/>
            <a:endCxn id="83" idx="15"/>
          </p:cNvCxnSpPr>
          <p:nvPr/>
        </p:nvCxnSpPr>
        <p:spPr bwMode="auto">
          <a:xfrm flipH="1" flipV="1">
            <a:off x="7298373" y="4191941"/>
            <a:ext cx="742" cy="6022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alpha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1D9DB788-E18B-4D9C-BDBB-98DED2547DB0}"/>
              </a:ext>
            </a:extLst>
          </p:cNvPr>
          <p:cNvCxnSpPr>
            <a:cxnSpLocks/>
            <a:endCxn id="84" idx="17"/>
          </p:cNvCxnSpPr>
          <p:nvPr/>
        </p:nvCxnSpPr>
        <p:spPr bwMode="auto">
          <a:xfrm flipH="1" flipV="1">
            <a:off x="5566463" y="3761991"/>
            <a:ext cx="1731910" cy="1057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alpha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12" name="Verbinder: gekrümmt 111">
            <a:extLst>
              <a:ext uri="{FF2B5EF4-FFF2-40B4-BE49-F238E27FC236}">
                <a16:creationId xmlns:a16="http://schemas.microsoft.com/office/drawing/2014/main" id="{AC637FDD-B1B0-4977-8AA7-022410D9DF44}"/>
              </a:ext>
            </a:extLst>
          </p:cNvPr>
          <p:cNvCxnSpPr>
            <a:cxnSpLocks/>
            <a:endCxn id="85" idx="9"/>
          </p:cNvCxnSpPr>
          <p:nvPr/>
        </p:nvCxnSpPr>
        <p:spPr bwMode="auto">
          <a:xfrm rot="10800000">
            <a:off x="3828498" y="2805202"/>
            <a:ext cx="3479847" cy="1995992"/>
          </a:xfrm>
          <a:prstGeom prst="curvedConnector3">
            <a:avLst>
              <a:gd name="adj1" fmla="val 99634"/>
            </a:avLst>
          </a:prstGeom>
          <a:solidFill>
            <a:schemeClr val="accent1"/>
          </a:solidFill>
          <a:ln w="12700" cap="flat" cmpd="sng" algn="ctr">
            <a:solidFill>
              <a:schemeClr val="accent1">
                <a:alpha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21" name="Verbinder: gekrümmt 120">
            <a:extLst>
              <a:ext uri="{FF2B5EF4-FFF2-40B4-BE49-F238E27FC236}">
                <a16:creationId xmlns:a16="http://schemas.microsoft.com/office/drawing/2014/main" id="{B07F0684-E541-4CFB-BD2B-453C3398BFC2}"/>
              </a:ext>
            </a:extLst>
          </p:cNvPr>
          <p:cNvCxnSpPr>
            <a:cxnSpLocks/>
            <a:stCxn id="97" idx="1"/>
            <a:endCxn id="98" idx="1"/>
          </p:cNvCxnSpPr>
          <p:nvPr/>
        </p:nvCxnSpPr>
        <p:spPr bwMode="auto">
          <a:xfrm rot="10800000" flipV="1">
            <a:off x="6438900" y="5009598"/>
            <a:ext cx="378796" cy="492106"/>
          </a:xfrm>
          <a:prstGeom prst="curvedConnector3">
            <a:avLst>
              <a:gd name="adj1" fmla="val 16034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469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  <p:bldP spid="58" grpId="0"/>
      <p:bldP spid="6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 animBg="1"/>
      <p:bldP spid="90" grpId="0" animBg="1"/>
      <p:bldP spid="92" grpId="0" animBg="1"/>
      <p:bldP spid="97" grpId="0" animBg="1"/>
      <p:bldP spid="9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New Approach: </a:t>
            </a:r>
            <a:r>
              <a:rPr lang="de-AT" dirty="0" err="1"/>
              <a:t>DynamicHS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66</a:t>
            </a:fld>
            <a:endParaRPr lang="de-AT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 err="1"/>
              <a:t>Sequential</a:t>
            </a:r>
            <a:r>
              <a:rPr lang="de-AT" b="1" dirty="0"/>
              <a:t> Diagnosis</a:t>
            </a:r>
            <a:r>
              <a:rPr lang="de-AT" dirty="0"/>
              <a:t> = </a:t>
            </a:r>
            <a:r>
              <a:rPr lang="de-AT" dirty="0" err="1"/>
              <a:t>conduct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</a:t>
            </a:r>
            <a:r>
              <a:rPr lang="de-AT" dirty="0" err="1"/>
              <a:t>measurements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>
                <a:solidFill>
                  <a:srgbClr val="4699C2"/>
                </a:solidFill>
              </a:rPr>
              <a:t>find </a:t>
            </a:r>
            <a:r>
              <a:rPr lang="de-AT" dirty="0" err="1">
                <a:solidFill>
                  <a:srgbClr val="4699C2"/>
                </a:solidFill>
              </a:rPr>
              <a:t>true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diagnosis</a:t>
            </a:r>
            <a:r>
              <a:rPr lang="de-AT" dirty="0"/>
              <a:t> </a:t>
            </a:r>
            <a:r>
              <a:rPr lang="de-AT" dirty="0" err="1"/>
              <a:t>among</a:t>
            </a:r>
            <a:r>
              <a:rPr lang="de-AT" dirty="0"/>
              <a:t> </a:t>
            </a:r>
            <a:r>
              <a:rPr lang="de-AT" dirty="0" err="1"/>
              <a:t>diagnoses</a:t>
            </a:r>
            <a:endParaRPr lang="en-US" dirty="0"/>
          </a:p>
        </p:txBody>
      </p:sp>
      <p:pic>
        <p:nvPicPr>
          <p:cNvPr id="1128" name="Grafik 1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25" y="2540392"/>
            <a:ext cx="5599241" cy="3144452"/>
          </a:xfrm>
          <a:prstGeom prst="rect">
            <a:avLst/>
          </a:prstGeom>
        </p:spPr>
      </p:pic>
      <p:pic>
        <p:nvPicPr>
          <p:cNvPr id="1129" name="Grafik 1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449" y="4367260"/>
            <a:ext cx="2339017" cy="1317584"/>
          </a:xfrm>
          <a:prstGeom prst="rect">
            <a:avLst/>
          </a:prstGeom>
        </p:spPr>
      </p:pic>
      <p:sp>
        <p:nvSpPr>
          <p:cNvPr id="1130" name="Abgerundetes Rechteck 1129"/>
          <p:cNvSpPr/>
          <p:nvPr/>
        </p:nvSpPr>
        <p:spPr bwMode="auto">
          <a:xfrm>
            <a:off x="2152785" y="2806299"/>
            <a:ext cx="2133600" cy="1087726"/>
          </a:xfrm>
          <a:prstGeom prst="roundRect">
            <a:avLst>
              <a:gd name="adj" fmla="val 20931"/>
            </a:avLst>
          </a:prstGeom>
          <a:solidFill>
            <a:srgbClr val="4699C2">
              <a:alpha val="25000"/>
            </a:srgbClr>
          </a:solidFill>
          <a:ln w="222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31" name="Textfeld 1130"/>
          <p:cNvSpPr txBox="1"/>
          <p:nvPr/>
        </p:nvSpPr>
        <p:spPr>
          <a:xfrm>
            <a:off x="2000443" y="2546837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Diagnosis System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44" name="Textfeld 143"/>
          <p:cNvSpPr txBox="1"/>
          <p:nvPr/>
        </p:nvSpPr>
        <p:spPr>
          <a:xfrm>
            <a:off x="6480264" y="5361139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3"/>
                </a:solidFill>
              </a:rPr>
              <a:t>User / Oracle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145" name="Abgerundetes Rechteck 144"/>
          <p:cNvSpPr/>
          <p:nvPr/>
        </p:nvSpPr>
        <p:spPr bwMode="auto">
          <a:xfrm>
            <a:off x="5300013" y="2806298"/>
            <a:ext cx="2133600" cy="1087726"/>
          </a:xfrm>
          <a:prstGeom prst="roundRect">
            <a:avLst>
              <a:gd name="adj" fmla="val 20931"/>
            </a:avLst>
          </a:prstGeom>
          <a:solidFill>
            <a:srgbClr val="4699C2">
              <a:alpha val="25000"/>
            </a:srgbClr>
          </a:solidFill>
          <a:ln w="222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6" name="Abgerundetes Rechteck 145"/>
          <p:cNvSpPr/>
          <p:nvPr/>
        </p:nvSpPr>
        <p:spPr bwMode="auto">
          <a:xfrm>
            <a:off x="2147401" y="4453150"/>
            <a:ext cx="2133600" cy="1087726"/>
          </a:xfrm>
          <a:prstGeom prst="roundRect">
            <a:avLst>
              <a:gd name="adj" fmla="val 20931"/>
            </a:avLst>
          </a:prstGeom>
          <a:solidFill>
            <a:srgbClr val="4699C2">
              <a:alpha val="25000"/>
            </a:srgbClr>
          </a:solidFill>
          <a:ln w="222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7" name="Abgerundetes Rechteck 146"/>
          <p:cNvSpPr/>
          <p:nvPr/>
        </p:nvSpPr>
        <p:spPr bwMode="auto">
          <a:xfrm>
            <a:off x="5351449" y="4490089"/>
            <a:ext cx="2133600" cy="892272"/>
          </a:xfrm>
          <a:custGeom>
            <a:avLst/>
            <a:gdLst>
              <a:gd name="connsiteX0" fmla="*/ 0 w 2133600"/>
              <a:gd name="connsiteY0" fmla="*/ 226342 h 1081371"/>
              <a:gd name="connsiteX1" fmla="*/ 226342 w 2133600"/>
              <a:gd name="connsiteY1" fmla="*/ 0 h 1081371"/>
              <a:gd name="connsiteX2" fmla="*/ 1907258 w 2133600"/>
              <a:gd name="connsiteY2" fmla="*/ 0 h 1081371"/>
              <a:gd name="connsiteX3" fmla="*/ 2133600 w 2133600"/>
              <a:gd name="connsiteY3" fmla="*/ 226342 h 1081371"/>
              <a:gd name="connsiteX4" fmla="*/ 2133600 w 2133600"/>
              <a:gd name="connsiteY4" fmla="*/ 855029 h 1081371"/>
              <a:gd name="connsiteX5" fmla="*/ 1907258 w 2133600"/>
              <a:gd name="connsiteY5" fmla="*/ 1081371 h 1081371"/>
              <a:gd name="connsiteX6" fmla="*/ 226342 w 2133600"/>
              <a:gd name="connsiteY6" fmla="*/ 1081371 h 1081371"/>
              <a:gd name="connsiteX7" fmla="*/ 0 w 2133600"/>
              <a:gd name="connsiteY7" fmla="*/ 855029 h 1081371"/>
              <a:gd name="connsiteX8" fmla="*/ 0 w 2133600"/>
              <a:gd name="connsiteY8" fmla="*/ 226342 h 1081371"/>
              <a:gd name="connsiteX0" fmla="*/ 0 w 2133600"/>
              <a:gd name="connsiteY0" fmla="*/ 229124 h 1084153"/>
              <a:gd name="connsiteX1" fmla="*/ 226342 w 2133600"/>
              <a:gd name="connsiteY1" fmla="*/ 2782 h 1084153"/>
              <a:gd name="connsiteX2" fmla="*/ 1027204 w 2133600"/>
              <a:gd name="connsiteY2" fmla="*/ 0 h 1084153"/>
              <a:gd name="connsiteX3" fmla="*/ 1907258 w 2133600"/>
              <a:gd name="connsiteY3" fmla="*/ 2782 h 1084153"/>
              <a:gd name="connsiteX4" fmla="*/ 2133600 w 2133600"/>
              <a:gd name="connsiteY4" fmla="*/ 229124 h 1084153"/>
              <a:gd name="connsiteX5" fmla="*/ 2133600 w 2133600"/>
              <a:gd name="connsiteY5" fmla="*/ 857811 h 1084153"/>
              <a:gd name="connsiteX6" fmla="*/ 1907258 w 2133600"/>
              <a:gd name="connsiteY6" fmla="*/ 1084153 h 1084153"/>
              <a:gd name="connsiteX7" fmla="*/ 226342 w 2133600"/>
              <a:gd name="connsiteY7" fmla="*/ 1084153 h 1084153"/>
              <a:gd name="connsiteX8" fmla="*/ 0 w 2133600"/>
              <a:gd name="connsiteY8" fmla="*/ 857811 h 1084153"/>
              <a:gd name="connsiteX9" fmla="*/ 0 w 2133600"/>
              <a:gd name="connsiteY9" fmla="*/ 229124 h 108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0" h="1084153">
                <a:moveTo>
                  <a:pt x="0" y="229124"/>
                </a:moveTo>
                <a:cubicBezTo>
                  <a:pt x="0" y="104119"/>
                  <a:pt x="101337" y="2782"/>
                  <a:pt x="226342" y="2782"/>
                </a:cubicBezTo>
                <a:lnTo>
                  <a:pt x="1027204" y="0"/>
                </a:lnTo>
                <a:lnTo>
                  <a:pt x="1907258" y="2782"/>
                </a:lnTo>
                <a:cubicBezTo>
                  <a:pt x="2032263" y="2782"/>
                  <a:pt x="2133600" y="104119"/>
                  <a:pt x="2133600" y="229124"/>
                </a:cubicBezTo>
                <a:lnTo>
                  <a:pt x="2133600" y="857811"/>
                </a:lnTo>
                <a:cubicBezTo>
                  <a:pt x="2133600" y="982816"/>
                  <a:pt x="2032263" y="1084153"/>
                  <a:pt x="1907258" y="1084153"/>
                </a:cubicBezTo>
                <a:lnTo>
                  <a:pt x="226342" y="1084153"/>
                </a:lnTo>
                <a:cubicBezTo>
                  <a:pt x="101337" y="1084153"/>
                  <a:pt x="0" y="982816"/>
                  <a:pt x="0" y="857811"/>
                </a:cubicBezTo>
                <a:lnTo>
                  <a:pt x="0" y="229124"/>
                </a:lnTo>
                <a:close/>
              </a:path>
            </a:pathLst>
          </a:custGeom>
          <a:solidFill>
            <a:schemeClr val="accent3">
              <a:lumMod val="75000"/>
              <a:alpha val="25000"/>
            </a:schemeClr>
          </a:soli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133" name="Gerade Verbindung mit Pfeil 1132"/>
          <p:cNvCxnSpPr>
            <a:stCxn id="1130" idx="3"/>
            <a:endCxn id="145" idx="1"/>
          </p:cNvCxnSpPr>
          <p:nvPr/>
        </p:nvCxnSpPr>
        <p:spPr bwMode="auto">
          <a:xfrm flipV="1">
            <a:off x="4286385" y="3350161"/>
            <a:ext cx="1013628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0" name="Gerade Verbindung mit Pfeil 149"/>
          <p:cNvCxnSpPr>
            <a:stCxn id="145" idx="2"/>
            <a:endCxn id="147" idx="2"/>
          </p:cNvCxnSpPr>
          <p:nvPr/>
        </p:nvCxnSpPr>
        <p:spPr bwMode="auto">
          <a:xfrm>
            <a:off x="6366813" y="3894024"/>
            <a:ext cx="11840" cy="5960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6" name="Gerade Verbindung mit Pfeil 165"/>
          <p:cNvCxnSpPr>
            <a:endCxn id="146" idx="3"/>
          </p:cNvCxnSpPr>
          <p:nvPr/>
        </p:nvCxnSpPr>
        <p:spPr bwMode="auto">
          <a:xfrm flipH="1">
            <a:off x="4281001" y="4997013"/>
            <a:ext cx="10704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1" name="Gerade Verbindung mit Pfeil 170"/>
          <p:cNvCxnSpPr>
            <a:stCxn id="146" idx="0"/>
            <a:endCxn id="1130" idx="2"/>
          </p:cNvCxnSpPr>
          <p:nvPr/>
        </p:nvCxnSpPr>
        <p:spPr bwMode="auto">
          <a:xfrm flipV="1">
            <a:off x="3214201" y="3894025"/>
            <a:ext cx="5384" cy="5591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6" name="Gerade Verbindung mit Pfeil 175"/>
          <p:cNvCxnSpPr/>
          <p:nvPr/>
        </p:nvCxnSpPr>
        <p:spPr bwMode="auto">
          <a:xfrm flipV="1">
            <a:off x="1031633" y="3385506"/>
            <a:ext cx="1104095" cy="76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8" name="Textfeld 137"/>
          <p:cNvSpPr txBox="1"/>
          <p:nvPr/>
        </p:nvSpPr>
        <p:spPr>
          <a:xfrm>
            <a:off x="2674743" y="3265609"/>
            <a:ext cx="15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Diagnosis </a:t>
            </a:r>
          </a:p>
          <a:p>
            <a:pPr algn="ctr"/>
            <a:r>
              <a:rPr lang="de-AT" dirty="0" err="1"/>
              <a:t>Computation</a:t>
            </a:r>
            <a:endParaRPr lang="en-US" dirty="0"/>
          </a:p>
        </p:txBody>
      </p:sp>
      <p:sp>
        <p:nvSpPr>
          <p:cNvPr id="139" name="Ellipse 138"/>
          <p:cNvSpPr/>
          <p:nvPr/>
        </p:nvSpPr>
        <p:spPr bwMode="auto">
          <a:xfrm>
            <a:off x="2291683" y="3377214"/>
            <a:ext cx="423120" cy="423120"/>
          </a:xfrm>
          <a:prstGeom prst="ellipse">
            <a:avLst/>
          </a:prstGeom>
          <a:solidFill>
            <a:schemeClr val="tx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0" name="Textfeld 179"/>
          <p:cNvSpPr txBox="1"/>
          <p:nvPr/>
        </p:nvSpPr>
        <p:spPr>
          <a:xfrm>
            <a:off x="5773552" y="2884793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Measurement</a:t>
            </a:r>
          </a:p>
          <a:p>
            <a:pPr algn="ctr"/>
            <a:r>
              <a:rPr lang="de-AT" dirty="0"/>
              <a:t>Point</a:t>
            </a:r>
          </a:p>
          <a:p>
            <a:pPr algn="ctr"/>
            <a:r>
              <a:rPr lang="de-AT" dirty="0" err="1"/>
              <a:t>Selection</a:t>
            </a:r>
            <a:endParaRPr lang="en-US" dirty="0"/>
          </a:p>
        </p:txBody>
      </p:sp>
      <p:sp>
        <p:nvSpPr>
          <p:cNvPr id="181" name="Ellipse 180"/>
          <p:cNvSpPr/>
          <p:nvPr/>
        </p:nvSpPr>
        <p:spPr bwMode="auto">
          <a:xfrm>
            <a:off x="5396392" y="3175274"/>
            <a:ext cx="423120" cy="423120"/>
          </a:xfrm>
          <a:prstGeom prst="ellipse">
            <a:avLst/>
          </a:prstGeom>
          <a:solidFill>
            <a:schemeClr val="tx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400" dirty="0">
                <a:latin typeface="Arial" charset="0"/>
                <a:ea typeface="ＭＳ Ｐゴシック" pitchFamily="-112" charset="-128"/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2" name="Textfeld 181"/>
          <p:cNvSpPr txBox="1"/>
          <p:nvPr/>
        </p:nvSpPr>
        <p:spPr>
          <a:xfrm>
            <a:off x="5824349" y="459606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Measurement</a:t>
            </a:r>
          </a:p>
          <a:p>
            <a:pPr algn="ctr"/>
            <a:r>
              <a:rPr lang="de-AT" dirty="0" err="1"/>
              <a:t>Conduction</a:t>
            </a:r>
            <a:endParaRPr lang="en-US" dirty="0"/>
          </a:p>
        </p:txBody>
      </p:sp>
      <p:sp>
        <p:nvSpPr>
          <p:cNvPr id="183" name="Ellipse 182"/>
          <p:cNvSpPr/>
          <p:nvPr/>
        </p:nvSpPr>
        <p:spPr bwMode="auto">
          <a:xfrm>
            <a:off x="5446596" y="4707670"/>
            <a:ext cx="423120" cy="423120"/>
          </a:xfrm>
          <a:prstGeom prst="ellipse">
            <a:avLst/>
          </a:prstGeom>
          <a:solidFill>
            <a:schemeClr val="tx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400" dirty="0">
                <a:latin typeface="Arial" charset="0"/>
                <a:ea typeface="ＭＳ Ｐゴシック" pitchFamily="-112" charset="-128"/>
              </a:rPr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4" name="Textfeld 183"/>
          <p:cNvSpPr txBox="1"/>
          <p:nvPr/>
        </p:nvSpPr>
        <p:spPr>
          <a:xfrm>
            <a:off x="2787196" y="4915313"/>
            <a:ext cx="1296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Knowledge</a:t>
            </a:r>
          </a:p>
          <a:p>
            <a:pPr algn="ctr"/>
            <a:r>
              <a:rPr lang="de-AT" dirty="0"/>
              <a:t>Update</a:t>
            </a:r>
            <a:endParaRPr lang="en-US" dirty="0"/>
          </a:p>
        </p:txBody>
      </p:sp>
      <p:sp>
        <p:nvSpPr>
          <p:cNvPr id="185" name="Ellipse 184"/>
          <p:cNvSpPr/>
          <p:nvPr/>
        </p:nvSpPr>
        <p:spPr bwMode="auto">
          <a:xfrm>
            <a:off x="2295517" y="5026918"/>
            <a:ext cx="423120" cy="423120"/>
          </a:xfrm>
          <a:prstGeom prst="ellipse">
            <a:avLst/>
          </a:prstGeom>
          <a:solidFill>
            <a:schemeClr val="tx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400" dirty="0">
                <a:latin typeface="Arial" charset="0"/>
                <a:ea typeface="ＭＳ Ｐゴシック" pitchFamily="-112" charset="-128"/>
              </a:rPr>
              <a:t>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48" name="Gewinkelte Verbindung 147"/>
          <p:cNvCxnSpPr>
            <a:endCxn id="153" idx="1"/>
          </p:cNvCxnSpPr>
          <p:nvPr/>
        </p:nvCxnSpPr>
        <p:spPr bwMode="auto">
          <a:xfrm flipV="1">
            <a:off x="3603745" y="2196617"/>
            <a:ext cx="1542983" cy="594419"/>
          </a:xfrm>
          <a:prstGeom prst="bentConnector3">
            <a:avLst>
              <a:gd name="adj1" fmla="val 57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53" name="Textfeld 152"/>
          <p:cNvSpPr txBox="1"/>
          <p:nvPr/>
        </p:nvSpPr>
        <p:spPr>
          <a:xfrm>
            <a:off x="5146728" y="1965784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return</a:t>
            </a:r>
            <a:r>
              <a:rPr lang="de-AT" sz="1200" dirty="0"/>
              <a:t> </a:t>
            </a:r>
            <a:r>
              <a:rPr lang="de-AT" sz="1200" dirty="0" err="1"/>
              <a:t>best</a:t>
            </a:r>
            <a:r>
              <a:rPr lang="de-AT" sz="1200" dirty="0"/>
              <a:t> </a:t>
            </a:r>
          </a:p>
          <a:p>
            <a:r>
              <a:rPr lang="de-AT" sz="1200" dirty="0" err="1"/>
              <a:t>diagnosis</a:t>
            </a:r>
            <a:endParaRPr lang="en-US" sz="1200" dirty="0"/>
          </a:p>
        </p:txBody>
      </p:sp>
      <p:sp>
        <p:nvSpPr>
          <p:cNvPr id="157" name="Textfeld 156"/>
          <p:cNvSpPr txBox="1"/>
          <p:nvPr/>
        </p:nvSpPr>
        <p:spPr>
          <a:xfrm>
            <a:off x="3571144" y="2198130"/>
            <a:ext cx="1672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err="1"/>
              <a:t>if</a:t>
            </a:r>
            <a:r>
              <a:rPr lang="de-AT" sz="1000" dirty="0"/>
              <a:t> </a:t>
            </a:r>
            <a:r>
              <a:rPr lang="de-AT" sz="1000" dirty="0" err="1"/>
              <a:t>diagnostic</a:t>
            </a:r>
            <a:r>
              <a:rPr lang="de-AT" sz="1000" dirty="0"/>
              <a:t> </a:t>
            </a:r>
            <a:r>
              <a:rPr lang="de-AT" sz="1000" dirty="0" err="1"/>
              <a:t>goal</a:t>
            </a:r>
            <a:r>
              <a:rPr lang="de-AT" sz="1000" dirty="0"/>
              <a:t> </a:t>
            </a:r>
            <a:r>
              <a:rPr lang="de-AT" sz="1000" dirty="0" err="1"/>
              <a:t>reached</a:t>
            </a:r>
            <a:endParaRPr lang="en-US" sz="1000" dirty="0"/>
          </a:p>
        </p:txBody>
      </p:sp>
      <p:sp>
        <p:nvSpPr>
          <p:cNvPr id="199" name="Textfeld 198"/>
          <p:cNvSpPr txBox="1"/>
          <p:nvPr/>
        </p:nvSpPr>
        <p:spPr>
          <a:xfrm>
            <a:off x="4338936" y="287753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preferred</a:t>
            </a:r>
            <a:r>
              <a:rPr lang="de-AT" sz="1200" dirty="0"/>
              <a:t> </a:t>
            </a:r>
          </a:p>
          <a:p>
            <a:r>
              <a:rPr lang="de-AT" sz="1200" dirty="0" err="1"/>
              <a:t>diagnoses</a:t>
            </a:r>
            <a:endParaRPr lang="en-US" sz="1200" dirty="0"/>
          </a:p>
        </p:txBody>
      </p:sp>
      <p:sp>
        <p:nvSpPr>
          <p:cNvPr id="200" name="Textfeld 199"/>
          <p:cNvSpPr txBox="1"/>
          <p:nvPr/>
        </p:nvSpPr>
        <p:spPr>
          <a:xfrm>
            <a:off x="5326689" y="4088264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best</a:t>
            </a:r>
            <a:r>
              <a:rPr lang="de-AT" sz="1200" dirty="0"/>
              <a:t> </a:t>
            </a:r>
            <a:r>
              <a:rPr lang="de-AT" sz="1200" dirty="0" err="1"/>
              <a:t>measure</a:t>
            </a:r>
            <a:r>
              <a:rPr lang="de-AT" sz="1200" dirty="0"/>
              <a:t>  </a:t>
            </a:r>
            <a:r>
              <a:rPr lang="de-AT" sz="1200" dirty="0" err="1"/>
              <a:t>ment</a:t>
            </a:r>
            <a:r>
              <a:rPr lang="de-AT" sz="1200" dirty="0"/>
              <a:t> </a:t>
            </a:r>
            <a:r>
              <a:rPr lang="de-AT" sz="1200" dirty="0" err="1"/>
              <a:t>point</a:t>
            </a:r>
            <a:endParaRPr lang="en-US" sz="1200" dirty="0"/>
          </a:p>
        </p:txBody>
      </p:sp>
      <p:sp>
        <p:nvSpPr>
          <p:cNvPr id="201" name="Textfeld 200"/>
          <p:cNvSpPr txBox="1"/>
          <p:nvPr/>
        </p:nvSpPr>
        <p:spPr>
          <a:xfrm>
            <a:off x="4536499" y="4945609"/>
            <a:ext cx="82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200" dirty="0" err="1"/>
              <a:t>new</a:t>
            </a:r>
            <a:r>
              <a:rPr lang="de-AT" sz="1200" dirty="0"/>
              <a:t> </a:t>
            </a:r>
          </a:p>
          <a:p>
            <a:pPr algn="ctr"/>
            <a:r>
              <a:rPr lang="de-AT" sz="1200" dirty="0" err="1"/>
              <a:t>measure</a:t>
            </a:r>
            <a:r>
              <a:rPr lang="de-AT" sz="1200" dirty="0"/>
              <a:t>-</a:t>
            </a:r>
          </a:p>
          <a:p>
            <a:pPr algn="ctr"/>
            <a:r>
              <a:rPr lang="de-AT" sz="1200" dirty="0" err="1"/>
              <a:t>ment</a:t>
            </a:r>
            <a:endParaRPr lang="de-AT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feld 201"/>
              <p:cNvSpPr txBox="1"/>
              <p:nvPr/>
            </p:nvSpPr>
            <p:spPr>
              <a:xfrm>
                <a:off x="2482282" y="4072767"/>
                <a:ext cx="14261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200" b="1" dirty="0" err="1"/>
                  <a:t>new</a:t>
                </a:r>
                <a:r>
                  <a:rPr lang="de-AT" sz="1200" dirty="0">
                    <a:solidFill>
                      <a:srgbClr val="C00000"/>
                    </a:solidFill>
                  </a:rPr>
                  <a:t> </a:t>
                </a:r>
                <a:r>
                  <a:rPr lang="de-AT" sz="1200" dirty="0">
                    <a:solidFill>
                      <a:schemeClr val="tx1"/>
                    </a:solidFill>
                  </a:rPr>
                  <a:t>DPI   </a:t>
                </a:r>
                <a14:m>
                  <m:oMath xmlns:m="http://schemas.openxmlformats.org/officeDocument/2006/math">
                    <m:r>
                      <a:rPr lang="de-AT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A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A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AT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de-AT" sz="1200" dirty="0"/>
              </a:p>
            </p:txBody>
          </p:sp>
        </mc:Choice>
        <mc:Fallback xmlns="">
          <p:sp>
            <p:nvSpPr>
              <p:cNvPr id="202" name="Textfeld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82" y="4072767"/>
                <a:ext cx="1426160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feld 202"/>
              <p:cNvSpPr txBox="1"/>
              <p:nvPr/>
            </p:nvSpPr>
            <p:spPr>
              <a:xfrm>
                <a:off x="982638" y="3125806"/>
                <a:ext cx="8394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/>
                  <a:t>DPI </a:t>
                </a:r>
                <a14:m>
                  <m:oMath xmlns:m="http://schemas.openxmlformats.org/officeDocument/2006/math">
                    <m:r>
                      <a:rPr lang="de-AT" sz="1200" b="0" i="1" smtClean="0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A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03" name="Textfeld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38" y="3125806"/>
                <a:ext cx="839461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" name="Grafik 2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613" y="1862593"/>
            <a:ext cx="1738426" cy="64538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</p:pic>
      <p:pic>
        <p:nvPicPr>
          <p:cNvPr id="208" name="Grafik 2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613" y="5704055"/>
            <a:ext cx="1738426" cy="64538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</p:pic>
      <p:pic>
        <p:nvPicPr>
          <p:cNvPr id="250" name="Grafik 2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8" y="1816736"/>
            <a:ext cx="1666889" cy="1100655"/>
          </a:xfrm>
          <a:prstGeom prst="rect">
            <a:avLst/>
          </a:prstGeom>
        </p:spPr>
      </p:pic>
      <p:pic>
        <p:nvPicPr>
          <p:cNvPr id="251" name="Grafik 2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986" y="5108606"/>
            <a:ext cx="1666889" cy="1100655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699932" y="3731044"/>
            <a:ext cx="1268854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/>
              <a:t>DPI = </a:t>
            </a:r>
            <a:r>
              <a:rPr lang="de-AT" sz="1100" dirty="0" err="1"/>
              <a:t>diagnosis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 err="1"/>
              <a:t>problem</a:t>
            </a:r>
            <a:r>
              <a:rPr lang="de-AT" sz="1100" dirty="0"/>
              <a:t> </a:t>
            </a:r>
            <a:r>
              <a:rPr lang="de-AT" sz="1100" dirty="0" err="1"/>
              <a:t>instance</a:t>
            </a:r>
            <a:endParaRPr lang="en-US" sz="1100" dirty="0"/>
          </a:p>
        </p:txBody>
      </p:sp>
      <p:cxnSp>
        <p:nvCxnSpPr>
          <p:cNvPr id="6" name="Gerader Verbinder 5"/>
          <p:cNvCxnSpPr>
            <a:stCxn id="40" idx="0"/>
          </p:cNvCxnSpPr>
          <p:nvPr/>
        </p:nvCxnSpPr>
        <p:spPr bwMode="auto">
          <a:xfrm flipH="1" flipV="1">
            <a:off x="1228299" y="3428061"/>
            <a:ext cx="106060" cy="3029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2" name="Ellipse 11"/>
          <p:cNvSpPr/>
          <p:nvPr/>
        </p:nvSpPr>
        <p:spPr bwMode="auto">
          <a:xfrm>
            <a:off x="7240054" y="4137313"/>
            <a:ext cx="162622" cy="16262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?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6980" y="5804475"/>
            <a:ext cx="455372" cy="60716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24" y="5831435"/>
            <a:ext cx="756879" cy="480764"/>
          </a:xfrm>
          <a:prstGeom prst="rect">
            <a:avLst/>
          </a:prstGeom>
        </p:spPr>
      </p:pic>
      <p:sp>
        <p:nvSpPr>
          <p:cNvPr id="50" name="Ellipse 49"/>
          <p:cNvSpPr/>
          <p:nvPr/>
        </p:nvSpPr>
        <p:spPr bwMode="auto">
          <a:xfrm>
            <a:off x="7839313" y="5945434"/>
            <a:ext cx="162622" cy="16262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?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Multiplizieren 17"/>
          <p:cNvSpPr/>
          <p:nvPr/>
        </p:nvSpPr>
        <p:spPr bwMode="auto">
          <a:xfrm>
            <a:off x="-254466" y="4672601"/>
            <a:ext cx="2625298" cy="2095498"/>
          </a:xfrm>
          <a:prstGeom prst="mathMultiply">
            <a:avLst>
              <a:gd name="adj1" fmla="val 7455"/>
            </a:avLst>
          </a:prstGeom>
          <a:solidFill>
            <a:srgbClr val="C0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778502" y="1685060"/>
            <a:ext cx="160619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444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err="1"/>
              <a:t>using</a:t>
            </a:r>
            <a:r>
              <a:rPr lang="de-AT" dirty="0"/>
              <a:t> </a:t>
            </a:r>
            <a:r>
              <a:rPr lang="de-AT" dirty="0">
                <a:solidFill>
                  <a:srgbClr val="C00000"/>
                </a:solidFill>
              </a:rPr>
              <a:t>HS-</a:t>
            </a:r>
            <a:r>
              <a:rPr lang="de-AT" dirty="0" err="1">
                <a:solidFill>
                  <a:srgbClr val="C00000"/>
                </a:solidFill>
              </a:rPr>
              <a:t>Tree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5355" y="4493420"/>
            <a:ext cx="1018414" cy="53812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2469" y="4485569"/>
            <a:ext cx="1064696" cy="54134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5184" y="2818089"/>
            <a:ext cx="935324" cy="51439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1310" y="2814353"/>
            <a:ext cx="1006905" cy="514391"/>
          </a:xfrm>
          <a:prstGeom prst="rect">
            <a:avLst/>
          </a:prstGeom>
          <a:noFill/>
        </p:spPr>
      </p:pic>
      <p:sp>
        <p:nvSpPr>
          <p:cNvPr id="26" name="Pfeil nach oben 25"/>
          <p:cNvSpPr/>
          <p:nvPr/>
        </p:nvSpPr>
        <p:spPr bwMode="auto">
          <a:xfrm>
            <a:off x="263507" y="3181894"/>
            <a:ext cx="247482" cy="1463368"/>
          </a:xfrm>
          <a:prstGeom prst="upArrow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88641" y="1943646"/>
            <a:ext cx="13758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err="1"/>
              <a:t>build</a:t>
            </a:r>
            <a:r>
              <a:rPr lang="de-AT" sz="1100" dirty="0"/>
              <a:t> </a:t>
            </a:r>
            <a:r>
              <a:rPr lang="de-AT" sz="1100" dirty="0" err="1"/>
              <a:t>new</a:t>
            </a:r>
            <a:r>
              <a:rPr lang="de-AT" sz="1100" dirty="0"/>
              <a:t> </a:t>
            </a:r>
            <a:r>
              <a:rPr lang="de-AT" sz="1100" dirty="0" err="1"/>
              <a:t>tree</a:t>
            </a:r>
            <a:r>
              <a:rPr lang="de-AT" sz="1100" dirty="0"/>
              <a:t> </a:t>
            </a:r>
            <a:r>
              <a:rPr lang="de-AT" sz="1100" dirty="0" err="1"/>
              <a:t>from</a:t>
            </a:r>
            <a:r>
              <a:rPr lang="de-AT" sz="1100" dirty="0"/>
              <a:t> </a:t>
            </a:r>
            <a:r>
              <a:rPr lang="de-AT" sz="1100" dirty="0" err="1"/>
              <a:t>scratch</a:t>
            </a:r>
            <a:endParaRPr lang="de-AT" sz="1100" dirty="0"/>
          </a:p>
          <a:p>
            <a:r>
              <a:rPr lang="de-AT" sz="1100" dirty="0"/>
              <a:t>(</a:t>
            </a:r>
            <a:r>
              <a:rPr lang="de-AT" sz="1100" dirty="0">
                <a:solidFill>
                  <a:srgbClr val="C00000"/>
                </a:solidFill>
              </a:rPr>
              <a:t>redundant expensive </a:t>
            </a:r>
            <a:r>
              <a:rPr lang="de-AT" sz="1100" dirty="0" err="1">
                <a:solidFill>
                  <a:srgbClr val="C00000"/>
                </a:solidFill>
              </a:rPr>
              <a:t>operations</a:t>
            </a:r>
            <a:r>
              <a:rPr lang="de-AT" sz="1100" dirty="0">
                <a:solidFill>
                  <a:srgbClr val="C00000"/>
                </a:solidFill>
              </a:rPr>
              <a:t>!</a:t>
            </a:r>
            <a:r>
              <a:rPr lang="de-AT" sz="1100" dirty="0"/>
              <a:t>)</a:t>
            </a:r>
            <a:endParaRPr lang="en-US" sz="1100" dirty="0"/>
          </a:p>
        </p:txBody>
      </p:sp>
      <p:sp>
        <p:nvSpPr>
          <p:cNvPr id="66" name="Ellipse 65"/>
          <p:cNvSpPr/>
          <p:nvPr/>
        </p:nvSpPr>
        <p:spPr bwMode="auto">
          <a:xfrm>
            <a:off x="7839313" y="5945434"/>
            <a:ext cx="162622" cy="16262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1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7240054" y="6298569"/>
                <a:ext cx="10493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2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d>
                        <m:dPr>
                          <m:ctrlPr>
                            <a:rPr lang="de-A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A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AT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A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AT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054" y="6298569"/>
                <a:ext cx="1049325" cy="2769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r Verbinder 29"/>
          <p:cNvCxnSpPr>
            <a:stCxn id="68" idx="1"/>
          </p:cNvCxnSpPr>
          <p:nvPr/>
        </p:nvCxnSpPr>
        <p:spPr bwMode="auto">
          <a:xfrm flipH="1">
            <a:off x="3654862" y="4047933"/>
            <a:ext cx="178642" cy="1320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1" name="Abgerundetes Rechteck 30"/>
          <p:cNvSpPr/>
          <p:nvPr/>
        </p:nvSpPr>
        <p:spPr bwMode="auto">
          <a:xfrm>
            <a:off x="2088529" y="2773135"/>
            <a:ext cx="2248485" cy="2800904"/>
          </a:xfrm>
          <a:prstGeom prst="roundRect">
            <a:avLst>
              <a:gd name="adj" fmla="val 114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24" name="Textfeld 223"/>
          <p:cNvSpPr txBox="1"/>
          <p:nvPr/>
        </p:nvSpPr>
        <p:spPr>
          <a:xfrm>
            <a:off x="1958869" y="5866054"/>
            <a:ext cx="1949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b="1" dirty="0" err="1">
                <a:solidFill>
                  <a:srgbClr val="7030A0"/>
                </a:solidFill>
              </a:rPr>
              <a:t>what</a:t>
            </a:r>
            <a:r>
              <a:rPr lang="de-AT" sz="1500" b="1" dirty="0">
                <a:solidFill>
                  <a:srgbClr val="7030A0"/>
                </a:solidFill>
              </a:rPr>
              <a:t> </a:t>
            </a:r>
            <a:r>
              <a:rPr lang="de-AT" sz="1500" b="1" dirty="0" err="1">
                <a:solidFill>
                  <a:srgbClr val="7030A0"/>
                </a:solidFill>
              </a:rPr>
              <a:t>happens</a:t>
            </a:r>
            <a:r>
              <a:rPr lang="de-AT" sz="1500" b="1" dirty="0">
                <a:solidFill>
                  <a:srgbClr val="7030A0"/>
                </a:solidFill>
              </a:rPr>
              <a:t> </a:t>
            </a:r>
            <a:r>
              <a:rPr lang="de-AT" sz="1500" b="1" dirty="0" err="1">
                <a:solidFill>
                  <a:srgbClr val="7030A0"/>
                </a:solidFill>
              </a:rPr>
              <a:t>with</a:t>
            </a:r>
            <a:r>
              <a:rPr lang="de-AT" sz="1500" b="1" dirty="0">
                <a:solidFill>
                  <a:srgbClr val="7030A0"/>
                </a:solidFill>
              </a:rPr>
              <a:t> </a:t>
            </a:r>
            <a:br>
              <a:rPr lang="de-AT" sz="1500" b="1" dirty="0">
                <a:solidFill>
                  <a:srgbClr val="7030A0"/>
                </a:solidFill>
              </a:rPr>
            </a:br>
            <a:r>
              <a:rPr lang="de-AT" sz="1500" b="1" dirty="0" err="1">
                <a:solidFill>
                  <a:srgbClr val="7030A0"/>
                </a:solidFill>
              </a:rPr>
              <a:t>the</a:t>
            </a:r>
            <a:r>
              <a:rPr lang="de-AT" sz="1500" b="1" dirty="0">
                <a:solidFill>
                  <a:srgbClr val="7030A0"/>
                </a:solidFill>
              </a:rPr>
              <a:t> </a:t>
            </a:r>
            <a:r>
              <a:rPr lang="de-AT" sz="1500" b="1" dirty="0" err="1">
                <a:solidFill>
                  <a:srgbClr val="7030A0"/>
                </a:solidFill>
              </a:rPr>
              <a:t>search</a:t>
            </a:r>
            <a:r>
              <a:rPr lang="de-AT" sz="1500" b="1" dirty="0">
                <a:solidFill>
                  <a:srgbClr val="7030A0"/>
                </a:solidFill>
              </a:rPr>
              <a:t> </a:t>
            </a:r>
            <a:r>
              <a:rPr lang="de-AT" sz="1500" b="1" dirty="0" err="1">
                <a:solidFill>
                  <a:srgbClr val="7030A0"/>
                </a:solidFill>
              </a:rPr>
              <a:t>tree</a:t>
            </a:r>
            <a:r>
              <a:rPr lang="de-AT" sz="1500" b="1" dirty="0">
                <a:solidFill>
                  <a:srgbClr val="7030A0"/>
                </a:solidFill>
              </a:rPr>
              <a:t> ?</a:t>
            </a:r>
            <a:endParaRPr lang="en-US" sz="1500" b="1" dirty="0">
              <a:solidFill>
                <a:srgbClr val="7030A0"/>
              </a:solidFill>
            </a:endParaRPr>
          </a:p>
        </p:txBody>
      </p:sp>
      <p:cxnSp>
        <p:nvCxnSpPr>
          <p:cNvPr id="226" name="Gerader Verbinder 225"/>
          <p:cNvCxnSpPr>
            <a:stCxn id="31" idx="2"/>
            <a:endCxn id="224" idx="0"/>
          </p:cNvCxnSpPr>
          <p:nvPr/>
        </p:nvCxnSpPr>
        <p:spPr bwMode="auto">
          <a:xfrm flipH="1">
            <a:off x="2933656" y="5574039"/>
            <a:ext cx="279116" cy="2920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29" name="Textfeld 228"/>
          <p:cNvSpPr txBox="1"/>
          <p:nvPr/>
        </p:nvSpPr>
        <p:spPr>
          <a:xfrm>
            <a:off x="458522" y="4254878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C00000"/>
                </a:solidFill>
              </a:rPr>
              <a:t>“</a:t>
            </a:r>
            <a:r>
              <a:rPr lang="de-AT" sz="1400" dirty="0" err="1">
                <a:solidFill>
                  <a:srgbClr val="C00000"/>
                </a:solidFill>
              </a:rPr>
              <a:t>discard+rebuild</a:t>
            </a:r>
            <a:r>
              <a:rPr lang="de-AT" sz="1400" dirty="0">
                <a:solidFill>
                  <a:srgbClr val="C00000"/>
                </a:solidFill>
              </a:rPr>
              <a:t>“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569861" y="4254878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00B050"/>
                </a:solidFill>
              </a:rPr>
              <a:t>“</a:t>
            </a:r>
            <a:r>
              <a:rPr lang="de-AT" sz="1400" dirty="0" err="1">
                <a:solidFill>
                  <a:srgbClr val="00B050"/>
                </a:solidFill>
              </a:rPr>
              <a:t>reuse+adapt</a:t>
            </a:r>
            <a:r>
              <a:rPr lang="de-AT" sz="1400" dirty="0">
                <a:solidFill>
                  <a:srgbClr val="00B050"/>
                </a:solidFill>
              </a:rPr>
              <a:t>“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435255" y="4739418"/>
            <a:ext cx="114932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 err="1">
                <a:solidFill>
                  <a:srgbClr val="00B050"/>
                </a:solidFill>
              </a:rPr>
              <a:t>prune</a:t>
            </a:r>
            <a:r>
              <a:rPr lang="de-AT" sz="1100" dirty="0">
                <a:solidFill>
                  <a:srgbClr val="00B050"/>
                </a:solidFill>
              </a:rPr>
              <a:t> + </a:t>
            </a:r>
            <a:r>
              <a:rPr lang="de-AT" sz="1100" dirty="0" err="1">
                <a:solidFill>
                  <a:srgbClr val="00B050"/>
                </a:solidFill>
              </a:rPr>
              <a:t>relabel</a:t>
            </a:r>
            <a:endParaRPr lang="en-US" sz="1100" dirty="0">
              <a:solidFill>
                <a:srgbClr val="00B050"/>
              </a:solidFill>
            </a:endParaRPr>
          </a:p>
        </p:txBody>
      </p:sp>
      <p:pic>
        <p:nvPicPr>
          <p:cNvPr id="230" name="Grafik 2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968" y="5115209"/>
            <a:ext cx="1221111" cy="1111683"/>
          </a:xfrm>
          <a:prstGeom prst="rect">
            <a:avLst/>
          </a:prstGeom>
        </p:spPr>
      </p:pic>
      <p:cxnSp>
        <p:nvCxnSpPr>
          <p:cNvPr id="232" name="Gekrümmte Verbindung 231"/>
          <p:cNvCxnSpPr>
            <a:stCxn id="80" idx="3"/>
            <a:endCxn id="230" idx="0"/>
          </p:cNvCxnSpPr>
          <p:nvPr/>
        </p:nvCxnSpPr>
        <p:spPr bwMode="auto">
          <a:xfrm flipH="1">
            <a:off x="1367524" y="4870223"/>
            <a:ext cx="217053" cy="244986"/>
          </a:xfrm>
          <a:prstGeom prst="curvedConnector4">
            <a:avLst>
              <a:gd name="adj1" fmla="val -105320"/>
              <a:gd name="adj2" fmla="val 7669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Pfeil nach oben 100"/>
          <p:cNvSpPr/>
          <p:nvPr/>
        </p:nvSpPr>
        <p:spPr bwMode="auto">
          <a:xfrm>
            <a:off x="265857" y="3191602"/>
            <a:ext cx="247482" cy="1463368"/>
          </a:xfrm>
          <a:prstGeom prst="upArrow">
            <a:avLst/>
          </a:prstGeom>
          <a:solidFill>
            <a:srgbClr val="00B05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02" name="Grafik 10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3094" y="1807794"/>
            <a:ext cx="1221111" cy="1145945"/>
          </a:xfrm>
          <a:prstGeom prst="rect">
            <a:avLst/>
          </a:prstGeom>
        </p:spPr>
      </p:pic>
      <p:sp>
        <p:nvSpPr>
          <p:cNvPr id="78" name="Textfeld 77"/>
          <p:cNvSpPr txBox="1"/>
          <p:nvPr/>
        </p:nvSpPr>
        <p:spPr>
          <a:xfrm>
            <a:off x="1660123" y="1687809"/>
            <a:ext cx="194362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444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err="1"/>
              <a:t>using</a:t>
            </a:r>
            <a:r>
              <a:rPr lang="de-AT" dirty="0"/>
              <a:t> </a:t>
            </a:r>
            <a:r>
              <a:rPr lang="de-AT" dirty="0" err="1">
                <a:solidFill>
                  <a:srgbClr val="00B050"/>
                </a:solidFill>
              </a:rPr>
              <a:t>DynamicHS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201236" y="2054395"/>
            <a:ext cx="116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err="1"/>
              <a:t>expand</a:t>
            </a:r>
            <a:r>
              <a:rPr lang="de-AT" sz="1100" dirty="0"/>
              <a:t> </a:t>
            </a:r>
            <a:r>
              <a:rPr lang="de-AT" sz="1100" dirty="0" err="1"/>
              <a:t>adapted</a:t>
            </a:r>
            <a:r>
              <a:rPr lang="de-AT" sz="1100" dirty="0"/>
              <a:t> </a:t>
            </a:r>
            <a:r>
              <a:rPr lang="de-AT" sz="1100" dirty="0" err="1"/>
              <a:t>tree</a:t>
            </a:r>
            <a:r>
              <a:rPr lang="de-AT" sz="1100" dirty="0"/>
              <a:t> (</a:t>
            </a:r>
            <a:r>
              <a:rPr lang="de-AT" sz="1100" dirty="0" err="1">
                <a:solidFill>
                  <a:srgbClr val="00B050"/>
                </a:solidFill>
              </a:rPr>
              <a:t>minimize</a:t>
            </a:r>
            <a:r>
              <a:rPr lang="de-AT" sz="1100" dirty="0">
                <a:solidFill>
                  <a:srgbClr val="00B050"/>
                </a:solidFill>
              </a:rPr>
              <a:t> </a:t>
            </a:r>
            <a:r>
              <a:rPr lang="de-AT" sz="1100" dirty="0" err="1">
                <a:solidFill>
                  <a:srgbClr val="00B050"/>
                </a:solidFill>
              </a:rPr>
              <a:t>redundancy</a:t>
            </a:r>
            <a:r>
              <a:rPr lang="de-AT" sz="1100" dirty="0">
                <a:solidFill>
                  <a:srgbClr val="00B050"/>
                </a:solidFill>
              </a:rPr>
              <a:t>!</a:t>
            </a:r>
            <a:r>
              <a:rPr lang="de-AT" sz="1100" dirty="0"/>
              <a:t>)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3833504" y="3917128"/>
                <a:ext cx="1456065" cy="2616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de-AT" sz="1100" dirty="0"/>
                  <a:t>= </a:t>
                </a:r>
                <a14:m>
                  <m:oMath xmlns:m="http://schemas.openxmlformats.org/officeDocument/2006/math">
                    <m:r>
                      <a:rPr lang="de-AT" sz="1100" i="1">
                        <a:latin typeface="Cambria Math" panose="02040503050406030204" pitchFamily="18" charset="0"/>
                      </a:rPr>
                      <m:t>𝑃𝑟𝑜</m:t>
                    </m:r>
                    <m:sSub>
                      <m:sSub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sz="1100" dirty="0"/>
                  <a:t> + </a:t>
                </a:r>
                <a:r>
                  <a:rPr lang="de-AT" sz="1100" dirty="0" err="1"/>
                  <a:t>new</a:t>
                </a:r>
                <a:r>
                  <a:rPr lang="de-AT" sz="1100" dirty="0"/>
                  <a:t> </a:t>
                </a:r>
                <a:r>
                  <a:rPr lang="de-AT" sz="1100" dirty="0" err="1"/>
                  <a:t>meas</a:t>
                </a:r>
                <a:endParaRPr lang="de-AT" sz="1100" dirty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504" y="3917128"/>
                <a:ext cx="1456065" cy="261610"/>
              </a:xfrm>
              <a:prstGeom prst="rect">
                <a:avLst/>
              </a:prstGeom>
              <a:blipFill rotWithShape="0">
                <a:blip r:embed="rId17"/>
                <a:stretch>
                  <a:fillRect t="-23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feld 103"/>
          <p:cNvSpPr txBox="1"/>
          <p:nvPr/>
        </p:nvSpPr>
        <p:spPr>
          <a:xfrm>
            <a:off x="4561536" y="212002"/>
            <a:ext cx="43576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askerville Old Face" panose="02020602080505020303" pitchFamily="18" charset="0"/>
              </a:rPr>
              <a:t>“When new diagnoses do arise as a result of system measurements, can we determine these new diagnoses in a reasonable way from the (...) HS-Tree already computed in determining the old diagnoses?“          </a:t>
            </a:r>
            <a:r>
              <a:rPr lang="en-US" sz="1050" i="1" dirty="0">
                <a:latin typeface="Baskerville Old Face" panose="02020602080505020303" pitchFamily="18" charset="0"/>
              </a:rPr>
              <a:t>(Raymond Reiter, 1987)</a:t>
            </a:r>
          </a:p>
        </p:txBody>
      </p:sp>
      <p:cxnSp>
        <p:nvCxnSpPr>
          <p:cNvPr id="236" name="Gekrümmte Verbindung 235"/>
          <p:cNvCxnSpPr>
            <a:stCxn id="104" idx="2"/>
          </p:cNvCxnSpPr>
          <p:nvPr/>
        </p:nvCxnSpPr>
        <p:spPr bwMode="auto">
          <a:xfrm rot="5400000" flipH="1">
            <a:off x="5033357" y="-540870"/>
            <a:ext cx="385887" cy="3028072"/>
          </a:xfrm>
          <a:prstGeom prst="curvedConnector4">
            <a:avLst>
              <a:gd name="adj1" fmla="val -42498"/>
              <a:gd name="adj2" fmla="val 9976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1" name="Textfeld 240"/>
          <p:cNvSpPr txBox="1"/>
          <p:nvPr/>
        </p:nvSpPr>
        <p:spPr>
          <a:xfrm>
            <a:off x="3812209" y="79636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rgbClr val="00B050"/>
                </a:solidFill>
              </a:rPr>
              <a:t>yes</a:t>
            </a:r>
            <a:r>
              <a:rPr lang="de-AT" dirty="0">
                <a:solidFill>
                  <a:srgbClr val="00B050"/>
                </a:solidFill>
              </a:rPr>
              <a:t>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57192F-B0DE-4E5F-BE27-921D0E457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7E8116BB-20B0-41C1-BC89-96CF8D931C00}"/>
              </a:ext>
            </a:extLst>
          </p:cNvPr>
          <p:cNvSpPr txBox="1"/>
          <p:nvPr/>
        </p:nvSpPr>
        <p:spPr>
          <a:xfrm>
            <a:off x="7297924" y="1173156"/>
            <a:ext cx="1756952" cy="211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900" dirty="0"/>
              <a:t>~4500 citations (Google Scholar)</a:t>
            </a:r>
            <a:endParaRPr lang="de-AT" sz="900" dirty="0"/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E82AA157-D9F9-4D38-B3D1-ED4464F801EE}"/>
              </a:ext>
            </a:extLst>
          </p:cNvPr>
          <p:cNvSpPr/>
          <p:nvPr/>
        </p:nvSpPr>
        <p:spPr bwMode="auto">
          <a:xfrm rot="16200000">
            <a:off x="7939464" y="462143"/>
            <a:ext cx="115524" cy="1308028"/>
          </a:xfrm>
          <a:prstGeom prst="leftBrace">
            <a:avLst>
              <a:gd name="adj1" fmla="val 38901"/>
              <a:gd name="adj2" fmla="val 4922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6528 -0.2969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6" presetClass="emph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5" dur="15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00"/>
                            </p:stCondLst>
                            <p:childTnLst>
                              <p:par>
                                <p:cTn id="1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30833 -0.095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"/>
                            </p:stCondLst>
                            <p:childTnLst>
                              <p:par>
                                <p:cTn id="3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" grpId="0" animBg="1"/>
      <p:bldP spid="1131" grpId="0"/>
      <p:bldP spid="144" grpId="0"/>
      <p:bldP spid="145" grpId="0" animBg="1"/>
      <p:bldP spid="146" grpId="0" animBg="1"/>
      <p:bldP spid="147" grpId="0" animBg="1"/>
      <p:bldP spid="138" grpId="0"/>
      <p:bldP spid="13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53" grpId="0"/>
      <p:bldP spid="157" grpId="0"/>
      <p:bldP spid="199" grpId="0"/>
      <p:bldP spid="200" grpId="0"/>
      <p:bldP spid="201" grpId="0"/>
      <p:bldP spid="202" grpId="0"/>
      <p:bldP spid="203" grpId="0"/>
      <p:bldP spid="40" grpId="0" animBg="1"/>
      <p:bldP spid="12" grpId="0" animBg="1"/>
      <p:bldP spid="12" grpId="1" animBg="1"/>
      <p:bldP spid="12" grpId="2" animBg="1"/>
      <p:bldP spid="50" grpId="0" animBg="1"/>
      <p:bldP spid="18" grpId="0" animBg="1"/>
      <p:bldP spid="18" grpId="1" animBg="1"/>
      <p:bldP spid="56" grpId="0" animBg="1"/>
      <p:bldP spid="56" grpId="1" animBg="1"/>
      <p:bldP spid="26" grpId="0" animBg="1"/>
      <p:bldP spid="26" grpId="1" animBg="1"/>
      <p:bldP spid="27" grpId="0"/>
      <p:bldP spid="27" grpId="1"/>
      <p:bldP spid="66" grpId="0" animBg="1"/>
      <p:bldP spid="66" grpId="1" animBg="1"/>
      <p:bldP spid="28" grpId="0"/>
      <p:bldP spid="28" grpId="1"/>
      <p:bldP spid="31" grpId="0" animBg="1"/>
      <p:bldP spid="224" grpId="0"/>
      <p:bldP spid="229" grpId="0"/>
      <p:bldP spid="229" grpId="1"/>
      <p:bldP spid="79" grpId="0"/>
      <p:bldP spid="80" grpId="0" animBg="1"/>
      <p:bldP spid="101" grpId="0" animBg="1"/>
      <p:bldP spid="78" grpId="0" animBg="1"/>
      <p:bldP spid="103" grpId="0"/>
      <p:bldP spid="68" grpId="0" animBg="1"/>
      <p:bldP spid="104" grpId="0" animBg="1"/>
      <p:bldP spid="241" grpId="0"/>
      <p:bldP spid="72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u="sng" dirty="0" err="1"/>
              <a:t>Observations</a:t>
            </a:r>
            <a:r>
              <a:rPr lang="de-AT" u="sng" dirty="0"/>
              <a:t>:</a:t>
            </a:r>
          </a:p>
          <a:p>
            <a:r>
              <a:rPr lang="de-AT" dirty="0">
                <a:solidFill>
                  <a:srgbClr val="4699C2"/>
                </a:solidFill>
              </a:rPr>
              <a:t>In all </a:t>
            </a:r>
            <a:r>
              <a:rPr lang="de-AT" dirty="0" err="1">
                <a:solidFill>
                  <a:srgbClr val="4699C2"/>
                </a:solidFill>
              </a:rPr>
              <a:t>scenarios</a:t>
            </a:r>
            <a:r>
              <a:rPr lang="de-AT" dirty="0"/>
              <a:t>, </a:t>
            </a:r>
            <a:r>
              <a:rPr lang="de-AT" dirty="0" err="1"/>
              <a:t>DynamicHS</a:t>
            </a:r>
            <a:r>
              <a:rPr lang="de-AT" dirty="0"/>
              <a:t> </a:t>
            </a:r>
            <a:r>
              <a:rPr lang="de-AT" dirty="0" err="1"/>
              <a:t>leads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>
                <a:solidFill>
                  <a:srgbClr val="4699C2"/>
                </a:solidFill>
              </a:rPr>
              <a:t>significant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avg</a:t>
            </a:r>
            <a:r>
              <a:rPr lang="de-AT" dirty="0">
                <a:solidFill>
                  <a:srgbClr val="4699C2"/>
                </a:solidFill>
              </a:rPr>
              <a:t>. </a:t>
            </a:r>
            <a:r>
              <a:rPr lang="de-AT" dirty="0" err="1">
                <a:solidFill>
                  <a:srgbClr val="4699C2"/>
                </a:solidFill>
              </a:rPr>
              <a:t>runtime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savings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/>
              <a:t>(</a:t>
            </a:r>
            <a:r>
              <a:rPr lang="de-AT" dirty="0" err="1"/>
              <a:t>avg</a:t>
            </a:r>
            <a:r>
              <a:rPr lang="de-AT" dirty="0"/>
              <a:t> 52% / </a:t>
            </a:r>
            <a:r>
              <a:rPr lang="de-AT" dirty="0" err="1"/>
              <a:t>max</a:t>
            </a:r>
            <a:r>
              <a:rPr lang="de-AT" dirty="0"/>
              <a:t> 70%)</a:t>
            </a:r>
          </a:p>
          <a:p>
            <a:r>
              <a:rPr lang="de-AT" dirty="0" err="1"/>
              <a:t>DynamicHS</a:t>
            </a:r>
            <a:r>
              <a:rPr lang="de-AT" dirty="0"/>
              <a:t> </a:t>
            </a:r>
            <a:r>
              <a:rPr lang="en-US" dirty="0"/>
              <a:t>shows </a:t>
            </a:r>
            <a:r>
              <a:rPr lang="en-US" dirty="0">
                <a:solidFill>
                  <a:srgbClr val="4699C2"/>
                </a:solidFill>
              </a:rPr>
              <a:t>better runtime in &gt;98% of all single sessions</a:t>
            </a:r>
          </a:p>
          <a:p>
            <a:pPr marL="0" indent="0">
              <a:buNone/>
            </a:pPr>
            <a:r>
              <a:rPr lang="de-AT" u="sng" dirty="0" err="1"/>
              <a:t>Notably</a:t>
            </a:r>
            <a:r>
              <a:rPr lang="de-AT" u="sng" dirty="0"/>
              <a:t>:</a:t>
            </a:r>
            <a:r>
              <a:rPr lang="de-AT" dirty="0">
                <a:solidFill>
                  <a:srgbClr val="4699C2"/>
                </a:solidFill>
              </a:rPr>
              <a:t> </a:t>
            </a:r>
          </a:p>
          <a:p>
            <a:pPr marL="0" indent="0">
              <a:buNone/>
            </a:pPr>
            <a:r>
              <a:rPr lang="de-AT" dirty="0" err="1"/>
              <a:t>DynamicHS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retains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b="1" dirty="0">
                <a:solidFill>
                  <a:srgbClr val="4699C2"/>
                </a:solidFill>
              </a:rPr>
              <a:t>all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desirable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properties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/>
              <a:t>(</a:t>
            </a:r>
            <a:r>
              <a:rPr lang="de-AT" dirty="0" err="1"/>
              <a:t>sound</a:t>
            </a:r>
            <a:r>
              <a:rPr lang="de-AT" dirty="0"/>
              <a:t>, </a:t>
            </a:r>
            <a:r>
              <a:rPr lang="de-AT" dirty="0" err="1"/>
              <a:t>complete</a:t>
            </a:r>
            <a:r>
              <a:rPr lang="de-AT" dirty="0"/>
              <a:t>, best-first, </a:t>
            </a:r>
            <a:r>
              <a:rPr lang="de-AT" dirty="0" err="1"/>
              <a:t>generally</a:t>
            </a:r>
            <a:r>
              <a:rPr lang="de-AT" dirty="0"/>
              <a:t> </a:t>
            </a:r>
            <a:r>
              <a:rPr lang="de-AT" dirty="0" err="1"/>
              <a:t>applicable</a:t>
            </a:r>
            <a:r>
              <a:rPr lang="de-AT" dirty="0"/>
              <a:t>)</a:t>
            </a:r>
          </a:p>
          <a:p>
            <a:endParaRPr lang="en-US" dirty="0">
              <a:solidFill>
                <a:srgbClr val="4699C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67</a:t>
            </a:fld>
            <a:endParaRPr lang="de-AT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/>
          </p:nvPr>
        </p:nvGraphicFramePr>
        <p:xfrm>
          <a:off x="586854" y="1075457"/>
          <a:ext cx="8231387" cy="35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159777" y="632923"/>
            <a:ext cx="2635612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 err="1">
                <a:solidFill>
                  <a:srgbClr val="4699C2"/>
                </a:solidFill>
              </a:rPr>
              <a:t>measurement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point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selection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functions</a:t>
            </a:r>
            <a:endParaRPr lang="en-US" sz="1100" dirty="0">
              <a:solidFill>
                <a:srgbClr val="4699C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8594" y="4379926"/>
            <a:ext cx="1132397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4699C2"/>
                </a:solidFill>
              </a:rPr>
              <a:t>real-</a:t>
            </a:r>
            <a:r>
              <a:rPr lang="de-AT" sz="1100" dirty="0" err="1">
                <a:solidFill>
                  <a:srgbClr val="4699C2"/>
                </a:solidFill>
              </a:rPr>
              <a:t>world</a:t>
            </a:r>
            <a:r>
              <a:rPr lang="de-AT" sz="1100" dirty="0">
                <a:solidFill>
                  <a:srgbClr val="4699C2"/>
                </a:solidFill>
              </a:rPr>
              <a:t> DPIs</a:t>
            </a:r>
            <a:r>
              <a:rPr lang="de-AT" sz="1100" dirty="0"/>
              <a:t> </a:t>
            </a:r>
            <a:endParaRPr lang="en-US" sz="1100" dirty="0"/>
          </a:p>
        </p:txBody>
      </p:sp>
      <p:sp>
        <p:nvSpPr>
          <p:cNvPr id="10" name="Textfeld 9"/>
          <p:cNvSpPr txBox="1"/>
          <p:nvPr/>
        </p:nvSpPr>
        <p:spPr>
          <a:xfrm>
            <a:off x="1967554" y="4482330"/>
            <a:ext cx="2586250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4699C2"/>
                </a:solidFill>
              </a:rPr>
              <a:t>20</a:t>
            </a:r>
            <a:r>
              <a:rPr lang="de-AT" sz="1100" dirty="0"/>
              <a:t> </a:t>
            </a:r>
            <a:r>
              <a:rPr lang="de-AT" sz="1100" dirty="0" err="1"/>
              <a:t>runs</a:t>
            </a:r>
            <a:r>
              <a:rPr lang="de-AT" sz="1100" dirty="0"/>
              <a:t>, </a:t>
            </a:r>
            <a:r>
              <a:rPr lang="de-AT" sz="1100" dirty="0" err="1"/>
              <a:t>each</a:t>
            </a:r>
            <a:r>
              <a:rPr lang="de-AT" sz="1100" dirty="0"/>
              <a:t> </a:t>
            </a:r>
            <a:r>
              <a:rPr lang="de-AT" sz="1100" dirty="0" err="1"/>
              <a:t>with</a:t>
            </a:r>
            <a:r>
              <a:rPr lang="de-AT" sz="1100" dirty="0"/>
              <a:t> </a:t>
            </a:r>
            <a:r>
              <a:rPr lang="de-AT" sz="1100" dirty="0">
                <a:solidFill>
                  <a:srgbClr val="4699C2"/>
                </a:solidFill>
              </a:rPr>
              <a:t>different </a:t>
            </a:r>
            <a:r>
              <a:rPr lang="de-AT" sz="1100" dirty="0" err="1">
                <a:solidFill>
                  <a:srgbClr val="4699C2"/>
                </a:solidFill>
              </a:rPr>
              <a:t>randomly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chosen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solution</a:t>
            </a:r>
            <a:r>
              <a:rPr lang="de-AT" sz="1100" dirty="0"/>
              <a:t> </a:t>
            </a:r>
            <a:r>
              <a:rPr lang="de-AT" sz="1100" dirty="0" err="1"/>
              <a:t>to</a:t>
            </a:r>
            <a:r>
              <a:rPr lang="de-AT" sz="1100" dirty="0"/>
              <a:t> </a:t>
            </a:r>
            <a:r>
              <a:rPr lang="de-AT" sz="1100" dirty="0" err="1"/>
              <a:t>be</a:t>
            </a:r>
            <a:r>
              <a:rPr lang="de-AT" sz="1100" dirty="0"/>
              <a:t> </a:t>
            </a:r>
            <a:r>
              <a:rPr lang="de-AT" sz="1100" dirty="0" err="1"/>
              <a:t>located</a:t>
            </a:r>
            <a:r>
              <a:rPr lang="de-AT" sz="1100" dirty="0"/>
              <a:t> </a:t>
            </a:r>
            <a:endParaRPr lang="en-US" sz="11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77583" y="4371500"/>
            <a:ext cx="2415722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dirty="0">
                <a:solidFill>
                  <a:srgbClr val="4699C2"/>
                </a:solidFill>
              </a:rPr>
              <a:t># of </a:t>
            </a:r>
            <a:r>
              <a:rPr lang="de-AT" sz="1100" dirty="0" err="1">
                <a:solidFill>
                  <a:srgbClr val="4699C2"/>
                </a:solidFill>
              </a:rPr>
              <a:t>preferred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diagnoses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 err="1">
                <a:solidFill>
                  <a:srgbClr val="4699C2"/>
                </a:solidFill>
              </a:rPr>
              <a:t>computed</a:t>
            </a:r>
            <a:r>
              <a:rPr lang="de-AT" sz="1100" dirty="0">
                <a:solidFill>
                  <a:srgbClr val="4699C2"/>
                </a:solidFill>
              </a:rPr>
              <a:t> </a:t>
            </a:r>
            <a:r>
              <a:rPr lang="de-AT" sz="1100" dirty="0"/>
              <a:t>per </a:t>
            </a:r>
            <a:r>
              <a:rPr lang="de-AT" sz="1100" dirty="0" err="1"/>
              <a:t>sequential</a:t>
            </a:r>
            <a:r>
              <a:rPr lang="de-AT" sz="1100" dirty="0"/>
              <a:t> </a:t>
            </a:r>
            <a:r>
              <a:rPr lang="de-AT" sz="1100" dirty="0" err="1"/>
              <a:t>diagnosis</a:t>
            </a:r>
            <a:r>
              <a:rPr lang="de-AT" sz="1100" dirty="0"/>
              <a:t> </a:t>
            </a:r>
            <a:r>
              <a:rPr lang="de-AT" sz="1100" dirty="0" err="1"/>
              <a:t>iteration</a:t>
            </a:r>
            <a:r>
              <a:rPr lang="de-AT" sz="1100" dirty="0"/>
              <a:t> </a:t>
            </a:r>
            <a:endParaRPr lang="en-US" sz="1100" dirty="0"/>
          </a:p>
        </p:txBody>
      </p:sp>
      <p:cxnSp>
        <p:nvCxnSpPr>
          <p:cNvPr id="21" name="Gerader Verbinder 20"/>
          <p:cNvCxnSpPr>
            <a:endCxn id="10" idx="0"/>
          </p:cNvCxnSpPr>
          <p:nvPr/>
        </p:nvCxnSpPr>
        <p:spPr bwMode="auto">
          <a:xfrm>
            <a:off x="3075296" y="4292730"/>
            <a:ext cx="185383" cy="189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Gerader Verbinder 24"/>
          <p:cNvCxnSpPr/>
          <p:nvPr/>
        </p:nvCxnSpPr>
        <p:spPr bwMode="auto">
          <a:xfrm>
            <a:off x="2779594" y="4292730"/>
            <a:ext cx="5595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Abgerundetes Rechteck 27"/>
          <p:cNvSpPr/>
          <p:nvPr/>
        </p:nvSpPr>
        <p:spPr bwMode="auto">
          <a:xfrm>
            <a:off x="1046328" y="3819607"/>
            <a:ext cx="7638196" cy="254759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5" name="Gekrümmte Verbindung 34"/>
          <p:cNvCxnSpPr>
            <a:stCxn id="32" idx="3"/>
            <a:endCxn id="11" idx="3"/>
          </p:cNvCxnSpPr>
          <p:nvPr/>
        </p:nvCxnSpPr>
        <p:spPr bwMode="auto">
          <a:xfrm>
            <a:off x="8684524" y="3706851"/>
            <a:ext cx="208781" cy="880093"/>
          </a:xfrm>
          <a:prstGeom prst="curvedConnector3">
            <a:avLst>
              <a:gd name="adj1" fmla="val 16664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8" name="Gekrümmte Verbindung 37"/>
          <p:cNvCxnSpPr>
            <a:stCxn id="28" idx="1"/>
          </p:cNvCxnSpPr>
          <p:nvPr/>
        </p:nvCxnSpPr>
        <p:spPr bwMode="auto">
          <a:xfrm rot="10800000" flipV="1">
            <a:off x="661230" y="3946986"/>
            <a:ext cx="385098" cy="432939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6" name="Abgerundetes Rechteck 55"/>
          <p:cNvSpPr/>
          <p:nvPr/>
        </p:nvSpPr>
        <p:spPr bwMode="auto">
          <a:xfrm>
            <a:off x="3339153" y="4074366"/>
            <a:ext cx="3648056" cy="218364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Abgerundetes Rechteck 56"/>
          <p:cNvSpPr/>
          <p:nvPr/>
        </p:nvSpPr>
        <p:spPr bwMode="auto">
          <a:xfrm>
            <a:off x="1046326" y="1571107"/>
            <a:ext cx="7638197" cy="2015006"/>
          </a:xfrm>
          <a:prstGeom prst="roundRect">
            <a:avLst>
              <a:gd name="adj" fmla="val 149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9" name="Rechteck 68"/>
          <p:cNvSpPr/>
          <p:nvPr/>
        </p:nvSpPr>
        <p:spPr bwMode="auto">
          <a:xfrm>
            <a:off x="2751485" y="4082063"/>
            <a:ext cx="4295357" cy="2293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788" y="4128508"/>
            <a:ext cx="2157945" cy="191660"/>
          </a:xfrm>
          <a:prstGeom prst="rect">
            <a:avLst/>
          </a:prstGeom>
        </p:spPr>
      </p:pic>
      <p:sp>
        <p:nvSpPr>
          <p:cNvPr id="59" name="Rechteck 58"/>
          <p:cNvSpPr/>
          <p:nvPr/>
        </p:nvSpPr>
        <p:spPr bwMode="auto">
          <a:xfrm>
            <a:off x="4625454" y="1720973"/>
            <a:ext cx="2292181" cy="17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988943" y="1540972"/>
            <a:ext cx="7904362" cy="20602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2" name="Abgerundetes Rechteck 71"/>
          <p:cNvSpPr/>
          <p:nvPr/>
        </p:nvSpPr>
        <p:spPr bwMode="auto">
          <a:xfrm>
            <a:off x="1008658" y="1096142"/>
            <a:ext cx="7638197" cy="462669"/>
          </a:xfrm>
          <a:prstGeom prst="roundRect">
            <a:avLst>
              <a:gd name="adj" fmla="val 149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3" name="Abgerundetes Rechteck 72"/>
          <p:cNvSpPr/>
          <p:nvPr/>
        </p:nvSpPr>
        <p:spPr bwMode="auto">
          <a:xfrm>
            <a:off x="4030317" y="4096973"/>
            <a:ext cx="2220802" cy="236930"/>
          </a:xfrm>
          <a:prstGeom prst="roundRect">
            <a:avLst>
              <a:gd name="adj" fmla="val 149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586853" y="1075457"/>
            <a:ext cx="8306451" cy="4551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 flipH="1">
            <a:off x="2981739" y="909517"/>
            <a:ext cx="3495845" cy="780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Gerader Verbinder 14"/>
          <p:cNvCxnSpPr>
            <a:stCxn id="7" idx="2"/>
          </p:cNvCxnSpPr>
          <p:nvPr/>
        </p:nvCxnSpPr>
        <p:spPr bwMode="auto">
          <a:xfrm flipH="1">
            <a:off x="3692387" y="894533"/>
            <a:ext cx="2785196" cy="7859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7" name="Gerader Verbinder 16"/>
          <p:cNvCxnSpPr>
            <a:stCxn id="7" idx="2"/>
          </p:cNvCxnSpPr>
          <p:nvPr/>
        </p:nvCxnSpPr>
        <p:spPr bwMode="auto">
          <a:xfrm flipH="1">
            <a:off x="4388126" y="894533"/>
            <a:ext cx="2089457" cy="7859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2" name="Abgerundetes Rechteck 31"/>
          <p:cNvSpPr/>
          <p:nvPr/>
        </p:nvSpPr>
        <p:spPr bwMode="auto">
          <a:xfrm>
            <a:off x="1046327" y="3595406"/>
            <a:ext cx="7638197" cy="222889"/>
          </a:xfrm>
          <a:prstGeom prst="roundRect">
            <a:avLst/>
          </a:prstGeom>
          <a:solidFill>
            <a:srgbClr val="4699C2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6BDAC0-1B1D-4B53-BA55-0554D748F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35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7" grpId="1" animBg="1"/>
      <p:bldP spid="9" grpId="0" animBg="1"/>
      <p:bldP spid="10" grpId="0" animBg="1"/>
      <p:bldP spid="10" grpId="1" animBg="1"/>
      <p:bldP spid="11" grpId="0" animBg="1"/>
      <p:bldP spid="28" grpId="0" animBg="1"/>
      <p:bldP spid="56" grpId="0" animBg="1"/>
      <p:bldP spid="56" grpId="1" animBg="1"/>
      <p:bldP spid="57" grpId="0" animBg="1"/>
      <p:bldP spid="69" grpId="0" animBg="1"/>
      <p:bldP spid="68" grpId="0" animBg="1"/>
      <p:bldP spid="72" grpId="0" animBg="1"/>
      <p:bldP spid="73" grpId="0" animBg="1"/>
      <p:bldP spid="58" grpId="0" animBg="1"/>
      <p:bldP spid="3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CC89662-9C3E-42E1-8090-3740F123C533}"/>
              </a:ext>
            </a:extLst>
          </p:cNvPr>
          <p:cNvSpPr/>
          <p:nvPr/>
        </p:nvSpPr>
        <p:spPr bwMode="auto">
          <a:xfrm>
            <a:off x="722313" y="4558244"/>
            <a:ext cx="7772400" cy="1453089"/>
          </a:xfrm>
          <a:prstGeom prst="roundRect">
            <a:avLst>
              <a:gd name="adj" fmla="val 6568"/>
            </a:avLst>
          </a:prstGeom>
          <a:solidFill>
            <a:srgbClr val="4699C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1F68D-80AC-4CE3-914E-3AB346E4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923371"/>
            <a:ext cx="7772400" cy="365125"/>
          </a:xfrm>
        </p:spPr>
        <p:txBody>
          <a:bodyPr/>
          <a:lstStyle/>
          <a:p>
            <a:r>
              <a:rPr lang="en-US" sz="2000" cap="small" dirty="0" err="1"/>
              <a:t>StaticHS</a:t>
            </a:r>
            <a:r>
              <a:rPr lang="en-US" sz="2000" cap="small" dirty="0"/>
              <a:t>: A Variant of Reiter's Hitting Set Tree </a:t>
            </a:r>
            <a:br>
              <a:rPr lang="en-US" sz="2000" cap="small" dirty="0"/>
            </a:br>
            <a:r>
              <a:rPr lang="en-US" sz="2000" cap="small" dirty="0"/>
              <a:t>for Efficient Sequential Diagnosis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7FC391-B943-4E5A-A1DA-8E8D9823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58244"/>
            <a:ext cx="7772400" cy="365125"/>
          </a:xfrm>
        </p:spPr>
        <p:txBody>
          <a:bodyPr/>
          <a:lstStyle/>
          <a:p>
            <a:r>
              <a:rPr lang="de-AT" dirty="0"/>
              <a:t>Patrick Rodler, Manuel Herold, 2018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A18F9B-731E-4F2A-B43C-A610E62EB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CDF9CF-21C7-4B26-9D00-17D4D325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37AA79-0592-4407-BD72-A74368B53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91" y="651309"/>
            <a:ext cx="6328109" cy="2944282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EFF2C50-D690-48E9-891F-F1FC19B39292}"/>
              </a:ext>
            </a:extLst>
          </p:cNvPr>
          <p:cNvSpPr/>
          <p:nvPr/>
        </p:nvSpPr>
        <p:spPr bwMode="auto">
          <a:xfrm>
            <a:off x="3291839" y="2446867"/>
            <a:ext cx="1076961" cy="823234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B24B2B3-0FA6-4138-A4DF-896676A931E6}"/>
              </a:ext>
            </a:extLst>
          </p:cNvPr>
          <p:cNvSpPr txBox="1">
            <a:spLocks/>
          </p:cNvSpPr>
          <p:nvPr/>
        </p:nvSpPr>
        <p:spPr bwMode="auto">
          <a:xfrm>
            <a:off x="722313" y="5553074"/>
            <a:ext cx="777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35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AT" kern="0" dirty="0" err="1"/>
              <a:t>Int'l</a:t>
            </a:r>
            <a:r>
              <a:rPr lang="de-AT" kern="0" dirty="0"/>
              <a:t> Symposium on </a:t>
            </a:r>
            <a:r>
              <a:rPr lang="de-AT" kern="0" dirty="0" err="1"/>
              <a:t>Combinatorial</a:t>
            </a:r>
            <a:r>
              <a:rPr lang="de-AT" kern="0" dirty="0"/>
              <a:t> Search (</a:t>
            </a:r>
            <a:r>
              <a:rPr lang="de-AT" kern="0" dirty="0" err="1"/>
              <a:t>SoCS</a:t>
            </a:r>
            <a:r>
              <a:rPr lang="de-AT" kern="0" dirty="0"/>
              <a:t>)</a:t>
            </a:r>
            <a:endParaRPr lang="en-US" kern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8CF895C-AF68-4F85-987E-0E2FE808B5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9467" y="1927223"/>
            <a:ext cx="804334" cy="5196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F10FAF1-5B67-49E4-B308-1030F9A79C29}"/>
              </a:ext>
            </a:extLst>
          </p:cNvPr>
          <p:cNvSpPr txBox="1"/>
          <p:nvPr/>
        </p:nvSpPr>
        <p:spPr>
          <a:xfrm>
            <a:off x="7519380" y="2370324"/>
            <a:ext cx="1950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r>
              <a:rPr lang="de-AT" sz="1000" dirty="0" err="1">
                <a:solidFill>
                  <a:srgbClr val="C00000"/>
                </a:solidFill>
              </a:rPr>
              <a:t>interaction</a:t>
            </a:r>
            <a:r>
              <a:rPr lang="de-AT" sz="1000" dirty="0">
                <a:solidFill>
                  <a:srgbClr val="C00000"/>
                </a:solidFill>
              </a:rPr>
              <a:t>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/>
              <a:t>(# </a:t>
            </a: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queries</a:t>
            </a:r>
            <a:r>
              <a:rPr lang="de-AT" sz="1000" dirty="0"/>
              <a:t>)</a:t>
            </a:r>
            <a:endParaRPr lang="en-US" sz="10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0A37A0A-1B66-4F8C-95C6-D73A615DC040}"/>
              </a:ext>
            </a:extLst>
          </p:cNvPr>
          <p:cNvSpPr/>
          <p:nvPr/>
        </p:nvSpPr>
        <p:spPr bwMode="auto">
          <a:xfrm>
            <a:off x="5842000" y="1159933"/>
            <a:ext cx="1066800" cy="88053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05AAA93-F3DE-4C62-A61B-1284F79C1AFA}"/>
              </a:ext>
            </a:extLst>
          </p:cNvPr>
          <p:cNvSpPr txBox="1"/>
          <p:nvPr/>
        </p:nvSpPr>
        <p:spPr>
          <a:xfrm>
            <a:off x="6170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2AF73A-F446-4630-BF8B-BAD7B5B15FFC}"/>
              </a:ext>
            </a:extLst>
          </p:cNvPr>
          <p:cNvSpPr txBox="1"/>
          <p:nvPr/>
        </p:nvSpPr>
        <p:spPr>
          <a:xfrm>
            <a:off x="6170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871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3" grpId="0" animBg="1"/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099" y="4724440"/>
            <a:ext cx="4702280" cy="16544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496944" cy="5040560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Process: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600" dirty="0"/>
          </a:p>
          <a:p>
            <a:pPr marL="0" indent="0">
              <a:buNone/>
            </a:pPr>
            <a:r>
              <a:rPr lang="de-AT" dirty="0"/>
              <a:t>Evolution of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space</a:t>
            </a:r>
            <a:r>
              <a:rPr lang="de-AT" dirty="0"/>
              <a:t> of </a:t>
            </a:r>
            <a:r>
              <a:rPr lang="de-AT" dirty="0" err="1"/>
              <a:t>diagnoses</a:t>
            </a:r>
            <a:r>
              <a:rPr lang="de-AT" dirty="0"/>
              <a:t>: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27" name="Pfeil nach rechts 26"/>
          <p:cNvSpPr/>
          <p:nvPr/>
        </p:nvSpPr>
        <p:spPr bwMode="auto">
          <a:xfrm>
            <a:off x="5072666" y="2348366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5201716" y="1762326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Sequential</a:t>
            </a:r>
            <a:r>
              <a:rPr lang="de-AT" dirty="0"/>
              <a:t> 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69</a:t>
            </a:fld>
            <a:endParaRPr lang="de-AT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00200" y="1740877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DPI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bgerundetes Rechteck 15"/>
          <p:cNvSpPr/>
          <p:nvPr/>
        </p:nvSpPr>
        <p:spPr bwMode="auto">
          <a:xfrm>
            <a:off x="5942484" y="173380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/>
              <p:cNvSpPr/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20" name="Ellips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 bwMode="auto">
          <a:xfrm>
            <a:off x="3999733" y="3434313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291422" y="2764699"/>
            <a:ext cx="1226071" cy="5252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2859965" y="1767289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 rot="263363">
            <a:off x="4967381" y="325062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20740211">
            <a:off x="3517493" y="324973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Pfeil nach rechts 31"/>
          <p:cNvSpPr/>
          <p:nvPr/>
        </p:nvSpPr>
        <p:spPr bwMode="auto">
          <a:xfrm rot="1245643">
            <a:off x="2285160" y="2304520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543695" y="961602"/>
            <a:ext cx="256512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hard</a:t>
            </a:r>
            <a:r>
              <a:rPr lang="de-AT" sz="1100" dirty="0"/>
              <a:t> </a:t>
            </a:r>
            <a:r>
              <a:rPr lang="de-AT" sz="1100" dirty="0" err="1"/>
              <a:t>computational</a:t>
            </a:r>
            <a:r>
              <a:rPr lang="de-AT" sz="1100" dirty="0"/>
              <a:t> </a:t>
            </a:r>
            <a:r>
              <a:rPr lang="de-AT" sz="1100" dirty="0" err="1"/>
              <a:t>task</a:t>
            </a:r>
            <a:r>
              <a:rPr lang="de-AT" sz="1100" dirty="0"/>
              <a:t>, </a:t>
            </a:r>
            <a:r>
              <a:rPr lang="de-AT" sz="1100" dirty="0" err="1"/>
              <a:t>can</a:t>
            </a:r>
            <a:r>
              <a:rPr lang="de-AT" sz="1100" dirty="0"/>
              <a:t> </a:t>
            </a:r>
            <a:r>
              <a:rPr lang="de-AT" sz="1100" dirty="0" err="1"/>
              <a:t>usually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 err="1"/>
              <a:t>only</a:t>
            </a:r>
            <a:r>
              <a:rPr lang="de-AT" sz="1100" dirty="0"/>
              <a:t> </a:t>
            </a:r>
            <a:r>
              <a:rPr lang="de-AT" sz="1100" dirty="0" err="1"/>
              <a:t>compute</a:t>
            </a:r>
            <a:r>
              <a:rPr lang="de-AT" sz="1100" dirty="0"/>
              <a:t> </a:t>
            </a:r>
            <a:r>
              <a:rPr lang="de-AT" sz="1100" b="1" dirty="0" err="1"/>
              <a:t>some</a:t>
            </a:r>
            <a:r>
              <a:rPr lang="de-AT" sz="1100" dirty="0"/>
              <a:t> </a:t>
            </a:r>
            <a:r>
              <a:rPr lang="de-AT" sz="1100" dirty="0" err="1"/>
              <a:t>diagnoses</a:t>
            </a:r>
            <a:endParaRPr lang="en-US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83848" y="1463878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input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23706" y="146387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833225" y="2667709"/>
            <a:ext cx="169790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maybe</a:t>
            </a:r>
            <a:r>
              <a:rPr lang="de-AT" sz="1100" dirty="0"/>
              <a:t>: </a:t>
            </a:r>
            <a:r>
              <a:rPr lang="de-AT" sz="1100" dirty="0" err="1"/>
              <a:t>optimize</a:t>
            </a:r>
            <a:r>
              <a:rPr lang="de-AT" sz="1100" dirty="0"/>
              <a:t> </a:t>
            </a:r>
            <a:r>
              <a:rPr lang="de-AT" sz="1100" dirty="0" err="1"/>
              <a:t>based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on </a:t>
            </a:r>
            <a:r>
              <a:rPr lang="de-AT" sz="1100" dirty="0" err="1"/>
              <a:t>some</a:t>
            </a:r>
            <a:r>
              <a:rPr lang="de-AT" sz="1100" dirty="0"/>
              <a:t> </a:t>
            </a:r>
            <a:r>
              <a:rPr lang="de-AT" sz="1100" dirty="0" err="1"/>
              <a:t>heuristic</a:t>
            </a:r>
            <a:r>
              <a:rPr lang="de-AT" sz="1100" dirty="0"/>
              <a:t>, e.g. </a:t>
            </a:r>
            <a:br>
              <a:rPr lang="de-AT" sz="1100" dirty="0"/>
            </a:br>
            <a:r>
              <a:rPr lang="de-AT" sz="1100" dirty="0" err="1"/>
              <a:t>information</a:t>
            </a:r>
            <a:r>
              <a:rPr lang="de-AT" sz="1100" dirty="0"/>
              <a:t> </a:t>
            </a:r>
            <a:r>
              <a:rPr lang="de-AT" sz="1100" dirty="0" err="1"/>
              <a:t>gain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2: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de-AT" sz="1100" dirty="0"/>
                </a:br>
                <a:r>
                  <a:rPr lang="de-AT" sz="1100" dirty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blipFill rotWithShape="0">
                <a:blip r:embed="rId9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3962761" y="3067352"/>
            <a:ext cx="95250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rgbClr val="C00000"/>
                </a:solidFill>
              </a:rPr>
              <a:t>expensive!!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136277" y="3670909"/>
            <a:ext cx="247054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oracle</a:t>
            </a:r>
            <a:r>
              <a:rPr lang="de-AT" sz="1100" dirty="0"/>
              <a:t> = </a:t>
            </a:r>
            <a:r>
              <a:rPr lang="de-AT" sz="1100" dirty="0" err="1"/>
              <a:t>engineer</a:t>
            </a:r>
            <a:r>
              <a:rPr lang="de-AT" sz="1100" dirty="0"/>
              <a:t> (</a:t>
            </a:r>
            <a:r>
              <a:rPr lang="de-AT" sz="1100" dirty="0" err="1"/>
              <a:t>physical</a:t>
            </a:r>
            <a:r>
              <a:rPr lang="de-AT" sz="1100" dirty="0"/>
              <a:t> </a:t>
            </a:r>
            <a:r>
              <a:rPr lang="de-AT" sz="1100" dirty="0" err="1"/>
              <a:t>system</a:t>
            </a:r>
            <a:r>
              <a:rPr lang="de-AT" sz="1100" dirty="0"/>
              <a:t>),</a:t>
            </a:r>
          </a:p>
          <a:p>
            <a:r>
              <a:rPr lang="de-AT" sz="1100" dirty="0" err="1"/>
              <a:t>domain</a:t>
            </a:r>
            <a:r>
              <a:rPr lang="de-AT" sz="1100" dirty="0"/>
              <a:t> expert (KB), etc.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81246" y="5362411"/>
                <a:ext cx="1641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/>
                  <a:t>diagnoses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46" y="5362411"/>
                <a:ext cx="164179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115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r Verbinder 11"/>
          <p:cNvCxnSpPr>
            <a:stCxn id="8" idx="2"/>
          </p:cNvCxnSpPr>
          <p:nvPr/>
        </p:nvCxnSpPr>
        <p:spPr bwMode="auto">
          <a:xfrm>
            <a:off x="1102144" y="5670188"/>
            <a:ext cx="1268950" cy="129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466428" y="6062209"/>
                <a:ext cx="16866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/>
                  <a:t>diagnoses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28" y="6062209"/>
                <a:ext cx="1686680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087"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/>
          <p:cNvCxnSpPr>
            <a:stCxn id="50" idx="3"/>
          </p:cNvCxnSpPr>
          <p:nvPr/>
        </p:nvCxnSpPr>
        <p:spPr bwMode="auto">
          <a:xfrm flipV="1">
            <a:off x="2153108" y="5746792"/>
            <a:ext cx="1533281" cy="4693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6865228" y="4560237"/>
                <a:ext cx="16866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/>
                  <a:t>diagnoses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28" y="4560237"/>
                <a:ext cx="168668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083" t="-588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r Verbinder 17"/>
          <p:cNvCxnSpPr>
            <a:stCxn id="51" idx="2"/>
          </p:cNvCxnSpPr>
          <p:nvPr/>
        </p:nvCxnSpPr>
        <p:spPr bwMode="auto">
          <a:xfrm flipH="1">
            <a:off x="6252806" y="4868014"/>
            <a:ext cx="1455762" cy="3598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6881022" y="537940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…</a:t>
            </a:r>
            <a:endParaRPr lang="en-US" dirty="0"/>
          </a:p>
        </p:txBody>
      </p:sp>
      <p:sp>
        <p:nvSpPr>
          <p:cNvPr id="30" name="Ellipse 29"/>
          <p:cNvSpPr/>
          <p:nvPr/>
        </p:nvSpPr>
        <p:spPr bwMode="auto">
          <a:xfrm>
            <a:off x="2680125" y="5535605"/>
            <a:ext cx="96890" cy="968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88815" y="4718041"/>
                <a:ext cx="11366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b="0" dirty="0" err="1"/>
                  <a:t>diagnosis</a:t>
                </a:r>
                <a:r>
                  <a:rPr lang="de-AT" sz="1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5" y="4718041"/>
                <a:ext cx="1136658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613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Multiplizieren 51"/>
          <p:cNvSpPr/>
          <p:nvPr/>
        </p:nvSpPr>
        <p:spPr bwMode="auto">
          <a:xfrm>
            <a:off x="2514737" y="5368807"/>
            <a:ext cx="427667" cy="409394"/>
          </a:xfrm>
          <a:prstGeom prst="mathMultiply">
            <a:avLst>
              <a:gd name="adj1" fmla="val 8728"/>
            </a:avLst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55" name="Gerade Verbindung mit Pfeil 54"/>
          <p:cNvCxnSpPr>
            <a:stCxn id="31" idx="2"/>
          </p:cNvCxnSpPr>
          <p:nvPr/>
        </p:nvCxnSpPr>
        <p:spPr bwMode="auto">
          <a:xfrm>
            <a:off x="957144" y="5025818"/>
            <a:ext cx="1573612" cy="525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Ellipse 55"/>
          <p:cNvSpPr/>
          <p:nvPr/>
        </p:nvSpPr>
        <p:spPr bwMode="auto">
          <a:xfrm>
            <a:off x="5163439" y="6119207"/>
            <a:ext cx="96890" cy="9689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6849436" y="5762650"/>
                <a:ext cx="1547218" cy="73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b="0" dirty="0">
                    <a:solidFill>
                      <a:srgbClr val="4699C2"/>
                    </a:solidFill>
                  </a:rPr>
                  <a:t>“</a:t>
                </a:r>
                <a:r>
                  <a:rPr lang="de-AT" sz="1400" b="0" dirty="0" err="1">
                    <a:solidFill>
                      <a:srgbClr val="4699C2"/>
                    </a:solidFill>
                  </a:rPr>
                  <a:t>new</a:t>
                </a:r>
                <a:r>
                  <a:rPr lang="de-AT" sz="1400" b="0" dirty="0">
                    <a:solidFill>
                      <a:srgbClr val="4699C2"/>
                    </a:solidFill>
                  </a:rPr>
                  <a:t>“ </a:t>
                </a:r>
                <a:r>
                  <a:rPr lang="de-AT" sz="1400" b="0" dirty="0" err="1">
                    <a:solidFill>
                      <a:srgbClr val="4699C2"/>
                    </a:solidFill>
                  </a:rPr>
                  <a:t>diagnosis</a:t>
                </a:r>
                <a:r>
                  <a:rPr lang="de-AT" sz="1400" b="0" dirty="0"/>
                  <a:t>:</a:t>
                </a:r>
              </a:p>
              <a:p>
                <a:r>
                  <a:rPr lang="de-AT" sz="1400" b="0" dirty="0" err="1"/>
                  <a:t>superset</a:t>
                </a:r>
                <a:r>
                  <a:rPr lang="de-AT" sz="14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AT" sz="1400" b="0" dirty="0"/>
                  <a:t> of </a:t>
                </a:r>
                <a:br>
                  <a:rPr lang="de-AT" sz="1400" b="0" dirty="0"/>
                </a:br>
                <a:r>
                  <a:rPr lang="de-AT" sz="1400" b="0" dirty="0" err="1"/>
                  <a:t>diagnosis</a:t>
                </a:r>
                <a:r>
                  <a:rPr lang="de-AT" sz="1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436" y="5762650"/>
                <a:ext cx="1547218" cy="738857"/>
              </a:xfrm>
              <a:prstGeom prst="rect">
                <a:avLst/>
              </a:prstGeom>
              <a:blipFill rotWithShape="0">
                <a:blip r:embed="rId15"/>
                <a:stretch>
                  <a:fillRect l="-1186" t="-1639" r="-79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Gerade Verbindung mit Pfeil 58"/>
          <p:cNvCxnSpPr>
            <a:stCxn id="57" idx="1"/>
          </p:cNvCxnSpPr>
          <p:nvPr/>
        </p:nvCxnSpPr>
        <p:spPr bwMode="auto">
          <a:xfrm flipH="1">
            <a:off x="5333454" y="6132079"/>
            <a:ext cx="1515982" cy="325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/>
                  <a:t>becomes</a:t>
                </a:r>
              </a:p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100" dirty="0"/>
                  <a:t> </a:t>
                </a:r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blipFill rotWithShape="0">
                <a:blip r:embed="rId16"/>
                <a:stretch>
                  <a:fillRect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feld 60"/>
          <p:cNvSpPr txBox="1"/>
          <p:nvPr/>
        </p:nvSpPr>
        <p:spPr>
          <a:xfrm>
            <a:off x="2225070" y="961705"/>
            <a:ext cx="20505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/>
              <a:t>different possible </a:t>
            </a:r>
            <a:r>
              <a:rPr lang="de-AT" sz="1100" dirty="0" err="1"/>
              <a:t>algorithms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(e.g. </a:t>
            </a:r>
            <a:r>
              <a:rPr lang="de-AT" sz="1100" dirty="0" err="1"/>
              <a:t>Reiter's</a:t>
            </a:r>
            <a:r>
              <a:rPr lang="de-AT" sz="1100" dirty="0"/>
              <a:t> HS-</a:t>
            </a:r>
            <a:r>
              <a:rPr lang="de-AT" sz="1100" dirty="0" err="1"/>
              <a:t>Tree</a:t>
            </a:r>
            <a:r>
              <a:rPr lang="de-AT" sz="1100" dirty="0"/>
              <a:t>)</a:t>
            </a:r>
            <a:endParaRPr lang="en-US" sz="1100" dirty="0"/>
          </a:p>
        </p:txBody>
      </p:sp>
      <p:cxnSp>
        <p:nvCxnSpPr>
          <p:cNvPr id="63" name="Gerader Verbinder 62"/>
          <p:cNvCxnSpPr>
            <a:stCxn id="61" idx="2"/>
          </p:cNvCxnSpPr>
          <p:nvPr/>
        </p:nvCxnSpPr>
        <p:spPr bwMode="auto">
          <a:xfrm>
            <a:off x="3250351" y="1392592"/>
            <a:ext cx="582862" cy="61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r Verbinder 64"/>
          <p:cNvCxnSpPr>
            <a:stCxn id="34" idx="2"/>
          </p:cNvCxnSpPr>
          <p:nvPr/>
        </p:nvCxnSpPr>
        <p:spPr bwMode="auto">
          <a:xfrm flipH="1">
            <a:off x="4753669" y="1392489"/>
            <a:ext cx="1072589" cy="611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r Verbinder 66"/>
          <p:cNvCxnSpPr>
            <a:stCxn id="37" idx="1"/>
          </p:cNvCxnSpPr>
          <p:nvPr/>
        </p:nvCxnSpPr>
        <p:spPr bwMode="auto">
          <a:xfrm flipH="1">
            <a:off x="6455301" y="2967791"/>
            <a:ext cx="377924" cy="11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r Verbinder 68"/>
          <p:cNvCxnSpPr>
            <a:stCxn id="49" idx="1"/>
          </p:cNvCxnSpPr>
          <p:nvPr/>
        </p:nvCxnSpPr>
        <p:spPr bwMode="auto">
          <a:xfrm flipH="1" flipV="1">
            <a:off x="4753669" y="3686220"/>
            <a:ext cx="382608" cy="200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r Verbinder 70"/>
          <p:cNvCxnSpPr>
            <a:stCxn id="48" idx="2"/>
          </p:cNvCxnSpPr>
          <p:nvPr/>
        </p:nvCxnSpPr>
        <p:spPr bwMode="auto">
          <a:xfrm flipH="1">
            <a:off x="4275631" y="3328962"/>
            <a:ext cx="163383" cy="236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r Verbinder 72"/>
          <p:cNvCxnSpPr>
            <a:stCxn id="60" idx="0"/>
          </p:cNvCxnSpPr>
          <p:nvPr/>
        </p:nvCxnSpPr>
        <p:spPr bwMode="auto">
          <a:xfrm flipV="1">
            <a:off x="1341398" y="3067353"/>
            <a:ext cx="1082983" cy="256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1597899" y="4475815"/>
                <a:ext cx="7697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100" dirty="0">
                    <a:solidFill>
                      <a:srgbClr val="C00000"/>
                    </a:solidFill>
                  </a:rPr>
                  <a:t>measure-</a:t>
                </a:r>
              </a:p>
              <a:p>
                <a:r>
                  <a:rPr lang="de-AT" sz="1100" dirty="0" err="1">
                    <a:solidFill>
                      <a:srgbClr val="C00000"/>
                    </a:solidFill>
                  </a:rPr>
                  <a:t>ment</a:t>
                </a:r>
                <a:r>
                  <a:rPr lang="de-AT" sz="11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899" y="4475815"/>
                <a:ext cx="769763" cy="430887"/>
              </a:xfrm>
              <a:prstGeom prst="rect">
                <a:avLst/>
              </a:prstGeom>
              <a:blipFill rotWithShape="0">
                <a:blip r:embed="rId17"/>
                <a:stretch>
                  <a:fillRect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Gerader Verbinder 77"/>
          <p:cNvCxnSpPr>
            <a:stCxn id="75" idx="2"/>
          </p:cNvCxnSpPr>
          <p:nvPr/>
        </p:nvCxnSpPr>
        <p:spPr bwMode="auto">
          <a:xfrm>
            <a:off x="1982781" y="4906702"/>
            <a:ext cx="596583" cy="5251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feld 78"/>
          <p:cNvSpPr txBox="1"/>
          <p:nvPr/>
        </p:nvSpPr>
        <p:spPr>
          <a:xfrm rot="2533426">
            <a:off x="2015087" y="5003942"/>
            <a:ext cx="869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 err="1">
                <a:solidFill>
                  <a:srgbClr val="C00000"/>
                </a:solidFill>
              </a:rPr>
              <a:t>invalidates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9EA6BD-A0F6-4113-91C1-8CF7D5D0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43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11" grpId="0" animBg="1"/>
      <p:bldP spid="13" grpId="0" animBg="1"/>
      <p:bldP spid="10" grpId="0"/>
      <p:bldP spid="16" grpId="0" animBg="1"/>
      <p:bldP spid="19" grpId="0"/>
      <p:bldP spid="20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2" grpId="0" animBg="1"/>
      <p:bldP spid="34" grpId="0" animBg="1"/>
      <p:bldP spid="35" grpId="0"/>
      <p:bldP spid="36" grpId="0"/>
      <p:bldP spid="37" grpId="0" animBg="1"/>
      <p:bldP spid="42" grpId="0"/>
      <p:bldP spid="43" grpId="0" animBg="1"/>
      <p:bldP spid="44" grpId="0"/>
      <p:bldP spid="48" grpId="0" animBg="1"/>
      <p:bldP spid="49" grpId="0" animBg="1"/>
      <p:bldP spid="8" grpId="0"/>
      <p:bldP spid="50" grpId="0"/>
      <p:bldP spid="51" grpId="0"/>
      <p:bldP spid="21" grpId="0"/>
      <p:bldP spid="30" grpId="0" animBg="1"/>
      <p:bldP spid="31" grpId="0"/>
      <p:bldP spid="52" grpId="0" animBg="1"/>
      <p:bldP spid="56" grpId="0" animBg="1"/>
      <p:bldP spid="57" grpId="0"/>
      <p:bldP spid="60" grpId="0" animBg="1"/>
      <p:bldP spid="61" grpId="0" animBg="1"/>
      <p:bldP spid="75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4" descr="Network - Free networking icons">
            <a:extLst>
              <a:ext uri="{FF2B5EF4-FFF2-40B4-BE49-F238E27FC236}">
                <a16:creationId xmlns:a16="http://schemas.microsoft.com/office/drawing/2014/main" id="{05AFCD72-A9F6-4591-88EF-C3D0BD7C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52" y="2455115"/>
            <a:ext cx="775518" cy="7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6" descr="CS 188: Artificial Intelligence What is Search For? CSP Examples Example:  Map Coloring">
            <a:extLst>
              <a:ext uri="{FF2B5EF4-FFF2-40B4-BE49-F238E27FC236}">
                <a16:creationId xmlns:a16="http://schemas.microsoft.com/office/drawing/2014/main" id="{1F125C40-3A8A-472C-97FD-6AC6739C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5" y="1994262"/>
            <a:ext cx="980195" cy="8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Turbine icon symbol Flat vector illustration for graphic and web design.  6605293 Vector Art at Vecteezy">
            <a:extLst>
              <a:ext uri="{FF2B5EF4-FFF2-40B4-BE49-F238E27FC236}">
                <a16:creationId xmlns:a16="http://schemas.microsoft.com/office/drawing/2014/main" id="{5E39700E-C296-45F0-A2B9-F399274B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84" y="4163579"/>
            <a:ext cx="1170917" cy="11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Logic circuit example.png - Wikimedia Commons">
            <a:extLst>
              <a:ext uri="{FF2B5EF4-FFF2-40B4-BE49-F238E27FC236}">
                <a16:creationId xmlns:a16="http://schemas.microsoft.com/office/drawing/2014/main" id="{E73165CD-36A5-41EA-AB9D-A7D158AE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23" y="5095791"/>
            <a:ext cx="1328619" cy="7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1,607 Power Grid Icon Illustrations &amp; Clip Art - iStock">
            <a:extLst>
              <a:ext uri="{FF2B5EF4-FFF2-40B4-BE49-F238E27FC236}">
                <a16:creationId xmlns:a16="http://schemas.microsoft.com/office/drawing/2014/main" id="{6DA75C08-DABB-4C80-815C-925BA89B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00" y="3903604"/>
            <a:ext cx="1239302" cy="12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one | Free SVG">
            <a:extLst>
              <a:ext uri="{FF2B5EF4-FFF2-40B4-BE49-F238E27FC236}">
                <a16:creationId xmlns:a16="http://schemas.microsoft.com/office/drawing/2014/main" id="{D830A31D-24DD-4441-AFA7-5369CC09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84" y="1108228"/>
            <a:ext cx="1731353" cy="17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ne Emoji Icon - Download in Flat Style">
            <a:extLst>
              <a:ext uri="{FF2B5EF4-FFF2-40B4-BE49-F238E27FC236}">
                <a16:creationId xmlns:a16="http://schemas.microsoft.com/office/drawing/2014/main" id="{24FC9602-47FF-434B-BC8C-BE9C00C2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37" y="1572331"/>
            <a:ext cx="1028425" cy="10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34BC44-0C67-443A-A8A8-4542C6BD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Model-</a:t>
            </a:r>
            <a:r>
              <a:rPr lang="de-AT" dirty="0" err="1"/>
              <a:t>based</a:t>
            </a:r>
            <a:r>
              <a:rPr lang="de-AT" dirty="0"/>
              <a:t> Diagnosis – </a:t>
            </a:r>
            <a:r>
              <a:rPr lang="de-AT" dirty="0" err="1"/>
              <a:t>Applications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D389B6-D9CC-4D4F-8481-9696CC2C3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C499B3-CD93-46E0-9F95-18B0D0DB9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TeWi</a:t>
            </a:r>
            <a:r>
              <a:rPr lang="en-US" dirty="0"/>
              <a:t> </a:t>
            </a:r>
            <a:r>
              <a:rPr lang="en-US" dirty="0" err="1"/>
              <a:t>Kolloquium</a:t>
            </a:r>
            <a:r>
              <a:rPr lang="en-US" dirty="0"/>
              <a:t> Oct'22                                                              Efficient AI Methods for (Interactive) Debugging </a:t>
            </a:r>
            <a:endParaRPr lang="de-AT" dirty="0"/>
          </a:p>
        </p:txBody>
      </p:sp>
      <p:sp>
        <p:nvSpPr>
          <p:cNvPr id="18" name="Wolke 17">
            <a:extLst>
              <a:ext uri="{FF2B5EF4-FFF2-40B4-BE49-F238E27FC236}">
                <a16:creationId xmlns:a16="http://schemas.microsoft.com/office/drawing/2014/main" id="{FE2FEBA2-DB02-4144-A469-C755FE297B1C}"/>
              </a:ext>
            </a:extLst>
          </p:cNvPr>
          <p:cNvSpPr/>
          <p:nvPr/>
        </p:nvSpPr>
        <p:spPr bwMode="auto">
          <a:xfrm>
            <a:off x="365794" y="1034638"/>
            <a:ext cx="4834787" cy="2758926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034" name="Picture 10" descr="Car - Free transport icons">
            <a:extLst>
              <a:ext uri="{FF2B5EF4-FFF2-40B4-BE49-F238E27FC236}">
                <a16:creationId xmlns:a16="http://schemas.microsoft.com/office/drawing/2014/main" id="{24F8FEC8-B767-4D21-B914-A090A4FF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35" y="2291724"/>
            <a:ext cx="1117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ile:Robot.svg - Wikimedia Commons">
            <a:extLst>
              <a:ext uri="{FF2B5EF4-FFF2-40B4-BE49-F238E27FC236}">
                <a16:creationId xmlns:a16="http://schemas.microsoft.com/office/drawing/2014/main" id="{089671E6-C7F3-4369-940E-B4EC8607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93" y="5024939"/>
            <a:ext cx="981117" cy="9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raffic control - Free electronics icons">
            <a:extLst>
              <a:ext uri="{FF2B5EF4-FFF2-40B4-BE49-F238E27FC236}">
                <a16:creationId xmlns:a16="http://schemas.microsoft.com/office/drawing/2014/main" id="{B17EEEB1-EA52-4AF3-8309-5C1222641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9" y="5070443"/>
            <a:ext cx="812415" cy="8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rocessor Chip Icon - Download in Line Style">
            <a:extLst>
              <a:ext uri="{FF2B5EF4-FFF2-40B4-BE49-F238E27FC236}">
                <a16:creationId xmlns:a16="http://schemas.microsoft.com/office/drawing/2014/main" id="{C2F8F54C-4997-4490-B7A0-FB82916A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20" y="4271620"/>
            <a:ext cx="718340" cy="7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Gray printer icon.ai Royalty Free Stock SVG Vector and Clip Art">
            <a:extLst>
              <a:ext uri="{FF2B5EF4-FFF2-40B4-BE49-F238E27FC236}">
                <a16:creationId xmlns:a16="http://schemas.microsoft.com/office/drawing/2014/main" id="{0E5A71DE-3A53-4862-A062-3C2703AF3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11" y="4558918"/>
            <a:ext cx="1072111" cy="10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Wolke 54">
            <a:extLst>
              <a:ext uri="{FF2B5EF4-FFF2-40B4-BE49-F238E27FC236}">
                <a16:creationId xmlns:a16="http://schemas.microsoft.com/office/drawing/2014/main" id="{D5E7B0C4-AE04-48E7-BBD1-608D10BA1301}"/>
              </a:ext>
            </a:extLst>
          </p:cNvPr>
          <p:cNvSpPr/>
          <p:nvPr/>
        </p:nvSpPr>
        <p:spPr bwMode="auto">
          <a:xfrm>
            <a:off x="5312385" y="1057219"/>
            <a:ext cx="3547714" cy="271705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Wolke 55">
            <a:extLst>
              <a:ext uri="{FF2B5EF4-FFF2-40B4-BE49-F238E27FC236}">
                <a16:creationId xmlns:a16="http://schemas.microsoft.com/office/drawing/2014/main" id="{572F1B32-B58E-494B-A040-8AC133CB2879}"/>
              </a:ext>
            </a:extLst>
          </p:cNvPr>
          <p:cNvSpPr/>
          <p:nvPr/>
        </p:nvSpPr>
        <p:spPr bwMode="auto">
          <a:xfrm>
            <a:off x="6038850" y="3865964"/>
            <a:ext cx="2821248" cy="262940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Wolke 56">
            <a:extLst>
              <a:ext uri="{FF2B5EF4-FFF2-40B4-BE49-F238E27FC236}">
                <a16:creationId xmlns:a16="http://schemas.microsoft.com/office/drawing/2014/main" id="{6B82735C-912B-499B-9F59-51145D34B9AD}"/>
              </a:ext>
            </a:extLst>
          </p:cNvPr>
          <p:cNvSpPr/>
          <p:nvPr/>
        </p:nvSpPr>
        <p:spPr bwMode="auto">
          <a:xfrm>
            <a:off x="462415" y="3888151"/>
            <a:ext cx="3456895" cy="262940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066" name="Picture 42" descr="Medical Device icon PNG and SVG Vector Free Download">
            <a:extLst>
              <a:ext uri="{FF2B5EF4-FFF2-40B4-BE49-F238E27FC236}">
                <a16:creationId xmlns:a16="http://schemas.microsoft.com/office/drawing/2014/main" id="{C409F679-BFA1-4787-B169-D77E536A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94" y="5458643"/>
            <a:ext cx="851634" cy="6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17821882-C7E8-40EB-96B5-0D30BF04341E}"/>
              </a:ext>
            </a:extLst>
          </p:cNvPr>
          <p:cNvSpPr txBox="1"/>
          <p:nvPr/>
        </p:nvSpPr>
        <p:spPr>
          <a:xfrm>
            <a:off x="1023702" y="422637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physical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/>
              <a:t>systems</a:t>
            </a:r>
            <a:endParaRPr lang="en-US" sz="12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5ECD23E-0165-441B-B42E-CABABF17654A}"/>
              </a:ext>
            </a:extLst>
          </p:cNvPr>
          <p:cNvSpPr txBox="1"/>
          <p:nvPr/>
        </p:nvSpPr>
        <p:spPr>
          <a:xfrm>
            <a:off x="951026" y="144315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formal </a:t>
            </a:r>
            <a:br>
              <a:rPr lang="de-AT" sz="1200" dirty="0"/>
            </a:br>
            <a:r>
              <a:rPr lang="de-AT" sz="1200" dirty="0" err="1"/>
              <a:t>systems</a:t>
            </a:r>
            <a:endParaRPr lang="en-US" sz="1200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323A7E6-7E8E-4F52-8037-94DB0977192F}"/>
              </a:ext>
            </a:extLst>
          </p:cNvPr>
          <p:cNvSpPr txBox="1"/>
          <p:nvPr/>
        </p:nvSpPr>
        <p:spPr>
          <a:xfrm>
            <a:off x="5389519" y="225034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vehicles</a:t>
            </a:r>
            <a:endParaRPr lang="en-US" sz="12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7030B07-2C5B-4105-B7BC-0A66E8D45836}"/>
              </a:ext>
            </a:extLst>
          </p:cNvPr>
          <p:cNvSpPr txBox="1"/>
          <p:nvPr/>
        </p:nvSpPr>
        <p:spPr>
          <a:xfrm>
            <a:off x="6368697" y="443561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cyberphysical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/>
              <a:t>systems</a:t>
            </a:r>
            <a:endParaRPr lang="en-US" sz="1200" dirty="0"/>
          </a:p>
        </p:txBody>
      </p:sp>
      <p:sp>
        <p:nvSpPr>
          <p:cNvPr id="29" name="Wolke 28">
            <a:extLst>
              <a:ext uri="{FF2B5EF4-FFF2-40B4-BE49-F238E27FC236}">
                <a16:creationId xmlns:a16="http://schemas.microsoft.com/office/drawing/2014/main" id="{2D2ABD0A-D6C1-48F8-B630-5C062CC46B02}"/>
              </a:ext>
            </a:extLst>
          </p:cNvPr>
          <p:cNvSpPr/>
          <p:nvPr/>
        </p:nvSpPr>
        <p:spPr bwMode="auto">
          <a:xfrm>
            <a:off x="3952875" y="4067663"/>
            <a:ext cx="1971675" cy="2430479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B89D0AD-CF10-42D1-BAB2-DF62B940ACBA}"/>
              </a:ext>
            </a:extLst>
          </p:cNvPr>
          <p:cNvSpPr/>
          <p:nvPr/>
        </p:nvSpPr>
        <p:spPr bwMode="auto">
          <a:xfrm>
            <a:off x="3067469" y="3201400"/>
            <a:ext cx="4081511" cy="11176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Model-</a:t>
            </a:r>
            <a:r>
              <a:rPr lang="de-AT" sz="2000" dirty="0" err="1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based</a:t>
            </a: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 </a:t>
            </a:r>
            <a:b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</a:b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Diagnosis</a:t>
            </a:r>
            <a:endParaRPr lang="en-US" sz="2000" dirty="0">
              <a:solidFill>
                <a:schemeClr val="bg1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1DAD099-A7D9-43A2-B066-3F9A21CE2567}"/>
              </a:ext>
            </a:extLst>
          </p:cNvPr>
          <p:cNvSpPr txBox="1"/>
          <p:nvPr/>
        </p:nvSpPr>
        <p:spPr>
          <a:xfrm>
            <a:off x="4672570" y="4368013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....</a:t>
            </a:r>
            <a:endParaRPr lang="en-US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683E911D-4172-4382-A72C-3872E21F1106}"/>
              </a:ext>
            </a:extLst>
          </p:cNvPr>
          <p:cNvSpPr txBox="1"/>
          <p:nvPr/>
        </p:nvSpPr>
        <p:spPr>
          <a:xfrm>
            <a:off x="3173805" y="3938752"/>
            <a:ext cx="391206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principled</a:t>
            </a:r>
            <a:r>
              <a:rPr lang="de-AT" sz="1200" dirty="0"/>
              <a:t>, domain-independent, </a:t>
            </a:r>
            <a:r>
              <a:rPr lang="de-AT" sz="1200" dirty="0" err="1"/>
              <a:t>generally</a:t>
            </a:r>
            <a:r>
              <a:rPr lang="de-AT" sz="1200" dirty="0"/>
              <a:t> </a:t>
            </a:r>
            <a:r>
              <a:rPr lang="de-AT" sz="1200" dirty="0" err="1"/>
              <a:t>applicable</a:t>
            </a:r>
            <a:endParaRPr lang="de-AT" sz="1200" dirty="0">
              <a:solidFill>
                <a:srgbClr val="C00000"/>
              </a:solidFill>
            </a:endParaRPr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B005A777-66BD-44EC-82C9-96006E162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78094" y="2135793"/>
            <a:ext cx="863264" cy="945837"/>
          </a:xfrm>
          <a:prstGeom prst="rect">
            <a:avLst/>
          </a:prstGeom>
        </p:spPr>
      </p:pic>
      <p:pic>
        <p:nvPicPr>
          <p:cNvPr id="74" name="Picture 12" descr="File:Complete binary2.svg - Wikimedia Commons">
            <a:extLst>
              <a:ext uri="{FF2B5EF4-FFF2-40B4-BE49-F238E27FC236}">
                <a16:creationId xmlns:a16="http://schemas.microsoft.com/office/drawing/2014/main" id="{3F0328A3-BA91-44B4-8853-A3EEABB6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15" y="1456760"/>
            <a:ext cx="959956" cy="5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Configuration - Free computer icons">
            <a:extLst>
              <a:ext uri="{FF2B5EF4-FFF2-40B4-BE49-F238E27FC236}">
                <a16:creationId xmlns:a16="http://schemas.microsoft.com/office/drawing/2014/main" id="{889C2F22-13A8-4806-BB9F-FE54805703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65" y="1455515"/>
            <a:ext cx="730067" cy="73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 descr="Spreadsheet document symbol | Public domain vectors">
            <a:extLst>
              <a:ext uri="{FF2B5EF4-FFF2-40B4-BE49-F238E27FC236}">
                <a16:creationId xmlns:a16="http://schemas.microsoft.com/office/drawing/2014/main" id="{69A75555-8609-468C-9EEB-3E75A859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10" y="2256990"/>
            <a:ext cx="810125" cy="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7792F9FC-E73B-4E4D-A430-C9CB760CC1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36775" y="1286235"/>
            <a:ext cx="800309" cy="800309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609177CA-7D41-42A8-A634-C229D592D50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8227" y="3077744"/>
            <a:ext cx="881256" cy="305777"/>
          </a:xfrm>
          <a:prstGeom prst="rect">
            <a:avLst/>
          </a:prstGeom>
        </p:spPr>
      </p:pic>
      <p:sp>
        <p:nvSpPr>
          <p:cNvPr id="80" name="Textfeld 79">
            <a:extLst>
              <a:ext uri="{FF2B5EF4-FFF2-40B4-BE49-F238E27FC236}">
                <a16:creationId xmlns:a16="http://schemas.microsoft.com/office/drawing/2014/main" id="{EDE965BC-735D-4D61-9488-BFA85F52D863}"/>
              </a:ext>
            </a:extLst>
          </p:cNvPr>
          <p:cNvSpPr txBox="1"/>
          <p:nvPr/>
        </p:nvSpPr>
        <p:spPr>
          <a:xfrm>
            <a:off x="4108041" y="4744776"/>
            <a:ext cx="187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(</a:t>
            </a:r>
            <a:r>
              <a:rPr lang="de-AT" sz="1200" dirty="0" err="1"/>
              <a:t>any</a:t>
            </a:r>
            <a:r>
              <a:rPr lang="de-AT" sz="1200" dirty="0"/>
              <a:t> </a:t>
            </a:r>
            <a:r>
              <a:rPr lang="de-AT" sz="1200" dirty="0" err="1"/>
              <a:t>system</a:t>
            </a:r>
            <a:r>
              <a:rPr lang="de-AT" sz="1200" dirty="0"/>
              <a:t> </a:t>
            </a:r>
            <a:r>
              <a:rPr lang="de-AT" sz="1200" dirty="0" err="1"/>
              <a:t>amenable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>
                <a:solidFill>
                  <a:srgbClr val="4699C2"/>
                </a:solidFill>
              </a:rPr>
              <a:t>formal </a:t>
            </a:r>
            <a:r>
              <a:rPr lang="de-AT" sz="1200" dirty="0" err="1">
                <a:solidFill>
                  <a:srgbClr val="4699C2"/>
                </a:solidFill>
              </a:rPr>
              <a:t>description</a:t>
            </a:r>
            <a:r>
              <a:rPr lang="de-AT" sz="1200" dirty="0"/>
              <a:t> </a:t>
            </a:r>
          </a:p>
          <a:p>
            <a:r>
              <a:rPr lang="de-AT" sz="1200" dirty="0"/>
              <a:t>in </a:t>
            </a:r>
            <a:r>
              <a:rPr lang="de-AT" sz="1200" dirty="0" err="1">
                <a:solidFill>
                  <a:srgbClr val="4699C2"/>
                </a:solidFill>
              </a:rPr>
              <a:t>decidable</a:t>
            </a:r>
            <a:r>
              <a:rPr lang="de-AT" sz="1200" dirty="0">
                <a:solidFill>
                  <a:srgbClr val="4699C2"/>
                </a:solidFill>
              </a:rPr>
              <a:t>, </a:t>
            </a:r>
            <a:r>
              <a:rPr lang="de-AT" sz="1200" dirty="0" err="1">
                <a:solidFill>
                  <a:srgbClr val="4699C2"/>
                </a:solidFill>
              </a:rPr>
              <a:t>monotonic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language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</a:t>
            </a:r>
            <a:r>
              <a:rPr lang="de-AT" sz="1200" dirty="0" err="1"/>
              <a:t>which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>
                <a:solidFill>
                  <a:srgbClr val="4699C2"/>
                </a:solidFill>
              </a:rPr>
              <a:t>sound</a:t>
            </a:r>
            <a:r>
              <a:rPr lang="de-AT" sz="1200" dirty="0">
                <a:solidFill>
                  <a:srgbClr val="4699C2"/>
                </a:solidFill>
              </a:rPr>
              <a:t> + </a:t>
            </a:r>
            <a:r>
              <a:rPr lang="de-AT" sz="1200" dirty="0" err="1">
                <a:solidFill>
                  <a:srgbClr val="4699C2"/>
                </a:solidFill>
              </a:rPr>
              <a:t>complete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br>
              <a:rPr lang="de-AT" sz="1200" dirty="0">
                <a:solidFill>
                  <a:srgbClr val="4699C2"/>
                </a:solidFill>
              </a:rPr>
            </a:br>
            <a:r>
              <a:rPr lang="de-AT" sz="1200" dirty="0" err="1">
                <a:solidFill>
                  <a:srgbClr val="4699C2"/>
                </a:solidFill>
              </a:rPr>
              <a:t>reasoners</a:t>
            </a:r>
            <a:r>
              <a:rPr lang="de-AT" sz="1200" dirty="0"/>
              <a:t> </a:t>
            </a:r>
            <a:r>
              <a:rPr lang="de-AT" sz="1200" dirty="0" err="1"/>
              <a:t>exist</a:t>
            </a:r>
            <a:r>
              <a:rPr lang="de-AT" sz="1200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33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5" grpId="0" animBg="1"/>
      <p:bldP spid="56" grpId="0" animBg="1"/>
      <p:bldP spid="57" grpId="0" animBg="1"/>
      <p:bldP spid="27" grpId="0"/>
      <p:bldP spid="62" grpId="0"/>
      <p:bldP spid="63" grpId="0"/>
      <p:bldP spid="64" grpId="0"/>
      <p:bldP spid="29" grpId="0" animBg="1"/>
      <p:bldP spid="31" grpId="0"/>
      <p:bldP spid="69" grpId="0" animBg="1"/>
      <p:bldP spid="8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bgerundetes Rechteck 65"/>
          <p:cNvSpPr/>
          <p:nvPr/>
        </p:nvSpPr>
        <p:spPr bwMode="auto">
          <a:xfrm>
            <a:off x="543509" y="5514079"/>
            <a:ext cx="8392500" cy="7147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8" name="Abgerundetes Rechteck 67"/>
          <p:cNvSpPr/>
          <p:nvPr/>
        </p:nvSpPr>
        <p:spPr bwMode="auto">
          <a:xfrm>
            <a:off x="539553" y="4396776"/>
            <a:ext cx="8392500" cy="7147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Pfeil nach rechts 26"/>
          <p:cNvSpPr/>
          <p:nvPr/>
        </p:nvSpPr>
        <p:spPr bwMode="auto">
          <a:xfrm>
            <a:off x="5072666" y="2348366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5201716" y="1762326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Sequential</a:t>
            </a:r>
            <a:r>
              <a:rPr lang="de-AT" dirty="0"/>
              <a:t> 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70</a:t>
            </a:fld>
            <a:endParaRPr lang="de-AT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00200" y="1740877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DPI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bgerundetes Rechteck 15"/>
          <p:cNvSpPr/>
          <p:nvPr/>
        </p:nvSpPr>
        <p:spPr bwMode="auto">
          <a:xfrm>
            <a:off x="5942484" y="173380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/>
              <p:cNvSpPr/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20" name="Ellips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 bwMode="auto">
          <a:xfrm>
            <a:off x="3999733" y="3434313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291422" y="2764699"/>
            <a:ext cx="1226071" cy="5252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2859965" y="1767289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 rot="263363">
            <a:off x="4967381" y="325062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20740211">
            <a:off x="3517493" y="324973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Pfeil nach rechts 31"/>
          <p:cNvSpPr/>
          <p:nvPr/>
        </p:nvSpPr>
        <p:spPr bwMode="auto">
          <a:xfrm rot="1245643">
            <a:off x="2285160" y="2304520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543695" y="961602"/>
            <a:ext cx="256512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hard</a:t>
            </a:r>
            <a:r>
              <a:rPr lang="de-AT" sz="1100" dirty="0"/>
              <a:t> </a:t>
            </a:r>
            <a:r>
              <a:rPr lang="de-AT" sz="1100" dirty="0" err="1"/>
              <a:t>computational</a:t>
            </a:r>
            <a:r>
              <a:rPr lang="de-AT" sz="1100" dirty="0"/>
              <a:t> </a:t>
            </a:r>
            <a:r>
              <a:rPr lang="de-AT" sz="1100" dirty="0" err="1"/>
              <a:t>task</a:t>
            </a:r>
            <a:r>
              <a:rPr lang="de-AT" sz="1100" dirty="0"/>
              <a:t>, </a:t>
            </a:r>
            <a:r>
              <a:rPr lang="de-AT" sz="1100" dirty="0" err="1"/>
              <a:t>can</a:t>
            </a:r>
            <a:r>
              <a:rPr lang="de-AT" sz="1100" dirty="0"/>
              <a:t> </a:t>
            </a:r>
            <a:r>
              <a:rPr lang="de-AT" sz="1100" dirty="0" err="1"/>
              <a:t>usually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 err="1"/>
              <a:t>only</a:t>
            </a:r>
            <a:r>
              <a:rPr lang="de-AT" sz="1100" dirty="0"/>
              <a:t> </a:t>
            </a:r>
            <a:r>
              <a:rPr lang="de-AT" sz="1100" dirty="0" err="1"/>
              <a:t>compute</a:t>
            </a:r>
            <a:r>
              <a:rPr lang="de-AT" sz="1100" dirty="0"/>
              <a:t> </a:t>
            </a:r>
            <a:r>
              <a:rPr lang="de-AT" sz="1100" b="1" dirty="0" err="1"/>
              <a:t>some</a:t>
            </a:r>
            <a:r>
              <a:rPr lang="de-AT" sz="1100" dirty="0"/>
              <a:t> </a:t>
            </a:r>
            <a:r>
              <a:rPr lang="de-AT" sz="1100" dirty="0" err="1"/>
              <a:t>diagnoses</a:t>
            </a:r>
            <a:endParaRPr lang="en-US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83848" y="1463878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input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23706" y="146387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833225" y="2667709"/>
            <a:ext cx="169790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maybe</a:t>
            </a:r>
            <a:r>
              <a:rPr lang="de-AT" sz="1100" dirty="0"/>
              <a:t>: </a:t>
            </a:r>
            <a:r>
              <a:rPr lang="de-AT" sz="1100" dirty="0" err="1"/>
              <a:t>optimize</a:t>
            </a:r>
            <a:r>
              <a:rPr lang="de-AT" sz="1100" dirty="0"/>
              <a:t> </a:t>
            </a:r>
            <a:r>
              <a:rPr lang="de-AT" sz="1100" dirty="0" err="1"/>
              <a:t>based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on </a:t>
            </a:r>
            <a:r>
              <a:rPr lang="de-AT" sz="1100" dirty="0" err="1"/>
              <a:t>some</a:t>
            </a:r>
            <a:r>
              <a:rPr lang="de-AT" sz="1100" dirty="0"/>
              <a:t> </a:t>
            </a:r>
            <a:r>
              <a:rPr lang="de-AT" sz="1100" dirty="0" err="1"/>
              <a:t>heuristic</a:t>
            </a:r>
            <a:r>
              <a:rPr lang="de-AT" sz="1100" dirty="0"/>
              <a:t>, e.g. </a:t>
            </a:r>
            <a:br>
              <a:rPr lang="de-AT" sz="1100" dirty="0"/>
            </a:br>
            <a:r>
              <a:rPr lang="de-AT" sz="1100" dirty="0" err="1"/>
              <a:t>information</a:t>
            </a:r>
            <a:r>
              <a:rPr lang="de-AT" sz="1100" dirty="0"/>
              <a:t> </a:t>
            </a:r>
            <a:r>
              <a:rPr lang="de-AT" sz="1100" dirty="0" err="1"/>
              <a:t>gain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2: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de-AT" sz="1100" dirty="0"/>
                </a:br>
                <a:r>
                  <a:rPr lang="de-AT" sz="1100" dirty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blipFill rotWithShape="0">
                <a:blip r:embed="rId8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3962761" y="3067352"/>
            <a:ext cx="95250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rgbClr val="C00000"/>
                </a:solidFill>
              </a:rPr>
              <a:t>expensive!!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136277" y="3670909"/>
            <a:ext cx="247054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oracle</a:t>
            </a:r>
            <a:r>
              <a:rPr lang="de-AT" sz="1100" dirty="0"/>
              <a:t> = </a:t>
            </a:r>
            <a:r>
              <a:rPr lang="de-AT" sz="1100" dirty="0" err="1"/>
              <a:t>engineer</a:t>
            </a:r>
            <a:r>
              <a:rPr lang="de-AT" sz="1100" dirty="0"/>
              <a:t> (</a:t>
            </a:r>
            <a:r>
              <a:rPr lang="de-AT" sz="1100" dirty="0" err="1"/>
              <a:t>physical</a:t>
            </a:r>
            <a:r>
              <a:rPr lang="de-AT" sz="1100" dirty="0"/>
              <a:t> </a:t>
            </a:r>
            <a:r>
              <a:rPr lang="de-AT" sz="1100" dirty="0" err="1"/>
              <a:t>system</a:t>
            </a:r>
            <a:r>
              <a:rPr lang="de-AT" sz="1100" dirty="0"/>
              <a:t>),</a:t>
            </a:r>
          </a:p>
          <a:p>
            <a:r>
              <a:rPr lang="de-AT" sz="1100" dirty="0" err="1"/>
              <a:t>domain</a:t>
            </a:r>
            <a:r>
              <a:rPr lang="de-AT" sz="1100" dirty="0"/>
              <a:t> expert (KB), etc.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/>
                  <a:t>becomes</a:t>
                </a:r>
              </a:p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100" dirty="0"/>
                  <a:t> </a:t>
                </a:r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feld 60"/>
          <p:cNvSpPr txBox="1"/>
          <p:nvPr/>
        </p:nvSpPr>
        <p:spPr>
          <a:xfrm>
            <a:off x="2225070" y="961705"/>
            <a:ext cx="20505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/>
              <a:t>different </a:t>
            </a:r>
            <a:r>
              <a:rPr lang="de-AT" sz="1100" dirty="0" err="1"/>
              <a:t>possible</a:t>
            </a:r>
            <a:r>
              <a:rPr lang="de-AT" sz="1100" dirty="0"/>
              <a:t> </a:t>
            </a:r>
            <a:r>
              <a:rPr lang="de-AT" sz="1100" dirty="0" err="1"/>
              <a:t>algorithms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(e.g. </a:t>
            </a:r>
            <a:r>
              <a:rPr lang="de-AT" sz="1100" dirty="0" err="1"/>
              <a:t>Reiter‘s</a:t>
            </a:r>
            <a:r>
              <a:rPr lang="de-AT" sz="1100" dirty="0"/>
              <a:t> HS-</a:t>
            </a:r>
            <a:r>
              <a:rPr lang="de-AT" sz="1100" dirty="0" err="1"/>
              <a:t>Tree</a:t>
            </a:r>
            <a:r>
              <a:rPr lang="de-AT" sz="1100" dirty="0"/>
              <a:t>)</a:t>
            </a:r>
            <a:endParaRPr lang="en-US" sz="1100" dirty="0"/>
          </a:p>
        </p:txBody>
      </p:sp>
      <p:cxnSp>
        <p:nvCxnSpPr>
          <p:cNvPr id="63" name="Gerader Verbinder 62"/>
          <p:cNvCxnSpPr>
            <a:stCxn id="61" idx="2"/>
          </p:cNvCxnSpPr>
          <p:nvPr/>
        </p:nvCxnSpPr>
        <p:spPr bwMode="auto">
          <a:xfrm>
            <a:off x="3250351" y="1392592"/>
            <a:ext cx="582862" cy="61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r Verbinder 64"/>
          <p:cNvCxnSpPr>
            <a:stCxn id="34" idx="2"/>
          </p:cNvCxnSpPr>
          <p:nvPr/>
        </p:nvCxnSpPr>
        <p:spPr bwMode="auto">
          <a:xfrm flipH="1">
            <a:off x="4753669" y="1392489"/>
            <a:ext cx="1072589" cy="611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r Verbinder 66"/>
          <p:cNvCxnSpPr>
            <a:stCxn id="37" idx="1"/>
          </p:cNvCxnSpPr>
          <p:nvPr/>
        </p:nvCxnSpPr>
        <p:spPr bwMode="auto">
          <a:xfrm flipH="1">
            <a:off x="6455301" y="2967791"/>
            <a:ext cx="377924" cy="11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r Verbinder 68"/>
          <p:cNvCxnSpPr>
            <a:stCxn id="49" idx="1"/>
          </p:cNvCxnSpPr>
          <p:nvPr/>
        </p:nvCxnSpPr>
        <p:spPr bwMode="auto">
          <a:xfrm flipH="1" flipV="1">
            <a:off x="4753669" y="3686220"/>
            <a:ext cx="382608" cy="200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r Verbinder 70"/>
          <p:cNvCxnSpPr>
            <a:stCxn id="48" idx="2"/>
          </p:cNvCxnSpPr>
          <p:nvPr/>
        </p:nvCxnSpPr>
        <p:spPr bwMode="auto">
          <a:xfrm flipH="1">
            <a:off x="4275631" y="3328962"/>
            <a:ext cx="163383" cy="236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r Verbinder 72"/>
          <p:cNvCxnSpPr>
            <a:stCxn id="60" idx="0"/>
          </p:cNvCxnSpPr>
          <p:nvPr/>
        </p:nvCxnSpPr>
        <p:spPr bwMode="auto">
          <a:xfrm flipV="1">
            <a:off x="1341398" y="3067353"/>
            <a:ext cx="1082983" cy="256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dirty="0"/>
                  <a:t>Process: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r>
                  <a:rPr lang="de-AT" dirty="0"/>
                  <a:t>The </a:t>
                </a:r>
                <a:r>
                  <a:rPr lang="de-AT" dirty="0" err="1"/>
                  <a:t>solved</a:t>
                </a:r>
                <a:r>
                  <a:rPr lang="de-AT" dirty="0"/>
                  <a:t> </a:t>
                </a:r>
                <a:r>
                  <a:rPr lang="de-AT" dirty="0" err="1"/>
                  <a:t>problem</a:t>
                </a:r>
                <a:r>
                  <a:rPr lang="de-AT" dirty="0"/>
                  <a:t> </a:t>
                </a:r>
                <a:r>
                  <a:rPr lang="de-AT" dirty="0" err="1"/>
                  <a:t>is</a:t>
                </a:r>
                <a:r>
                  <a:rPr lang="de-AT" dirty="0"/>
                  <a:t>:</a:t>
                </a:r>
              </a:p>
              <a:p>
                <a:pPr marL="0" indent="0">
                  <a:buNone/>
                </a:pPr>
                <a:r>
                  <a:rPr lang="de-AT" b="1" dirty="0" err="1"/>
                  <a:t>DynSD</a:t>
                </a:r>
                <a:r>
                  <a:rPr lang="de-AT" b="1" dirty="0"/>
                  <a:t>-Problem: </a:t>
                </a:r>
                <a:br>
                  <a:rPr lang="de-AT" b="1" dirty="0"/>
                </a:br>
                <a:r>
                  <a:rPr lang="de-AT" u="sng" dirty="0" err="1"/>
                  <a:t>Given</a:t>
                </a:r>
                <a:r>
                  <a:rPr lang="de-AT" u="sng" dirty="0"/>
                  <a:t>:</a:t>
                </a:r>
                <a:r>
                  <a:rPr lang="de-AT" dirty="0"/>
                  <a:t> DPI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/>
                  <a:t>. </a:t>
                </a:r>
                <a:br>
                  <a:rPr lang="de-AT" dirty="0"/>
                </a:br>
                <a:r>
                  <a:rPr lang="de-AT" u="sng" dirty="0"/>
                  <a:t>Find:</a:t>
                </a:r>
                <a:r>
                  <a:rPr lang="de-AT" dirty="0"/>
                  <a:t> Set of </a:t>
                </a:r>
                <a:r>
                  <a:rPr lang="de-AT" dirty="0" err="1"/>
                  <a:t>measurements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AT" b="1" dirty="0"/>
                  <a:t> </a:t>
                </a:r>
                <a:r>
                  <a:rPr lang="de-AT" dirty="0"/>
                  <a:t>such </a:t>
                </a:r>
                <a:r>
                  <a:rPr lang="de-AT" dirty="0" err="1"/>
                  <a:t>that</a:t>
                </a:r>
                <a:r>
                  <a:rPr lang="de-AT" dirty="0"/>
                  <a:t> </a:t>
                </a:r>
                <a:r>
                  <a:rPr lang="de-AT" dirty="0" err="1"/>
                  <a:t>there</a:t>
                </a:r>
                <a:r>
                  <a:rPr lang="de-AT" dirty="0"/>
                  <a:t> </a:t>
                </a:r>
                <a:r>
                  <a:rPr lang="de-AT" dirty="0" err="1"/>
                  <a:t>is</a:t>
                </a:r>
                <a:r>
                  <a:rPr lang="de-AT" dirty="0"/>
                  <a:t> </a:t>
                </a:r>
                <a:r>
                  <a:rPr lang="de-AT" dirty="0" err="1"/>
                  <a:t>only</a:t>
                </a:r>
                <a:r>
                  <a:rPr lang="de-AT" dirty="0"/>
                  <a:t> </a:t>
                </a:r>
                <a:r>
                  <a:rPr lang="de-AT" dirty="0" err="1"/>
                  <a:t>one</a:t>
                </a:r>
                <a:r>
                  <a:rPr lang="de-AT" dirty="0"/>
                  <a:t> </a:t>
                </a:r>
                <a:r>
                  <a:rPr lang="de-AT" dirty="0" err="1"/>
                  <a:t>diagnosis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/>
                  <a:t>. </a:t>
                </a:r>
              </a:p>
              <a:p>
                <a:pPr marL="0" indent="0">
                  <a:buNone/>
                </a:pPr>
                <a:endParaRPr lang="de-AT" sz="600" dirty="0"/>
              </a:p>
              <a:p>
                <a:pPr marL="0" indent="0">
                  <a:buNone/>
                </a:pPr>
                <a:r>
                  <a:rPr lang="de-AT" dirty="0" err="1"/>
                  <a:t>Optimization</a:t>
                </a:r>
                <a:r>
                  <a:rPr lang="de-AT" dirty="0"/>
                  <a:t> Version:</a:t>
                </a:r>
              </a:p>
              <a:p>
                <a:pPr marL="0" indent="0">
                  <a:buNone/>
                </a:pPr>
                <a:r>
                  <a:rPr lang="de-AT" b="1" dirty="0" err="1">
                    <a:solidFill>
                      <a:srgbClr val="4699C2"/>
                    </a:solidFill>
                  </a:rPr>
                  <a:t>Opt</a:t>
                </a:r>
                <a:r>
                  <a:rPr lang="de-AT" b="1" dirty="0" err="1"/>
                  <a:t>DynSD</a:t>
                </a:r>
                <a:r>
                  <a:rPr lang="de-AT" b="1" dirty="0"/>
                  <a:t>-Problem:</a:t>
                </a:r>
                <a:br>
                  <a:rPr lang="de-AT" b="1" dirty="0"/>
                </a:br>
                <a:r>
                  <a:rPr lang="de-AT" u="sng" dirty="0" err="1"/>
                  <a:t>Given</a:t>
                </a:r>
                <a:r>
                  <a:rPr lang="de-AT" u="sng" dirty="0"/>
                  <a:t>:</a:t>
                </a:r>
                <a:r>
                  <a:rPr lang="de-AT" dirty="0"/>
                  <a:t> DPI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/>
                  <a:t>. </a:t>
                </a:r>
                <a:br>
                  <a:rPr lang="de-AT" dirty="0"/>
                </a:br>
                <a:r>
                  <a:rPr lang="de-AT" u="sng" dirty="0"/>
                  <a:t>Find:</a:t>
                </a:r>
                <a:r>
                  <a:rPr lang="de-AT" dirty="0"/>
                  <a:t> </a:t>
                </a:r>
                <a:r>
                  <a:rPr lang="de-AT" dirty="0">
                    <a:solidFill>
                      <a:srgbClr val="4699C2"/>
                    </a:solidFill>
                  </a:rPr>
                  <a:t>Minimal-</a:t>
                </a:r>
                <a:r>
                  <a:rPr lang="de-AT" dirty="0" err="1">
                    <a:solidFill>
                      <a:srgbClr val="4699C2"/>
                    </a:solidFill>
                  </a:rPr>
                  <a:t>cost</a:t>
                </a:r>
                <a:r>
                  <a:rPr lang="de-AT" dirty="0"/>
                  <a:t> </a:t>
                </a:r>
                <a:r>
                  <a:rPr lang="de-AT" dirty="0" err="1"/>
                  <a:t>set</a:t>
                </a:r>
                <a:r>
                  <a:rPr lang="de-AT" dirty="0"/>
                  <a:t> of </a:t>
                </a:r>
                <a:r>
                  <a:rPr lang="de-AT" dirty="0" err="1"/>
                  <a:t>measurements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/>
                  <a:t>to</a:t>
                </a:r>
                <a:r>
                  <a:rPr lang="de-AT" dirty="0"/>
                  <a:t> </a:t>
                </a:r>
                <a:r>
                  <a:rPr lang="de-AT" dirty="0" err="1"/>
                  <a:t>solve</a:t>
                </a:r>
                <a:r>
                  <a:rPr lang="de-AT" dirty="0"/>
                  <a:t> </a:t>
                </a:r>
                <a:r>
                  <a:rPr lang="de-AT" dirty="0" err="1"/>
                  <a:t>DynSD</a:t>
                </a:r>
                <a:r>
                  <a:rPr lang="de-AT" dirty="0"/>
                  <a:t> </a:t>
                </a:r>
                <a:r>
                  <a:rPr lang="de-AT" dirty="0" err="1"/>
                  <a:t>problem</a:t>
                </a:r>
                <a:r>
                  <a:rPr lang="de-AT" dirty="0"/>
                  <a:t>.</a:t>
                </a:r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64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  <a:blipFill rotWithShape="0">
                <a:blip r:embed="rId11"/>
                <a:stretch>
                  <a:fillRect l="-287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A843B5-CF41-4873-9945-77F74DDC4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2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feil nach rechts 26"/>
          <p:cNvSpPr/>
          <p:nvPr/>
        </p:nvSpPr>
        <p:spPr bwMode="auto">
          <a:xfrm>
            <a:off x="5072666" y="2348366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5201716" y="1762326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Sequential</a:t>
            </a:r>
            <a:r>
              <a:rPr lang="de-AT" dirty="0"/>
              <a:t> 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71</a:t>
            </a:fld>
            <a:endParaRPr lang="de-AT"/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00200" y="1740877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DPI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bgerundetes Rechteck 15"/>
          <p:cNvSpPr/>
          <p:nvPr/>
        </p:nvSpPr>
        <p:spPr bwMode="auto">
          <a:xfrm>
            <a:off x="5942484" y="173380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/>
              <p:cNvSpPr/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20" name="Ellips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 bwMode="auto">
          <a:xfrm>
            <a:off x="3999733" y="3434313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291422" y="2764699"/>
            <a:ext cx="1226071" cy="5252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2859965" y="1767289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 rot="263363">
            <a:off x="4967381" y="325062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20740211">
            <a:off x="3517493" y="324973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Pfeil nach rechts 31"/>
          <p:cNvSpPr/>
          <p:nvPr/>
        </p:nvSpPr>
        <p:spPr bwMode="auto">
          <a:xfrm rot="1245643">
            <a:off x="2285160" y="2304520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543695" y="961602"/>
            <a:ext cx="256512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hard</a:t>
            </a:r>
            <a:r>
              <a:rPr lang="de-AT" sz="1100" dirty="0"/>
              <a:t> </a:t>
            </a:r>
            <a:r>
              <a:rPr lang="de-AT" sz="1100" dirty="0" err="1"/>
              <a:t>computational</a:t>
            </a:r>
            <a:r>
              <a:rPr lang="de-AT" sz="1100" dirty="0"/>
              <a:t> </a:t>
            </a:r>
            <a:r>
              <a:rPr lang="de-AT" sz="1100" dirty="0" err="1"/>
              <a:t>task</a:t>
            </a:r>
            <a:r>
              <a:rPr lang="de-AT" sz="1100" dirty="0"/>
              <a:t>, </a:t>
            </a:r>
            <a:r>
              <a:rPr lang="de-AT" sz="1100" dirty="0" err="1"/>
              <a:t>can</a:t>
            </a:r>
            <a:r>
              <a:rPr lang="de-AT" sz="1100" dirty="0"/>
              <a:t> </a:t>
            </a:r>
            <a:r>
              <a:rPr lang="de-AT" sz="1100" dirty="0" err="1"/>
              <a:t>usually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 err="1"/>
              <a:t>only</a:t>
            </a:r>
            <a:r>
              <a:rPr lang="de-AT" sz="1100" dirty="0"/>
              <a:t> </a:t>
            </a:r>
            <a:r>
              <a:rPr lang="de-AT" sz="1100" dirty="0" err="1"/>
              <a:t>compute</a:t>
            </a:r>
            <a:r>
              <a:rPr lang="de-AT" sz="1100" dirty="0"/>
              <a:t> </a:t>
            </a:r>
            <a:r>
              <a:rPr lang="de-AT" sz="1100" b="1" dirty="0" err="1"/>
              <a:t>some</a:t>
            </a:r>
            <a:r>
              <a:rPr lang="de-AT" sz="1100" dirty="0"/>
              <a:t> </a:t>
            </a:r>
            <a:r>
              <a:rPr lang="de-AT" sz="1100" dirty="0" err="1"/>
              <a:t>diagnoses</a:t>
            </a:r>
            <a:endParaRPr lang="en-US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83848" y="1463878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input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23706" y="146387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833225" y="2667709"/>
            <a:ext cx="169790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maybe</a:t>
            </a:r>
            <a:r>
              <a:rPr lang="de-AT" sz="1100" dirty="0"/>
              <a:t>: </a:t>
            </a:r>
            <a:r>
              <a:rPr lang="de-AT" sz="1100" dirty="0" err="1"/>
              <a:t>optimize</a:t>
            </a:r>
            <a:r>
              <a:rPr lang="de-AT" sz="1100" dirty="0"/>
              <a:t> </a:t>
            </a:r>
            <a:r>
              <a:rPr lang="de-AT" sz="1100" dirty="0" err="1"/>
              <a:t>based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on </a:t>
            </a:r>
            <a:r>
              <a:rPr lang="de-AT" sz="1100" dirty="0" err="1"/>
              <a:t>some</a:t>
            </a:r>
            <a:r>
              <a:rPr lang="de-AT" sz="1100" dirty="0"/>
              <a:t> </a:t>
            </a:r>
            <a:r>
              <a:rPr lang="de-AT" sz="1100" dirty="0" err="1"/>
              <a:t>heuristic</a:t>
            </a:r>
            <a:r>
              <a:rPr lang="de-AT" sz="1100" dirty="0"/>
              <a:t>, e.g. </a:t>
            </a:r>
            <a:br>
              <a:rPr lang="de-AT" sz="1100" dirty="0"/>
            </a:br>
            <a:r>
              <a:rPr lang="de-AT" sz="1100" dirty="0" err="1"/>
              <a:t>information</a:t>
            </a:r>
            <a:r>
              <a:rPr lang="de-AT" sz="1100" dirty="0"/>
              <a:t> </a:t>
            </a:r>
            <a:r>
              <a:rPr lang="de-AT" sz="1100" dirty="0" err="1"/>
              <a:t>gain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2: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de-AT" sz="1100" dirty="0"/>
                </a:br>
                <a:r>
                  <a:rPr lang="de-AT" sz="1100" dirty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blipFill rotWithShape="0">
                <a:blip r:embed="rId8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3962761" y="3067352"/>
            <a:ext cx="95250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rgbClr val="C00000"/>
                </a:solidFill>
              </a:rPr>
              <a:t>expensive!!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136277" y="3670909"/>
            <a:ext cx="247054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oracle</a:t>
            </a:r>
            <a:r>
              <a:rPr lang="de-AT" sz="1100" dirty="0"/>
              <a:t> = </a:t>
            </a:r>
            <a:r>
              <a:rPr lang="de-AT" sz="1100" dirty="0" err="1"/>
              <a:t>engineer</a:t>
            </a:r>
            <a:r>
              <a:rPr lang="de-AT" sz="1100" dirty="0"/>
              <a:t> (</a:t>
            </a:r>
            <a:r>
              <a:rPr lang="de-AT" sz="1100" dirty="0" err="1"/>
              <a:t>physical</a:t>
            </a:r>
            <a:r>
              <a:rPr lang="de-AT" sz="1100" dirty="0"/>
              <a:t> </a:t>
            </a:r>
            <a:r>
              <a:rPr lang="de-AT" sz="1100" dirty="0" err="1"/>
              <a:t>system</a:t>
            </a:r>
            <a:r>
              <a:rPr lang="de-AT" sz="1100" dirty="0"/>
              <a:t>),</a:t>
            </a:r>
          </a:p>
          <a:p>
            <a:r>
              <a:rPr lang="de-AT" sz="1100" dirty="0" err="1"/>
              <a:t>domain</a:t>
            </a:r>
            <a:r>
              <a:rPr lang="de-AT" sz="1100" dirty="0"/>
              <a:t> expert (KB), etc.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/>
                  <a:t>becomes</a:t>
                </a:r>
              </a:p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100" dirty="0"/>
                  <a:t> </a:t>
                </a:r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feld 60"/>
          <p:cNvSpPr txBox="1"/>
          <p:nvPr/>
        </p:nvSpPr>
        <p:spPr>
          <a:xfrm>
            <a:off x="2225070" y="961705"/>
            <a:ext cx="20505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/>
              <a:t>different </a:t>
            </a:r>
            <a:r>
              <a:rPr lang="de-AT" sz="1100" dirty="0" err="1"/>
              <a:t>possible</a:t>
            </a:r>
            <a:r>
              <a:rPr lang="de-AT" sz="1100" dirty="0"/>
              <a:t> </a:t>
            </a:r>
            <a:r>
              <a:rPr lang="de-AT" sz="1100" dirty="0" err="1"/>
              <a:t>algorithms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(e.g. </a:t>
            </a:r>
            <a:r>
              <a:rPr lang="de-AT" sz="1100" dirty="0" err="1"/>
              <a:t>Reiter‘s</a:t>
            </a:r>
            <a:r>
              <a:rPr lang="de-AT" sz="1100" dirty="0"/>
              <a:t> HS-</a:t>
            </a:r>
            <a:r>
              <a:rPr lang="de-AT" sz="1100" dirty="0" err="1"/>
              <a:t>Tree</a:t>
            </a:r>
            <a:r>
              <a:rPr lang="de-AT" sz="1100" dirty="0"/>
              <a:t>)</a:t>
            </a:r>
            <a:endParaRPr lang="en-US" sz="1100" dirty="0"/>
          </a:p>
        </p:txBody>
      </p:sp>
      <p:cxnSp>
        <p:nvCxnSpPr>
          <p:cNvPr id="63" name="Gerader Verbinder 62"/>
          <p:cNvCxnSpPr>
            <a:stCxn id="61" idx="2"/>
          </p:cNvCxnSpPr>
          <p:nvPr/>
        </p:nvCxnSpPr>
        <p:spPr bwMode="auto">
          <a:xfrm>
            <a:off x="3250351" y="1392592"/>
            <a:ext cx="582862" cy="61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r Verbinder 64"/>
          <p:cNvCxnSpPr>
            <a:stCxn id="34" idx="2"/>
          </p:cNvCxnSpPr>
          <p:nvPr/>
        </p:nvCxnSpPr>
        <p:spPr bwMode="auto">
          <a:xfrm flipH="1">
            <a:off x="4753669" y="1392489"/>
            <a:ext cx="1072589" cy="611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r Verbinder 66"/>
          <p:cNvCxnSpPr>
            <a:stCxn id="37" idx="1"/>
          </p:cNvCxnSpPr>
          <p:nvPr/>
        </p:nvCxnSpPr>
        <p:spPr bwMode="auto">
          <a:xfrm flipH="1">
            <a:off x="6455301" y="2967791"/>
            <a:ext cx="377924" cy="11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r Verbinder 68"/>
          <p:cNvCxnSpPr>
            <a:stCxn id="49" idx="1"/>
          </p:cNvCxnSpPr>
          <p:nvPr/>
        </p:nvCxnSpPr>
        <p:spPr bwMode="auto">
          <a:xfrm flipH="1" flipV="1">
            <a:off x="4753669" y="3686220"/>
            <a:ext cx="382608" cy="200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r Verbinder 70"/>
          <p:cNvCxnSpPr>
            <a:stCxn id="48" idx="2"/>
          </p:cNvCxnSpPr>
          <p:nvPr/>
        </p:nvCxnSpPr>
        <p:spPr bwMode="auto">
          <a:xfrm flipH="1">
            <a:off x="4275631" y="3328962"/>
            <a:ext cx="163383" cy="236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r Verbinder 72"/>
          <p:cNvCxnSpPr>
            <a:stCxn id="60" idx="0"/>
          </p:cNvCxnSpPr>
          <p:nvPr/>
        </p:nvCxnSpPr>
        <p:spPr bwMode="auto">
          <a:xfrm flipV="1">
            <a:off x="1341398" y="3067353"/>
            <a:ext cx="1082983" cy="256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496944" cy="5040560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Process: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err="1"/>
              <a:t>Ways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tackle</a:t>
            </a:r>
            <a:r>
              <a:rPr lang="de-AT" dirty="0"/>
              <a:t> </a:t>
            </a:r>
            <a:r>
              <a:rPr lang="de-AT" dirty="0" err="1"/>
              <a:t>Optimization</a:t>
            </a:r>
            <a:r>
              <a:rPr lang="de-AT" dirty="0"/>
              <a:t> Problem (</a:t>
            </a:r>
            <a:r>
              <a:rPr lang="de-AT" dirty="0" err="1"/>
              <a:t>OptDynSD</a:t>
            </a:r>
            <a:r>
              <a:rPr lang="de-AT" dirty="0"/>
              <a:t>):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(</a:t>
            </a:r>
            <a:r>
              <a:rPr lang="de-AT" dirty="0" err="1"/>
              <a:t>existing</a:t>
            </a:r>
            <a:r>
              <a:rPr lang="de-AT" dirty="0"/>
              <a:t>) 	</a:t>
            </a:r>
            <a:r>
              <a:rPr lang="de-AT" dirty="0" err="1">
                <a:solidFill>
                  <a:srgbClr val="C00000"/>
                </a:solidFill>
              </a:rPr>
              <a:t>selecting</a:t>
            </a:r>
            <a:r>
              <a:rPr lang="de-AT" dirty="0">
                <a:solidFill>
                  <a:srgbClr val="C00000"/>
                </a:solidFill>
              </a:rPr>
              <a:t> “</a:t>
            </a:r>
            <a:r>
              <a:rPr lang="de-AT" dirty="0" err="1">
                <a:solidFill>
                  <a:srgbClr val="C00000"/>
                </a:solidFill>
              </a:rPr>
              <a:t>good</a:t>
            </a:r>
            <a:r>
              <a:rPr lang="de-AT" dirty="0">
                <a:solidFill>
                  <a:srgbClr val="C00000"/>
                </a:solidFill>
              </a:rPr>
              <a:t>“ </a:t>
            </a:r>
            <a:r>
              <a:rPr lang="de-AT" dirty="0" err="1">
                <a:solidFill>
                  <a:srgbClr val="C00000"/>
                </a:solidFill>
              </a:rPr>
              <a:t>measurement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points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		(e.g. </a:t>
            </a:r>
            <a:r>
              <a:rPr lang="de-AT" dirty="0" err="1"/>
              <a:t>with</a:t>
            </a:r>
            <a:r>
              <a:rPr lang="de-AT" dirty="0"/>
              <a:t> high </a:t>
            </a:r>
            <a:r>
              <a:rPr lang="de-AT" dirty="0" err="1"/>
              <a:t>information</a:t>
            </a:r>
            <a:r>
              <a:rPr lang="de-AT" dirty="0"/>
              <a:t> </a:t>
            </a:r>
            <a:r>
              <a:rPr lang="de-AT" dirty="0" err="1"/>
              <a:t>gain</a:t>
            </a:r>
            <a:r>
              <a:rPr lang="de-AT" dirty="0"/>
              <a:t>, high </a:t>
            </a:r>
            <a:r>
              <a:rPr lang="de-AT" dirty="0" err="1"/>
              <a:t>expected</a:t>
            </a:r>
            <a:r>
              <a:rPr lang="de-AT" dirty="0"/>
              <a:t> </a:t>
            </a:r>
            <a:r>
              <a:rPr lang="de-AT" dirty="0" err="1"/>
              <a:t>diagnosis</a:t>
            </a:r>
            <a:r>
              <a:rPr lang="de-AT" dirty="0"/>
              <a:t> </a:t>
            </a:r>
            <a:r>
              <a:rPr lang="de-AT" dirty="0" err="1"/>
              <a:t>elimination</a:t>
            </a:r>
            <a:r>
              <a:rPr lang="de-AT" dirty="0"/>
              <a:t> rate)</a:t>
            </a:r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(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suggest</a:t>
            </a:r>
            <a:r>
              <a:rPr lang="de-AT" dirty="0"/>
              <a:t>) 	</a:t>
            </a:r>
            <a:r>
              <a:rPr lang="de-AT" dirty="0" err="1">
                <a:solidFill>
                  <a:schemeClr val="accent1">
                    <a:lumMod val="75000"/>
                  </a:schemeClr>
                </a:solidFill>
              </a:rPr>
              <a:t>changing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accent1">
                    <a:lumMod val="75000"/>
                  </a:schemeClr>
                </a:solidFill>
              </a:rPr>
              <a:t>way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de-AT" dirty="0" err="1">
                <a:solidFill>
                  <a:schemeClr val="accent1">
                    <a:lumMod val="75000"/>
                  </a:schemeClr>
                </a:solidFill>
              </a:rPr>
              <a:t>diagnoses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accent1">
                    <a:lumMod val="75000"/>
                  </a:schemeClr>
                </a:solidFill>
              </a:rPr>
              <a:t>computation</a:t>
            </a:r>
            <a:br>
              <a:rPr lang="de-AT" dirty="0"/>
            </a:br>
            <a:r>
              <a:rPr lang="de-AT" dirty="0"/>
              <a:t>		(</a:t>
            </a:r>
            <a:r>
              <a:rPr lang="de-AT" dirty="0" err="1"/>
              <a:t>diagnosis</a:t>
            </a:r>
            <a:r>
              <a:rPr lang="de-AT" dirty="0"/>
              <a:t> </a:t>
            </a:r>
            <a:r>
              <a:rPr lang="de-AT" dirty="0" err="1"/>
              <a:t>search</a:t>
            </a:r>
            <a:r>
              <a:rPr lang="de-AT" dirty="0"/>
              <a:t> </a:t>
            </a:r>
            <a:r>
              <a:rPr lang="de-AT" dirty="0" err="1"/>
              <a:t>space</a:t>
            </a:r>
            <a:r>
              <a:rPr lang="de-AT" dirty="0"/>
              <a:t> </a:t>
            </a:r>
            <a:r>
              <a:rPr lang="de-AT" dirty="0" err="1"/>
              <a:t>restriction</a:t>
            </a:r>
            <a:r>
              <a:rPr lang="de-AT" dirty="0"/>
              <a:t>)</a:t>
            </a:r>
          </a:p>
          <a:p>
            <a:pPr marL="0" indent="0">
              <a:buNone/>
            </a:pPr>
            <a:endParaRPr lang="de-AT" sz="1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both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approaches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can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be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readily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and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well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combined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with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one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another</a:t>
            </a:r>
            <a:endParaRPr lang="de-AT" dirty="0"/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5201716" y="2609976"/>
            <a:ext cx="3476001" cy="775121"/>
          </a:xfrm>
          <a:prstGeom prst="roundRect">
            <a:avLst/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Gleichschenkliges Dreieck 45"/>
          <p:cNvSpPr/>
          <p:nvPr/>
        </p:nvSpPr>
        <p:spPr bwMode="auto">
          <a:xfrm rot="10800000">
            <a:off x="1168736" y="1678300"/>
            <a:ext cx="4562046" cy="2076885"/>
          </a:xfrm>
          <a:prstGeom prst="triangle">
            <a:avLst>
              <a:gd name="adj" fmla="val 66418"/>
            </a:avLst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D030F0-029E-4480-93C0-67370FC52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8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2: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de-AT" sz="1100" dirty="0"/>
                </a:br>
                <a:r>
                  <a:rPr lang="de-AT" sz="1100" dirty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3" y="2263518"/>
                <a:ext cx="1250662" cy="769441"/>
              </a:xfrm>
              <a:prstGeom prst="rect">
                <a:avLst/>
              </a:prstGeom>
              <a:blipFill rotWithShape="0">
                <a:blip r:embed="rId3"/>
                <a:stretch>
                  <a:fillRect t="-78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/>
                  <a:t>becomes</a:t>
                </a:r>
              </a:p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100" dirty="0"/>
                  <a:t> </a:t>
                </a:r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4299"/>
                <a:ext cx="2027093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333355" y="2254052"/>
                <a:ext cx="1250662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100" dirty="0"/>
                  <a:t>iteration 0: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1: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100" dirty="0"/>
              </a:p>
              <a:p>
                <a:r>
                  <a:rPr lang="de-AT" sz="1100" dirty="0" err="1"/>
                  <a:t>iteration</a:t>
                </a:r>
                <a:r>
                  <a:rPr lang="de-AT" sz="1100" dirty="0"/>
                  <a:t> 2: </a:t>
                </a:r>
                <a14:m>
                  <m:oMath xmlns:m="http://schemas.openxmlformats.org/officeDocument/2006/math">
                    <m:r>
                      <a:rPr lang="de-AT" sz="1100" i="1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AT" sz="1100" dirty="0"/>
              </a:p>
              <a:p>
                <a:r>
                  <a:rPr lang="de-AT" sz="1100" dirty="0"/>
                  <a:t>…</a:t>
                </a:r>
                <a:endParaRPr lang="en-US" sz="1100" dirty="0"/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55" y="2254052"/>
                <a:ext cx="1250662" cy="769441"/>
              </a:xfrm>
              <a:prstGeom prst="rect">
                <a:avLst/>
              </a:prstGeom>
              <a:blipFill rotWithShape="0">
                <a:blip r:embed="rId5"/>
                <a:stretch>
                  <a:fillRect t="-79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61"/>
              <p:cNvSpPr txBox="1"/>
              <p:nvPr/>
            </p:nvSpPr>
            <p:spPr>
              <a:xfrm>
                <a:off x="327851" y="3325513"/>
                <a:ext cx="2649315" cy="4308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b="0" i="1" smtClean="0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de-AT" sz="1100" b="0" i="1" dirty="0">
                    <a:latin typeface="Cambria Math" panose="02040503050406030204" pitchFamily="18" charset="0"/>
                  </a:rPr>
                  <a:t> </a:t>
                </a:r>
                <a:r>
                  <a:rPr lang="de-AT" sz="1100" b="0" dirty="0"/>
                  <a:t>becomes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𝑆𝐷</m:t>
                        </m:r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𝐶𝑂𝑀𝑃𝑆</m:t>
                        </m:r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1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𝑀𝐸𝐴𝑆</m:t>
                        </m:r>
                      </m:e>
                    </m:d>
                    <m:r>
                      <a:rPr lang="de-AT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100" dirty="0">
                    <a:solidFill>
                      <a:srgbClr val="C00000"/>
                    </a:solidFill>
                  </a:rPr>
                  <a:t> constraint </a:t>
                </a:r>
                <a14:m>
                  <m:oMath xmlns:m="http://schemas.openxmlformats.org/officeDocument/2006/math">
                    <m:r>
                      <a:rPr lang="de-AT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1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AT" sz="1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100" dirty="0"/>
                  <a:t> </a:t>
                </a:r>
              </a:p>
            </p:txBody>
          </p:sp>
        </mc:Choice>
        <mc:Fallback xmlns=""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1" y="3325513"/>
                <a:ext cx="2649315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14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Pfeil nach rechts 58"/>
          <p:cNvSpPr/>
          <p:nvPr/>
        </p:nvSpPr>
        <p:spPr bwMode="auto">
          <a:xfrm rot="1245643">
            <a:off x="2285160" y="2304520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2859965" y="1767289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291422" y="2764699"/>
            <a:ext cx="1226071" cy="5252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1600200" y="1740877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DPI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6105" y="1794718"/>
                <a:ext cx="1394878" cy="510692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Gleichschenkliges Dreieck 45"/>
          <p:cNvSpPr/>
          <p:nvPr/>
        </p:nvSpPr>
        <p:spPr bwMode="auto">
          <a:xfrm rot="10800000">
            <a:off x="1168736" y="1678300"/>
            <a:ext cx="4562046" cy="2076885"/>
          </a:xfrm>
          <a:prstGeom prst="triangle">
            <a:avLst>
              <a:gd name="adj" fmla="val 66418"/>
            </a:avLst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5942484" y="173380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539553" y="5571180"/>
            <a:ext cx="8392500" cy="955031"/>
          </a:xfrm>
          <a:prstGeom prst="roundRect">
            <a:avLst>
              <a:gd name="adj" fmla="val 1004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dirty="0"/>
                  <a:t>Process: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r>
                  <a:rPr lang="de-AT" b="1" dirty="0" err="1"/>
                  <a:t>Idea</a:t>
                </a:r>
                <a:r>
                  <a:rPr lang="de-AT" b="1" dirty="0"/>
                  <a:t>:</a:t>
                </a:r>
              </a:p>
              <a:p>
                <a:pPr marL="0" indent="0">
                  <a:buNone/>
                </a:pPr>
                <a:r>
                  <a:rPr lang="de-AT" dirty="0"/>
                  <a:t>do not update DPI in </a:t>
                </a:r>
                <a:r>
                  <a:rPr lang="de-AT" dirty="0" err="1"/>
                  <a:t>each</a:t>
                </a:r>
                <a:r>
                  <a:rPr lang="de-AT" dirty="0"/>
                  <a:t> </a:t>
                </a:r>
                <a:r>
                  <a:rPr lang="de-AT" dirty="0" err="1"/>
                  <a:t>iteration</a:t>
                </a:r>
                <a:r>
                  <a:rPr lang="de-AT" dirty="0"/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AT" dirty="0" err="1">
                    <a:sym typeface="Wingdings" panose="05000000000000000000" pitchFamily="2" charset="2"/>
                  </a:rPr>
                  <a:t>instead</a:t>
                </a:r>
                <a:r>
                  <a:rPr lang="de-AT" dirty="0">
                    <a:sym typeface="Wingdings" panose="05000000000000000000" pitchFamily="2" charset="2"/>
                  </a:rPr>
                  <a:t>: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use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new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measurements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only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as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constraints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>
                    <a:sym typeface="Wingdings" panose="05000000000000000000" pitchFamily="2" charset="2"/>
                  </a:rPr>
                  <a:t>on </a:t>
                </a:r>
                <a:r>
                  <a:rPr lang="de-AT" dirty="0" err="1">
                    <a:sym typeface="Wingdings" panose="05000000000000000000" pitchFamily="2" charset="2"/>
                  </a:rPr>
                  <a:t>the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diagnosis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search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space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AT" dirty="0" err="1">
                    <a:sym typeface="Wingdings" panose="05000000000000000000" pitchFamily="2" charset="2"/>
                  </a:rPr>
                  <a:t>intuitively</a:t>
                </a:r>
                <a:r>
                  <a:rPr lang="de-AT" dirty="0">
                    <a:sym typeface="Wingdings" panose="05000000000000000000" pitchFamily="2" charset="2"/>
                  </a:rPr>
                  <a:t>: “</a:t>
                </a:r>
                <a:r>
                  <a:rPr lang="de-AT" dirty="0" err="1">
                    <a:sym typeface="Wingdings" panose="05000000000000000000" pitchFamily="2" charset="2"/>
                  </a:rPr>
                  <a:t>freeze</a:t>
                </a:r>
                <a:r>
                  <a:rPr lang="de-AT" dirty="0">
                    <a:sym typeface="Wingdings" panose="05000000000000000000" pitchFamily="2" charset="2"/>
                  </a:rPr>
                  <a:t>“ </a:t>
                </a:r>
                <a:r>
                  <a:rPr lang="de-AT" dirty="0" err="1">
                    <a:sym typeface="Wingdings" panose="05000000000000000000" pitchFamily="2" charset="2"/>
                  </a:rPr>
                  <a:t>diagnosis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search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space</a:t>
                </a:r>
                <a:r>
                  <a:rPr lang="de-AT" dirty="0">
                    <a:sym typeface="Wingdings" panose="05000000000000000000" pitchFamily="2" charset="2"/>
                  </a:rPr>
                  <a:t>,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no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“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new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“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diagnoses</a:t>
                </a:r>
                <a:endParaRPr lang="de-AT" dirty="0">
                  <a:solidFill>
                    <a:srgbClr val="4699C2"/>
                  </a:solidFill>
                </a:endParaRPr>
              </a:p>
              <a:p>
                <a:pPr marL="0" indent="0">
                  <a:buNone/>
                </a:pPr>
                <a:endParaRPr lang="de-AT" sz="400" dirty="0"/>
              </a:p>
              <a:p>
                <a:pPr marL="0" indent="0">
                  <a:buNone/>
                </a:pPr>
                <a:r>
                  <a:rPr lang="de-AT" dirty="0" err="1"/>
                  <a:t>That</a:t>
                </a:r>
                <a:r>
                  <a:rPr lang="de-AT" dirty="0"/>
                  <a:t> </a:t>
                </a:r>
                <a:r>
                  <a:rPr lang="de-AT" dirty="0" err="1"/>
                  <a:t>is</a:t>
                </a:r>
                <a:r>
                  <a:rPr lang="de-AT" dirty="0"/>
                  <a:t>, </a:t>
                </a:r>
                <a:r>
                  <a:rPr lang="de-AT" dirty="0" err="1"/>
                  <a:t>solve</a:t>
                </a:r>
                <a:r>
                  <a:rPr lang="de-AT" dirty="0"/>
                  <a:t> </a:t>
                </a:r>
                <a:r>
                  <a:rPr lang="de-AT" dirty="0" err="1"/>
                  <a:t>another</a:t>
                </a:r>
                <a:r>
                  <a:rPr lang="de-AT" dirty="0"/>
                  <a:t> </a:t>
                </a:r>
                <a:r>
                  <a:rPr lang="de-AT" dirty="0" err="1"/>
                  <a:t>problem</a:t>
                </a:r>
                <a:r>
                  <a:rPr lang="de-AT" dirty="0"/>
                  <a:t>:</a:t>
                </a:r>
              </a:p>
              <a:p>
                <a:pPr marL="0" indent="0">
                  <a:buNone/>
                </a:pPr>
                <a:r>
                  <a:rPr lang="de-AT" b="1" dirty="0"/>
                  <a:t>(</a:t>
                </a:r>
                <a:r>
                  <a:rPr lang="de-AT" b="1" dirty="0" err="1">
                    <a:solidFill>
                      <a:srgbClr val="4699C2"/>
                    </a:solidFill>
                  </a:rPr>
                  <a:t>Opt</a:t>
                </a:r>
                <a:r>
                  <a:rPr lang="de-AT" b="1" dirty="0"/>
                  <a:t>)</a:t>
                </a:r>
                <a:r>
                  <a:rPr lang="de-AT" b="1" dirty="0" err="1"/>
                  <a:t>StatSD</a:t>
                </a:r>
                <a:r>
                  <a:rPr lang="de-AT" b="1" dirty="0"/>
                  <a:t>-Problem: </a:t>
                </a:r>
                <a:br>
                  <a:rPr lang="de-AT" b="1" dirty="0"/>
                </a:br>
                <a:r>
                  <a:rPr lang="de-AT" u="sng" dirty="0" err="1"/>
                  <a:t>Given</a:t>
                </a:r>
                <a:r>
                  <a:rPr lang="de-AT" u="sng" dirty="0"/>
                  <a:t>:</a:t>
                </a:r>
                <a:r>
                  <a:rPr lang="de-AT" dirty="0"/>
                  <a:t> DPI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/>
                  <a:t>. </a:t>
                </a:r>
                <a:br>
                  <a:rPr lang="de-AT" dirty="0"/>
                </a:br>
                <a:r>
                  <a:rPr lang="de-AT" u="sng" dirty="0"/>
                  <a:t>Find:</a:t>
                </a:r>
                <a:r>
                  <a:rPr lang="de-AT" dirty="0"/>
                  <a:t> (</a:t>
                </a:r>
                <a:r>
                  <a:rPr lang="de-AT" dirty="0">
                    <a:solidFill>
                      <a:srgbClr val="4699C2"/>
                    </a:solidFill>
                  </a:rPr>
                  <a:t>Minimal-</a:t>
                </a:r>
                <a:r>
                  <a:rPr lang="de-AT" dirty="0" err="1">
                    <a:solidFill>
                      <a:srgbClr val="4699C2"/>
                    </a:solidFill>
                  </a:rPr>
                  <a:t>cost</a:t>
                </a:r>
                <a:r>
                  <a:rPr lang="de-AT" dirty="0"/>
                  <a:t>) </a:t>
                </a:r>
                <a:r>
                  <a:rPr lang="de-AT" dirty="0" err="1"/>
                  <a:t>set</a:t>
                </a:r>
                <a:r>
                  <a:rPr lang="de-AT" dirty="0"/>
                  <a:t> of </a:t>
                </a:r>
                <a:r>
                  <a:rPr lang="de-AT" dirty="0" err="1"/>
                  <a:t>measurements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AT" b="1" dirty="0"/>
                  <a:t> </a:t>
                </a:r>
                <a:r>
                  <a:rPr lang="de-AT" dirty="0"/>
                  <a:t>such </a:t>
                </a:r>
                <a:r>
                  <a:rPr lang="de-AT" dirty="0" err="1"/>
                  <a:t>that</a:t>
                </a:r>
                <a:r>
                  <a:rPr lang="de-AT" dirty="0"/>
                  <a:t> </a:t>
                </a:r>
                <a:r>
                  <a:rPr lang="de-AT" dirty="0" err="1"/>
                  <a:t>there</a:t>
                </a:r>
                <a:r>
                  <a:rPr lang="de-AT" dirty="0"/>
                  <a:t> </a:t>
                </a:r>
                <a:r>
                  <a:rPr lang="de-AT" dirty="0" err="1"/>
                  <a:t>is</a:t>
                </a:r>
                <a:r>
                  <a:rPr lang="de-AT" dirty="0"/>
                  <a:t> </a:t>
                </a:r>
                <a:r>
                  <a:rPr lang="de-AT" dirty="0" err="1"/>
                  <a:t>only</a:t>
                </a:r>
                <a:r>
                  <a:rPr lang="de-AT" dirty="0"/>
                  <a:t> </a:t>
                </a:r>
                <a:r>
                  <a:rPr lang="de-AT" dirty="0" err="1"/>
                  <a:t>one</a:t>
                </a:r>
                <a:r>
                  <a:rPr lang="de-AT" dirty="0"/>
                  <a:t> </a:t>
                </a:r>
                <a:r>
                  <a:rPr lang="de-AT" dirty="0" err="1"/>
                  <a:t>diagnosis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dirty="0">
                    <a:solidFill>
                      <a:srgbClr val="C00000"/>
                    </a:solidFill>
                  </a:rPr>
                  <a:t> + </a:t>
                </a:r>
                <a:r>
                  <a:rPr lang="de-AT" dirty="0" err="1">
                    <a:solidFill>
                      <a:srgbClr val="C00000"/>
                    </a:solidFill>
                  </a:rPr>
                  <a:t>constraints</a:t>
                </a:r>
                <a:r>
                  <a:rPr lang="de-AT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AT" dirty="0"/>
                  <a:t>.</a:t>
                </a:r>
                <a:r>
                  <a:rPr lang="de-AT" dirty="0">
                    <a:solidFill>
                      <a:srgbClr val="C00000"/>
                    </a:solidFill>
                  </a:rPr>
                  <a:t> </a:t>
                </a:r>
                <a:endParaRPr lang="de-AT" dirty="0"/>
              </a:p>
            </p:txBody>
          </p:sp>
        </mc:Choice>
        <mc:Fallback xmlns="">
          <p:sp>
            <p:nvSpPr>
              <p:cNvPr id="40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  <a:blipFill>
                <a:blip r:embed="rId8"/>
                <a:stretch>
                  <a:fillRect l="-287" t="-242" b="-4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bgerundetes Rechteck 49"/>
          <p:cNvSpPr/>
          <p:nvPr/>
        </p:nvSpPr>
        <p:spPr bwMode="auto">
          <a:xfrm>
            <a:off x="1599747" y="1730124"/>
            <a:ext cx="1107831" cy="493165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395633" y="1447620"/>
            <a:ext cx="60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>
                <a:solidFill>
                  <a:srgbClr val="C00000"/>
                </a:solidFill>
              </a:rPr>
              <a:t>fixed</a:t>
            </a:r>
            <a:r>
              <a:rPr lang="de-AT" sz="1200" b="1" dirty="0">
                <a:solidFill>
                  <a:srgbClr val="C00000"/>
                </a:solidFill>
              </a:rPr>
              <a:t>!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3616105" y="1794718"/>
            <a:ext cx="1394878" cy="51069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337007" y="1356896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200" b="1" dirty="0" err="1">
                <a:solidFill>
                  <a:srgbClr val="C00000"/>
                </a:solidFill>
              </a:rPr>
              <a:t>keep</a:t>
            </a:r>
            <a:r>
              <a:rPr lang="de-AT" sz="1200" b="1" dirty="0">
                <a:solidFill>
                  <a:srgbClr val="C00000"/>
                </a:solidFill>
              </a:rPr>
              <a:t> </a:t>
            </a:r>
            <a:r>
              <a:rPr lang="de-AT" sz="1200" b="1" dirty="0" err="1">
                <a:solidFill>
                  <a:srgbClr val="C00000"/>
                </a:solidFill>
              </a:rPr>
              <a:t>state</a:t>
            </a:r>
            <a:r>
              <a:rPr lang="de-AT" sz="1200" b="1" dirty="0">
                <a:solidFill>
                  <a:srgbClr val="C00000"/>
                </a:solidFill>
              </a:rPr>
              <a:t>! </a:t>
            </a:r>
            <a:r>
              <a:rPr lang="de-AT" sz="1200" b="1" dirty="0" err="1">
                <a:solidFill>
                  <a:srgbClr val="C00000"/>
                </a:solidFill>
              </a:rPr>
              <a:t>no</a:t>
            </a:r>
            <a:r>
              <a:rPr lang="de-AT" sz="1200" b="1" dirty="0">
                <a:solidFill>
                  <a:srgbClr val="C00000"/>
                </a:solidFill>
              </a:rPr>
              <a:t> redundant </a:t>
            </a:r>
            <a:br>
              <a:rPr lang="de-AT" sz="1200" b="1" dirty="0">
                <a:solidFill>
                  <a:srgbClr val="C00000"/>
                </a:solidFill>
              </a:rPr>
            </a:br>
            <a:r>
              <a:rPr lang="de-AT" sz="1200" b="1" dirty="0" err="1">
                <a:solidFill>
                  <a:srgbClr val="C00000"/>
                </a:solidFill>
              </a:rPr>
              <a:t>computations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4" name="Multiplizieren 53"/>
          <p:cNvSpPr/>
          <p:nvPr/>
        </p:nvSpPr>
        <p:spPr bwMode="auto">
          <a:xfrm>
            <a:off x="-521132" y="3092520"/>
            <a:ext cx="3887714" cy="927987"/>
          </a:xfrm>
          <a:prstGeom prst="mathMultiply">
            <a:avLst>
              <a:gd name="adj1" fmla="val 9816"/>
            </a:avLst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5320020" y="5348247"/>
                <a:ext cx="3269440" cy="5232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400" dirty="0"/>
                  <a:t>cf. </a:t>
                </a:r>
                <a:r>
                  <a:rPr lang="de-AT" sz="1400" b="1" dirty="0" err="1"/>
                  <a:t>DynSD</a:t>
                </a:r>
                <a:r>
                  <a:rPr lang="de-AT" sz="1400" b="1" dirty="0"/>
                  <a:t>-Problem</a:t>
                </a:r>
                <a:r>
                  <a:rPr lang="de-AT" sz="1400" dirty="0"/>
                  <a:t>: … only </a:t>
                </a:r>
                <a:r>
                  <a:rPr lang="de-AT" sz="1400" dirty="0" err="1"/>
                  <a:t>one</a:t>
                </a:r>
                <a:r>
                  <a:rPr lang="de-AT" sz="1400" dirty="0"/>
                  <a:t> </a:t>
                </a:r>
                <a:r>
                  <a:rPr lang="de-AT" sz="1400" dirty="0" err="1"/>
                  <a:t>diagnosis</a:t>
                </a:r>
                <a:r>
                  <a:rPr lang="de-AT" sz="1400" dirty="0"/>
                  <a:t>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de-AT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AT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de-AT" sz="1400" dirty="0"/>
                  <a:t>.</a:t>
                </a:r>
                <a:r>
                  <a:rPr lang="de-AT" sz="1400" dirty="0">
                    <a:solidFill>
                      <a:srgbClr val="C00000"/>
                    </a:solidFill>
                  </a:rPr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020" y="5348247"/>
                <a:ext cx="3269440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560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bgerundetes Rechteck 55"/>
          <p:cNvSpPr/>
          <p:nvPr/>
        </p:nvSpPr>
        <p:spPr bwMode="auto">
          <a:xfrm>
            <a:off x="5948859" y="1731229"/>
            <a:ext cx="1107831" cy="493165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7077232" y="1530779"/>
            <a:ext cx="973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>
                <a:solidFill>
                  <a:srgbClr val="C00000"/>
                </a:solidFill>
              </a:rPr>
              <a:t>still valid??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8" name="Multiplizieren 57"/>
          <p:cNvSpPr/>
          <p:nvPr/>
        </p:nvSpPr>
        <p:spPr bwMode="auto">
          <a:xfrm>
            <a:off x="-208853" y="2101840"/>
            <a:ext cx="2351849" cy="927987"/>
          </a:xfrm>
          <a:prstGeom prst="mathMultiply">
            <a:avLst>
              <a:gd name="adj1" fmla="val 9816"/>
            </a:avLst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Pfeil nach rechts 26"/>
          <p:cNvSpPr/>
          <p:nvPr/>
        </p:nvSpPr>
        <p:spPr bwMode="auto">
          <a:xfrm>
            <a:off x="5072666" y="2348366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>
            <a:off x="5201716" y="1762326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Sequential</a:t>
            </a:r>
            <a:r>
              <a:rPr lang="de-AT" dirty="0"/>
              <a:t> Diagnosis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72</a:t>
            </a:fld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77" y="2410638"/>
                <a:ext cx="333746" cy="2616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37" y="1894964"/>
                <a:ext cx="692113" cy="2616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/>
              <p:cNvSpPr/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20" name="Ellips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625" y="2667341"/>
                <a:ext cx="1417597" cy="65456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lipse 21"/>
          <p:cNvSpPr/>
          <p:nvPr/>
        </p:nvSpPr>
        <p:spPr bwMode="auto">
          <a:xfrm>
            <a:off x="3999733" y="3434313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Pfeil nach rechts 27"/>
          <p:cNvSpPr/>
          <p:nvPr/>
        </p:nvSpPr>
        <p:spPr bwMode="auto">
          <a:xfrm rot="263363">
            <a:off x="4967381" y="325062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20740211">
            <a:off x="3517493" y="3249735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543695" y="961602"/>
            <a:ext cx="256512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hard</a:t>
            </a:r>
            <a:r>
              <a:rPr lang="de-AT" sz="1100" dirty="0"/>
              <a:t> </a:t>
            </a:r>
            <a:r>
              <a:rPr lang="de-AT" sz="1100" dirty="0" err="1"/>
              <a:t>computational</a:t>
            </a:r>
            <a:r>
              <a:rPr lang="de-AT" sz="1100" dirty="0"/>
              <a:t> </a:t>
            </a:r>
            <a:r>
              <a:rPr lang="de-AT" sz="1100" dirty="0" err="1"/>
              <a:t>task</a:t>
            </a:r>
            <a:r>
              <a:rPr lang="de-AT" sz="1100" dirty="0"/>
              <a:t>, </a:t>
            </a:r>
            <a:r>
              <a:rPr lang="de-AT" sz="1100" dirty="0" err="1"/>
              <a:t>can</a:t>
            </a:r>
            <a:r>
              <a:rPr lang="de-AT" sz="1100" dirty="0"/>
              <a:t> </a:t>
            </a:r>
            <a:r>
              <a:rPr lang="de-AT" sz="1100" dirty="0" err="1"/>
              <a:t>usually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 err="1"/>
              <a:t>only</a:t>
            </a:r>
            <a:r>
              <a:rPr lang="de-AT" sz="1100" dirty="0"/>
              <a:t> </a:t>
            </a:r>
            <a:r>
              <a:rPr lang="de-AT" sz="1100" dirty="0" err="1"/>
              <a:t>compute</a:t>
            </a:r>
            <a:r>
              <a:rPr lang="de-AT" sz="1100" dirty="0"/>
              <a:t> </a:t>
            </a:r>
            <a:r>
              <a:rPr lang="de-AT" sz="1100" b="1" dirty="0" err="1"/>
              <a:t>some</a:t>
            </a:r>
            <a:r>
              <a:rPr lang="de-AT" sz="1100" dirty="0"/>
              <a:t> </a:t>
            </a:r>
            <a:r>
              <a:rPr lang="de-AT" sz="1100" dirty="0" err="1"/>
              <a:t>diagnoses</a:t>
            </a:r>
            <a:endParaRPr lang="en-US" sz="1100" dirty="0"/>
          </a:p>
        </p:txBody>
      </p:sp>
      <p:sp>
        <p:nvSpPr>
          <p:cNvPr id="35" name="Textfeld 34"/>
          <p:cNvSpPr txBox="1"/>
          <p:nvPr/>
        </p:nvSpPr>
        <p:spPr>
          <a:xfrm>
            <a:off x="1883848" y="1463878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input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23706" y="146387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>
                <a:solidFill>
                  <a:schemeClr val="bg1">
                    <a:lumMod val="65000"/>
                  </a:schemeClr>
                </a:solidFill>
              </a:rPr>
              <a:t>output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833225" y="2667709"/>
            <a:ext cx="169790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maybe</a:t>
            </a:r>
            <a:r>
              <a:rPr lang="de-AT" sz="1100" dirty="0"/>
              <a:t>: </a:t>
            </a:r>
            <a:r>
              <a:rPr lang="de-AT" sz="1100" dirty="0" err="1"/>
              <a:t>optimize</a:t>
            </a:r>
            <a:r>
              <a:rPr lang="de-AT" sz="1100" dirty="0"/>
              <a:t> </a:t>
            </a:r>
            <a:r>
              <a:rPr lang="de-AT" sz="1100" dirty="0" err="1"/>
              <a:t>based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on </a:t>
            </a:r>
            <a:r>
              <a:rPr lang="de-AT" sz="1100" dirty="0" err="1"/>
              <a:t>some</a:t>
            </a:r>
            <a:r>
              <a:rPr lang="de-AT" sz="1100" dirty="0"/>
              <a:t> </a:t>
            </a:r>
            <a:r>
              <a:rPr lang="de-AT" sz="1100" dirty="0" err="1"/>
              <a:t>heuristic</a:t>
            </a:r>
            <a:r>
              <a:rPr lang="de-AT" sz="1100" dirty="0"/>
              <a:t>, e.g. </a:t>
            </a:r>
            <a:br>
              <a:rPr lang="de-AT" sz="1100" dirty="0"/>
            </a:br>
            <a:r>
              <a:rPr lang="de-AT" sz="1100" dirty="0" err="1"/>
              <a:t>information</a:t>
            </a:r>
            <a:r>
              <a:rPr lang="de-AT" sz="1100" dirty="0"/>
              <a:t> </a:t>
            </a:r>
            <a:r>
              <a:rPr lang="de-AT" sz="1100" dirty="0" err="1"/>
              <a:t>gain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82" y="3303508"/>
                <a:ext cx="403700" cy="2616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127" y="3311311"/>
                <a:ext cx="348236" cy="2616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feld 47"/>
          <p:cNvSpPr txBox="1"/>
          <p:nvPr/>
        </p:nvSpPr>
        <p:spPr>
          <a:xfrm>
            <a:off x="3962761" y="3067352"/>
            <a:ext cx="95250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b="1" dirty="0">
                <a:solidFill>
                  <a:srgbClr val="C00000"/>
                </a:solidFill>
              </a:rPr>
              <a:t>expensive!!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136277" y="3670909"/>
            <a:ext cx="247054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 err="1"/>
              <a:t>oracle</a:t>
            </a:r>
            <a:r>
              <a:rPr lang="de-AT" sz="1100" dirty="0"/>
              <a:t> = </a:t>
            </a:r>
            <a:r>
              <a:rPr lang="de-AT" sz="1100" dirty="0" err="1"/>
              <a:t>engineer</a:t>
            </a:r>
            <a:r>
              <a:rPr lang="de-AT" sz="1100" dirty="0"/>
              <a:t> (</a:t>
            </a:r>
            <a:r>
              <a:rPr lang="de-AT" sz="1100" dirty="0" err="1"/>
              <a:t>physical</a:t>
            </a:r>
            <a:r>
              <a:rPr lang="de-AT" sz="1100" dirty="0"/>
              <a:t> </a:t>
            </a:r>
            <a:r>
              <a:rPr lang="de-AT" sz="1100" dirty="0" err="1"/>
              <a:t>system</a:t>
            </a:r>
            <a:r>
              <a:rPr lang="de-AT" sz="1100" dirty="0"/>
              <a:t>),</a:t>
            </a:r>
          </a:p>
          <a:p>
            <a:r>
              <a:rPr lang="de-AT" sz="1100" dirty="0" err="1"/>
              <a:t>domain</a:t>
            </a:r>
            <a:r>
              <a:rPr lang="de-AT" sz="1100" dirty="0"/>
              <a:t> expert (KB), etc.</a:t>
            </a:r>
            <a:endParaRPr lang="en-US" sz="1100" dirty="0"/>
          </a:p>
        </p:txBody>
      </p:sp>
      <p:sp>
        <p:nvSpPr>
          <p:cNvPr id="61" name="Textfeld 60"/>
          <p:cNvSpPr txBox="1"/>
          <p:nvPr/>
        </p:nvSpPr>
        <p:spPr>
          <a:xfrm>
            <a:off x="2225070" y="961705"/>
            <a:ext cx="20505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100" dirty="0"/>
              <a:t>different </a:t>
            </a:r>
            <a:r>
              <a:rPr lang="de-AT" sz="1100" dirty="0" err="1"/>
              <a:t>possible</a:t>
            </a:r>
            <a:r>
              <a:rPr lang="de-AT" sz="1100" dirty="0"/>
              <a:t> </a:t>
            </a:r>
            <a:r>
              <a:rPr lang="de-AT" sz="1100" dirty="0" err="1"/>
              <a:t>algorithms</a:t>
            </a:r>
            <a:r>
              <a:rPr lang="de-AT" sz="1100" dirty="0"/>
              <a:t> </a:t>
            </a:r>
            <a:br>
              <a:rPr lang="de-AT" sz="1100" dirty="0"/>
            </a:br>
            <a:r>
              <a:rPr lang="de-AT" sz="1100" dirty="0"/>
              <a:t>(e.g. </a:t>
            </a:r>
            <a:r>
              <a:rPr lang="de-AT" sz="1100" dirty="0" err="1"/>
              <a:t>Reiter‘s</a:t>
            </a:r>
            <a:r>
              <a:rPr lang="de-AT" sz="1100" dirty="0"/>
              <a:t> HS-</a:t>
            </a:r>
            <a:r>
              <a:rPr lang="de-AT" sz="1100" dirty="0" err="1"/>
              <a:t>Tree</a:t>
            </a:r>
            <a:r>
              <a:rPr lang="de-AT" sz="1100" dirty="0"/>
              <a:t>)</a:t>
            </a:r>
            <a:endParaRPr lang="en-US" sz="1100" dirty="0"/>
          </a:p>
        </p:txBody>
      </p:sp>
      <p:cxnSp>
        <p:nvCxnSpPr>
          <p:cNvPr id="63" name="Gerader Verbinder 62"/>
          <p:cNvCxnSpPr>
            <a:stCxn id="61" idx="2"/>
          </p:cNvCxnSpPr>
          <p:nvPr/>
        </p:nvCxnSpPr>
        <p:spPr bwMode="auto">
          <a:xfrm>
            <a:off x="3250351" y="1392592"/>
            <a:ext cx="582862" cy="611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r Verbinder 64"/>
          <p:cNvCxnSpPr>
            <a:stCxn id="34" idx="2"/>
          </p:cNvCxnSpPr>
          <p:nvPr/>
        </p:nvCxnSpPr>
        <p:spPr bwMode="auto">
          <a:xfrm flipH="1">
            <a:off x="4753669" y="1392489"/>
            <a:ext cx="1072589" cy="611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r Verbinder 66"/>
          <p:cNvCxnSpPr>
            <a:stCxn id="37" idx="1"/>
          </p:cNvCxnSpPr>
          <p:nvPr/>
        </p:nvCxnSpPr>
        <p:spPr bwMode="auto">
          <a:xfrm flipH="1">
            <a:off x="6455301" y="2967791"/>
            <a:ext cx="377924" cy="11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r Verbinder 68"/>
          <p:cNvCxnSpPr>
            <a:stCxn id="49" idx="1"/>
          </p:cNvCxnSpPr>
          <p:nvPr/>
        </p:nvCxnSpPr>
        <p:spPr bwMode="auto">
          <a:xfrm flipH="1" flipV="1">
            <a:off x="4753669" y="3686220"/>
            <a:ext cx="382608" cy="200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r Verbinder 70"/>
          <p:cNvCxnSpPr>
            <a:stCxn id="48" idx="2"/>
          </p:cNvCxnSpPr>
          <p:nvPr/>
        </p:nvCxnSpPr>
        <p:spPr bwMode="auto">
          <a:xfrm flipH="1">
            <a:off x="4275631" y="3328962"/>
            <a:ext cx="163383" cy="2361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r Verbinder 72"/>
          <p:cNvCxnSpPr>
            <a:stCxn id="60" idx="0"/>
          </p:cNvCxnSpPr>
          <p:nvPr/>
        </p:nvCxnSpPr>
        <p:spPr bwMode="auto">
          <a:xfrm flipV="1">
            <a:off x="1341398" y="3067353"/>
            <a:ext cx="1082983" cy="256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feld 65"/>
          <p:cNvSpPr txBox="1"/>
          <p:nvPr/>
        </p:nvSpPr>
        <p:spPr>
          <a:xfrm>
            <a:off x="7073250" y="1850181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err="1">
                <a:solidFill>
                  <a:srgbClr val="C00000"/>
                </a:solidFill>
              </a:rPr>
              <a:t>StatSD</a:t>
            </a:r>
            <a:r>
              <a:rPr lang="de-AT" sz="1200" b="1" dirty="0">
                <a:solidFill>
                  <a:srgbClr val="C00000"/>
                </a:solidFill>
              </a:rPr>
              <a:t>-Problem </a:t>
            </a:r>
            <a:br>
              <a:rPr lang="de-AT" sz="1200" b="1" dirty="0">
                <a:solidFill>
                  <a:srgbClr val="C00000"/>
                </a:solidFill>
              </a:rPr>
            </a:br>
            <a:r>
              <a:rPr lang="de-AT" sz="1200" b="1" dirty="0" err="1">
                <a:solidFill>
                  <a:srgbClr val="C00000"/>
                </a:solidFill>
              </a:rPr>
              <a:t>general</a:t>
            </a:r>
            <a:r>
              <a:rPr lang="de-AT" sz="1200" b="1" dirty="0">
                <a:solidFill>
                  <a:srgbClr val="C00000"/>
                </a:solidFill>
              </a:rPr>
              <a:t> </a:t>
            </a:r>
            <a:r>
              <a:rPr lang="de-AT" sz="1200" b="1" dirty="0" err="1">
                <a:solidFill>
                  <a:srgbClr val="C00000"/>
                </a:solidFill>
              </a:rPr>
              <a:t>enough</a:t>
            </a:r>
            <a:r>
              <a:rPr lang="de-AT" sz="1200" b="1" dirty="0">
                <a:solidFill>
                  <a:srgbClr val="C00000"/>
                </a:solidFill>
              </a:rPr>
              <a:t>??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F5AB61-087F-4230-A4C7-83562EC22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30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2726 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0" grpId="0" animBg="1"/>
      <p:bldP spid="64" grpId="0" animBg="1"/>
      <p:bldP spid="62" grpId="0" animBg="1"/>
      <p:bldP spid="59" grpId="0" animBg="1"/>
      <p:bldP spid="59" grpId="1" animBg="1"/>
      <p:bldP spid="59" grpId="2" animBg="1"/>
      <p:bldP spid="47" grpId="0" animBg="1"/>
      <p:bldP spid="50" grpId="0" animBg="1"/>
      <p:bldP spid="51" grpId="0"/>
      <p:bldP spid="52" grpId="0" animBg="1"/>
      <p:bldP spid="53" grpId="0"/>
      <p:bldP spid="54" grpId="0" animBg="1"/>
      <p:bldP spid="54" grpId="1" animBg="1"/>
      <p:bldP spid="55" grpId="0" animBg="1"/>
      <p:bldP spid="56" grpId="0" animBg="1"/>
      <p:bldP spid="57" grpId="0"/>
      <p:bldP spid="58" grpId="0" animBg="1"/>
      <p:bldP spid="58" grpId="1" animBg="1"/>
      <p:bldP spid="6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StatSD</a:t>
            </a:r>
            <a:r>
              <a:rPr lang="de-AT" dirty="0"/>
              <a:t> vs. </a:t>
            </a:r>
            <a:r>
              <a:rPr lang="de-AT" dirty="0" err="1"/>
              <a:t>DynSD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Evolution of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space</a:t>
            </a:r>
            <a:r>
              <a:rPr lang="de-AT" dirty="0"/>
              <a:t> of </a:t>
            </a:r>
            <a:r>
              <a:rPr lang="de-AT" dirty="0" err="1"/>
              <a:t>diagnoses</a:t>
            </a:r>
            <a:r>
              <a:rPr lang="de-AT" dirty="0"/>
              <a:t>: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73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20" y="1831589"/>
            <a:ext cx="5256589" cy="4387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61788" y="2019704"/>
                <a:ext cx="1641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/>
                  <a:t>diagnoses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88" y="2019704"/>
                <a:ext cx="1641796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111"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r Verbinder 7"/>
          <p:cNvCxnSpPr>
            <a:stCxn id="7" idx="2"/>
          </p:cNvCxnSpPr>
          <p:nvPr/>
        </p:nvCxnSpPr>
        <p:spPr bwMode="auto">
          <a:xfrm>
            <a:off x="1182686" y="2327481"/>
            <a:ext cx="1268950" cy="129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27279" y="4820617"/>
                <a:ext cx="16417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/>
                  <a:t>diagnoses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9" y="4820617"/>
                <a:ext cx="1641796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111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r Verbinder 9"/>
          <p:cNvCxnSpPr>
            <a:stCxn id="9" idx="2"/>
          </p:cNvCxnSpPr>
          <p:nvPr/>
        </p:nvCxnSpPr>
        <p:spPr bwMode="auto">
          <a:xfrm>
            <a:off x="1348177" y="5128394"/>
            <a:ext cx="1268950" cy="129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4250818" y="3707159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DynSD</a:t>
            </a:r>
            <a:endParaRPr lang="en-US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250817" y="621913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/>
              <a:t>StatSD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202066" y="1109094"/>
                <a:ext cx="16866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/>
                  <a:t>diagnoses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066" y="1109094"/>
                <a:ext cx="168668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083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r Verbinder 13"/>
          <p:cNvCxnSpPr>
            <a:stCxn id="13" idx="2"/>
          </p:cNvCxnSpPr>
          <p:nvPr/>
        </p:nvCxnSpPr>
        <p:spPr bwMode="auto">
          <a:xfrm flipH="1">
            <a:off x="4020938" y="1416871"/>
            <a:ext cx="1024468" cy="910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974356" y="1457800"/>
                <a:ext cx="16866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/>
                  <a:t>diagnoses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356" y="1457800"/>
                <a:ext cx="168668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83" t="-588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r Verbinder 17"/>
          <p:cNvCxnSpPr>
            <a:stCxn id="16" idx="2"/>
          </p:cNvCxnSpPr>
          <p:nvPr/>
        </p:nvCxnSpPr>
        <p:spPr bwMode="auto">
          <a:xfrm flipH="1">
            <a:off x="6406856" y="1765577"/>
            <a:ext cx="410840" cy="408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348177" y="4051636"/>
                <a:ext cx="2103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/>
                  <a:t>diagnoses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+</a:t>
                </a:r>
                <a14:m>
                  <m:oMath xmlns:m="http://schemas.openxmlformats.org/officeDocument/2006/math"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de-AT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77" y="4051636"/>
                <a:ext cx="2103525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870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221113" y="4205524"/>
                <a:ext cx="24908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/>
                  <a:t>diagnoses </a:t>
                </a:r>
                <a:r>
                  <a:rPr lang="de-AT" sz="1400" dirty="0" err="1"/>
                  <a:t>for</a:t>
                </a:r>
                <a:r>
                  <a:rPr lang="de-AT" sz="1400" dirty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+</a:t>
                </a:r>
                <a14:m>
                  <m:oMath xmlns:m="http://schemas.openxmlformats.org/officeDocument/2006/math"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de-AT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sz="1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113" y="4205524"/>
                <a:ext cx="2490810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733" t="-6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r Verbinder 22"/>
          <p:cNvCxnSpPr/>
          <p:nvPr/>
        </p:nvCxnSpPr>
        <p:spPr bwMode="auto">
          <a:xfrm flipH="1">
            <a:off x="5674125" y="4529611"/>
            <a:ext cx="775120" cy="444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r Verbinder 24"/>
          <p:cNvCxnSpPr>
            <a:stCxn id="20" idx="2"/>
          </p:cNvCxnSpPr>
          <p:nvPr/>
        </p:nvCxnSpPr>
        <p:spPr bwMode="auto">
          <a:xfrm>
            <a:off x="2399940" y="4359413"/>
            <a:ext cx="1906192" cy="615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7287824" y="246455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…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5707101" y="5037221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…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6277131" y="5677474"/>
            <a:ext cx="26052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/>
              <a:t>search</a:t>
            </a:r>
            <a:r>
              <a:rPr lang="de-AT" sz="1400" dirty="0"/>
              <a:t> </a:t>
            </a:r>
            <a:r>
              <a:rPr lang="de-AT" sz="1400" dirty="0" err="1"/>
              <a:t>space</a:t>
            </a:r>
            <a:r>
              <a:rPr lang="de-AT" sz="1400" dirty="0"/>
              <a:t> </a:t>
            </a:r>
            <a:r>
              <a:rPr lang="de-AT" sz="1400" dirty="0" err="1"/>
              <a:t>restriction</a:t>
            </a:r>
            <a:r>
              <a:rPr lang="de-AT" sz="1400" dirty="0"/>
              <a:t>?        </a:t>
            </a:r>
            <a:endParaRPr lang="en-US" sz="1400" dirty="0"/>
          </a:p>
        </p:txBody>
      </p:sp>
      <p:sp>
        <p:nvSpPr>
          <p:cNvPr id="29" name="Smiley 28"/>
          <p:cNvSpPr/>
          <p:nvPr/>
        </p:nvSpPr>
        <p:spPr bwMode="auto">
          <a:xfrm>
            <a:off x="8594920" y="5722570"/>
            <a:ext cx="222085" cy="230710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277131" y="6073400"/>
            <a:ext cx="26052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/>
              <a:t>completeness</a:t>
            </a:r>
            <a:r>
              <a:rPr lang="de-AT" sz="1400" dirty="0"/>
              <a:t>?                       </a:t>
            </a:r>
            <a:endParaRPr lang="en-US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376038" y="6073400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accent1">
                    <a:lumMod val="75000"/>
                  </a:schemeClr>
                </a:solidFill>
              </a:rPr>
              <a:t>OK </a:t>
            </a:r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de-A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</a:rPr>
              <a:t>actual</a:t>
            </a:r>
            <a:r>
              <a:rPr lang="de-A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</a:rPr>
              <a:t>diagnosis</a:t>
            </a:r>
            <a:r>
              <a:rPr lang="de-A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AT" sz="1400" dirty="0">
                <a:solidFill>
                  <a:schemeClr val="accent1">
                    <a:lumMod val="75000"/>
                  </a:schemeClr>
                </a:solidFill>
              </a:rPr>
              <a:t> in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288750" y="4379658"/>
            <a:ext cx="3845603" cy="1819230"/>
          </a:xfrm>
          <a:prstGeom prst="ellipse">
            <a:avLst/>
          </a:prstGeom>
          <a:noFill/>
          <a:ln w="508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 flipV="1">
            <a:off x="2287514" y="5849738"/>
            <a:ext cx="363371" cy="2664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6534714" y="3251777"/>
            <a:ext cx="96890" cy="9689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591195" y="3752165"/>
            <a:ext cx="312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C00000"/>
                </a:solidFill>
              </a:rPr>
              <a:t>NOK </a:t>
            </a:r>
            <a:r>
              <a:rPr lang="de-AT" sz="1400" dirty="0" err="1">
                <a:solidFill>
                  <a:srgbClr val="C00000"/>
                </a:solidFill>
              </a:rPr>
              <a:t>if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actual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diagnosis</a:t>
            </a:r>
            <a:r>
              <a:rPr lang="de-AT" sz="1400" dirty="0">
                <a:solidFill>
                  <a:srgbClr val="C00000"/>
                </a:solidFill>
              </a:rPr>
              <a:t> </a:t>
            </a:r>
            <a:r>
              <a:rPr lang="de-AT" sz="1400" dirty="0" err="1">
                <a:solidFill>
                  <a:srgbClr val="C00000"/>
                </a:solidFill>
              </a:rPr>
              <a:t>is</a:t>
            </a:r>
            <a:r>
              <a:rPr lang="de-AT" sz="1400" dirty="0">
                <a:solidFill>
                  <a:srgbClr val="C00000"/>
                </a:solidFill>
              </a:rPr>
              <a:t>, e.g., </a:t>
            </a:r>
            <a:r>
              <a:rPr lang="de-AT" sz="1400" dirty="0" err="1">
                <a:solidFill>
                  <a:srgbClr val="C00000"/>
                </a:solidFill>
              </a:rPr>
              <a:t>here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 bwMode="auto">
          <a:xfrm flipH="1" flipV="1">
            <a:off x="6679359" y="3337765"/>
            <a:ext cx="1786411" cy="4684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Smiley 41"/>
          <p:cNvSpPr/>
          <p:nvPr/>
        </p:nvSpPr>
        <p:spPr bwMode="auto">
          <a:xfrm>
            <a:off x="8606329" y="6124192"/>
            <a:ext cx="222085" cy="230710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454F41EC-7EFA-4E61-A6CE-703BD728D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90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6" grpId="0"/>
      <p:bldP spid="20" grpId="0"/>
      <p:bldP spid="21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8" grpId="0" animBg="1"/>
      <p:bldP spid="39" grpId="0"/>
      <p:bldP spid="4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Search Space </a:t>
            </a:r>
            <a:r>
              <a:rPr lang="de-AT" dirty="0" err="1"/>
              <a:t>Restriction</a:t>
            </a:r>
            <a:r>
              <a:rPr lang="de-AT" dirty="0"/>
              <a:t> </a:t>
            </a:r>
            <a:r>
              <a:rPr lang="de-AT" dirty="0">
                <a:solidFill>
                  <a:srgbClr val="C00000"/>
                </a:solidFill>
              </a:rPr>
              <a:t>+ </a:t>
            </a:r>
            <a:r>
              <a:rPr lang="de-AT" dirty="0" err="1">
                <a:solidFill>
                  <a:srgbClr val="C00000"/>
                </a:solidFill>
              </a:rPr>
              <a:t>Completeness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dirty="0" err="1"/>
                  <a:t>Process</a:t>
                </a:r>
                <a:r>
                  <a:rPr lang="de-AT" dirty="0"/>
                  <a:t>:</a:t>
                </a:r>
              </a:p>
              <a:p>
                <a:pPr marL="0" indent="0">
                  <a:buNone/>
                </a:pPr>
                <a:r>
                  <a:rPr lang="de-AT" dirty="0"/>
                  <a:t>(</a:t>
                </a:r>
                <a:r>
                  <a:rPr lang="de-AT" dirty="0" err="1">
                    <a:solidFill>
                      <a:srgbClr val="C00000"/>
                    </a:solidFill>
                  </a:rPr>
                  <a:t>generalized</a:t>
                </a:r>
                <a:r>
                  <a:rPr lang="de-AT" dirty="0"/>
                  <a:t> </a:t>
                </a:r>
                <a:br>
                  <a:rPr lang="de-AT" dirty="0"/>
                </a:br>
                <a:r>
                  <a:rPr lang="de-AT" dirty="0" err="1"/>
                  <a:t>StatSD</a:t>
                </a:r>
                <a:r>
                  <a:rPr lang="de-AT" dirty="0"/>
                  <a:t>)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br>
                  <a:rPr lang="de-AT" dirty="0"/>
                </a:br>
                <a:endParaRPr lang="de-AT" dirty="0"/>
              </a:p>
              <a:p>
                <a:pPr marL="0" indent="0">
                  <a:buNone/>
                </a:pPr>
                <a:r>
                  <a:rPr lang="de-AT" dirty="0"/>
                  <a:t>In </a:t>
                </a:r>
                <a:r>
                  <a:rPr lang="de-AT" dirty="0" err="1"/>
                  <a:t>fact</a:t>
                </a:r>
                <a:r>
                  <a:rPr lang="de-AT" dirty="0"/>
                  <a:t>: DPI </a:t>
                </a:r>
                <a:r>
                  <a:rPr lang="de-AT" dirty="0" err="1"/>
                  <a:t>can</a:t>
                </a:r>
                <a:r>
                  <a:rPr lang="de-AT" dirty="0"/>
                  <a:t> </a:t>
                </a:r>
                <a:r>
                  <a:rPr lang="de-AT" dirty="0" err="1"/>
                  <a:t>be</a:t>
                </a:r>
                <a:r>
                  <a:rPr lang="de-AT" dirty="0"/>
                  <a:t> </a:t>
                </a:r>
                <a:r>
                  <a:rPr lang="de-AT" dirty="0" err="1"/>
                  <a:t>updated</a:t>
                </a:r>
                <a:r>
                  <a:rPr lang="de-AT" dirty="0"/>
                  <a:t> </a:t>
                </a:r>
                <a:r>
                  <a:rPr lang="de-AT" dirty="0">
                    <a:solidFill>
                      <a:srgbClr val="4699C2"/>
                    </a:solidFill>
                  </a:rPr>
                  <a:t>at </a:t>
                </a:r>
                <a:r>
                  <a:rPr lang="de-AT" dirty="0" err="1">
                    <a:solidFill>
                      <a:srgbClr val="4699C2"/>
                    </a:solidFill>
                  </a:rPr>
                  <a:t>arbitrary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iteration</a:t>
                </a:r>
                <a:r>
                  <a:rPr lang="de-AT" dirty="0">
                    <a:solidFill>
                      <a:srgbClr val="4699C2"/>
                    </a:solidFill>
                  </a:rPr>
                  <a:t>(s)  </a:t>
                </a:r>
              </a:p>
              <a:p>
                <a:pPr marL="0" indent="0">
                  <a:buNone/>
                </a:pPr>
                <a:r>
                  <a:rPr lang="de-AT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i.e. </a:t>
                </a:r>
                <a:r>
                  <a:rPr lang="de-AT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other</a:t>
                </a:r>
                <a:r>
                  <a:rPr lang="de-AT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conditions</a:t>
                </a:r>
                <a:r>
                  <a:rPr lang="de-AT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than</a:t>
                </a:r>
                <a:r>
                  <a:rPr lang="de-AT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de-A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AT" dirty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>
                    <a:solidFill>
                      <a:schemeClr val="tx1"/>
                    </a:solidFill>
                  </a:rPr>
                  <a:t>can</a:t>
                </a:r>
                <a:r>
                  <a:rPr lang="de-AT" dirty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>
                    <a:solidFill>
                      <a:schemeClr val="tx1"/>
                    </a:solidFill>
                  </a:rPr>
                  <a:t>be</a:t>
                </a:r>
                <a:r>
                  <a:rPr lang="de-AT" dirty="0">
                    <a:solidFill>
                      <a:schemeClr val="tx1"/>
                    </a:solidFill>
                  </a:rPr>
                  <a:t> </a:t>
                </a:r>
                <a:r>
                  <a:rPr lang="de-AT" dirty="0" err="1">
                    <a:solidFill>
                      <a:schemeClr val="tx1"/>
                    </a:solidFill>
                  </a:rPr>
                  <a:t>used</a:t>
                </a:r>
                <a:r>
                  <a:rPr lang="de-AT" dirty="0">
                    <a:solidFill>
                      <a:schemeClr val="tx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de-A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A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⋆)</m:t>
                    </m:r>
                  </m:oMath>
                </a14:m>
                <a:endParaRPr lang="de-AT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de-AT" sz="900" dirty="0">
                  <a:solidFill>
                    <a:srgbClr val="4699C2"/>
                  </a:solidFill>
                </a:endParaRPr>
              </a:p>
              <a:p>
                <a:pPr marL="0" indent="0">
                  <a:buNone/>
                </a:pP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Sometimes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it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might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make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sense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to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change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DPI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before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AT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de-AT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e.g.,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if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(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stateful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!)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search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data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structure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otherwise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would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become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inefficient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/ </a:t>
                </a:r>
                <a:r>
                  <a:rPr lang="de-AT" dirty="0" err="1">
                    <a:solidFill>
                      <a:schemeClr val="bg1">
                        <a:lumMod val="65000"/>
                      </a:schemeClr>
                    </a:solidFill>
                  </a:rPr>
                  <a:t>too</a:t>
                </a:r>
                <a:r>
                  <a:rPr lang="de-AT" dirty="0">
                    <a:solidFill>
                      <a:schemeClr val="bg1">
                        <a:lumMod val="65000"/>
                      </a:schemeClr>
                    </a:solidFill>
                  </a:rPr>
                  <a:t> large</a:t>
                </a:r>
                <a:endParaRPr lang="de-AT" dirty="0"/>
              </a:p>
              <a:p>
                <a:pPr marL="0" indent="0">
                  <a:buNone/>
                </a:pPr>
                <a:endParaRPr lang="de-AT" sz="800" dirty="0"/>
              </a:p>
              <a:p>
                <a:pPr marL="0" indent="0">
                  <a:buNone/>
                </a:pPr>
                <a:r>
                  <a:rPr lang="de-AT" dirty="0" err="1"/>
                  <a:t>Generalized</a:t>
                </a:r>
                <a:r>
                  <a:rPr lang="de-AT" dirty="0"/>
                  <a:t> </a:t>
                </a:r>
                <a:r>
                  <a:rPr lang="de-AT" dirty="0" err="1"/>
                  <a:t>StatSD</a:t>
                </a:r>
                <a:r>
                  <a:rPr lang="de-AT" dirty="0"/>
                  <a:t> </a:t>
                </a:r>
                <a:r>
                  <a:rPr lang="de-AT" dirty="0" err="1"/>
                  <a:t>is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generalisation</a:t>
                </a:r>
                <a:r>
                  <a:rPr lang="de-AT" dirty="0">
                    <a:solidFill>
                      <a:srgbClr val="4699C2"/>
                    </a:solidFill>
                  </a:rPr>
                  <a:t> of </a:t>
                </a:r>
                <a:r>
                  <a:rPr lang="de-AT" dirty="0" err="1">
                    <a:solidFill>
                      <a:srgbClr val="4699C2"/>
                    </a:solidFill>
                  </a:rPr>
                  <a:t>DynSD</a:t>
                </a:r>
                <a:r>
                  <a:rPr lang="de-AT" dirty="0"/>
                  <a:t> 	(</a:t>
                </a:r>
                <a:r>
                  <a:rPr lang="de-AT" dirty="0" err="1"/>
                  <a:t>DynSD</a:t>
                </a:r>
                <a:r>
                  <a:rPr lang="de-AT" dirty="0"/>
                  <a:t> = update DPI in </a:t>
                </a:r>
                <a:r>
                  <a:rPr lang="de-AT" dirty="0" err="1"/>
                  <a:t>each</a:t>
                </a:r>
                <a:r>
                  <a:rPr lang="de-AT" dirty="0"/>
                  <a:t> </a:t>
                </a:r>
                <a:r>
                  <a:rPr lang="de-AT" dirty="0" err="1"/>
                  <a:t>iteration</a:t>
                </a:r>
                <a:r>
                  <a:rPr lang="de-AT" dirty="0"/>
                  <a:t>)</a:t>
                </a:r>
              </a:p>
              <a:p>
                <a:pPr marL="0" indent="0">
                  <a:buNone/>
                </a:pPr>
                <a:endParaRPr lang="de-AT" sz="1050" dirty="0"/>
              </a:p>
              <a:p>
                <a:pPr marL="0" indent="0">
                  <a:buNone/>
                </a:pPr>
                <a:r>
                  <a:rPr lang="de-AT" dirty="0">
                    <a:sym typeface="Wingdings" panose="05000000000000000000" pitchFamily="2" charset="2"/>
                  </a:rPr>
                  <a:t> </a:t>
                </a:r>
                <a:r>
                  <a:rPr lang="de-AT" dirty="0" err="1">
                    <a:sym typeface="Wingdings" panose="05000000000000000000" pitchFamily="2" charset="2"/>
                  </a:rPr>
                  <a:t>opens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new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research</a:t>
                </a:r>
                <a:r>
                  <a:rPr lang="de-AT" dirty="0">
                    <a:solidFill>
                      <a:srgbClr val="4699C2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  <a:sym typeface="Wingdings" panose="05000000000000000000" pitchFamily="2" charset="2"/>
                  </a:rPr>
                  <a:t>topic</a:t>
                </a:r>
                <a:r>
                  <a:rPr lang="de-AT" dirty="0">
                    <a:sym typeface="Wingdings" panose="05000000000000000000" pitchFamily="2" charset="2"/>
                  </a:rPr>
                  <a:t>: optimal </a:t>
                </a:r>
                <a:r>
                  <a:rPr lang="de-AT" dirty="0" err="1">
                    <a:sym typeface="Wingdings" panose="05000000000000000000" pitchFamily="2" charset="2"/>
                  </a:rPr>
                  <a:t>policy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for</a:t>
                </a:r>
                <a:r>
                  <a:rPr lang="de-AT" dirty="0">
                    <a:sym typeface="Wingdings" panose="05000000000000000000" pitchFamily="2" charset="2"/>
                  </a:rPr>
                  <a:t> DPI-</a:t>
                </a:r>
                <a:r>
                  <a:rPr lang="de-AT" dirty="0" err="1">
                    <a:sym typeface="Wingdings" panose="05000000000000000000" pitchFamily="2" charset="2"/>
                  </a:rPr>
                  <a:t>context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change</a:t>
                </a:r>
                <a:r>
                  <a:rPr lang="de-AT" dirty="0">
                    <a:sym typeface="Wingdings" panose="05000000000000000000" pitchFamily="2" charset="2"/>
                  </a:rPr>
                  <a:t> in </a:t>
                </a:r>
                <a:r>
                  <a:rPr lang="de-AT" dirty="0" err="1">
                    <a:sym typeface="Wingdings" panose="05000000000000000000" pitchFamily="2" charset="2"/>
                  </a:rPr>
                  <a:t>Sequential</a:t>
                </a:r>
                <a:r>
                  <a:rPr lang="de-AT" dirty="0">
                    <a:sym typeface="Wingdings" panose="05000000000000000000" pitchFamily="2" charset="2"/>
                  </a:rPr>
                  <a:t> Diagnosis? </a:t>
                </a:r>
                <a:endParaRPr lang="de-AT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5" t="-242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74</a:t>
            </a:fld>
            <a:endParaRPr lang="de-AT"/>
          </a:p>
        </p:txBody>
      </p:sp>
      <p:sp>
        <p:nvSpPr>
          <p:cNvPr id="6" name="Pfeil nach rechts 5"/>
          <p:cNvSpPr/>
          <p:nvPr/>
        </p:nvSpPr>
        <p:spPr bwMode="auto">
          <a:xfrm>
            <a:off x="5389904" y="2565278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>
            <a:off x="5518954" y="1979238"/>
            <a:ext cx="164720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1917438" y="2043998"/>
            <a:ext cx="1107831" cy="4754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DPI</a:t>
            </a:r>
            <a:br>
              <a:rPr lang="de-AT" sz="1400" dirty="0">
                <a:latin typeface="Arial" charset="0"/>
                <a:ea typeface="ＭＳ Ｐゴシック" pitchFamily="-112" charset="-128"/>
              </a:rPr>
            </a:b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llipse 8"/>
              <p:cNvSpPr/>
              <p:nvPr/>
            </p:nvSpPr>
            <p:spPr bwMode="auto">
              <a:xfrm>
                <a:off x="3933343" y="2011630"/>
                <a:ext cx="1394878" cy="5106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diagnoses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AT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Ｐゴシック" pitchFamily="-112" charset="-128"/>
                      </a:rPr>
                      <m:t>𝑫</m:t>
                    </m:r>
                  </m:oMath>
                </a14:m>
                <a:endPara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9" name="Ellips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3343" y="2011630"/>
                <a:ext cx="1394878" cy="510692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395715" y="2627550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1100" b="1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715" y="2627550"/>
                <a:ext cx="333746" cy="2616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gerundetes Rechteck 10"/>
          <p:cNvSpPr/>
          <p:nvPr/>
        </p:nvSpPr>
        <p:spPr bwMode="auto">
          <a:xfrm>
            <a:off x="7356888" y="2024815"/>
            <a:ext cx="1107831" cy="482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 err="1">
                <a:latin typeface="Arial" charset="0"/>
                <a:ea typeface="ＭＳ Ｐゴシック" pitchFamily="-112" charset="-128"/>
              </a:rPr>
              <a:t>actually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faulty</a:t>
            </a:r>
            <a:r>
              <a:rPr lang="de-AT" sz="11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100" dirty="0" err="1">
                <a:latin typeface="Arial" charset="0"/>
                <a:ea typeface="ＭＳ Ｐゴシック" pitchFamily="-112" charset="-128"/>
              </a:rPr>
              <a:t>components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33843" y="2111876"/>
                <a:ext cx="6857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43" y="2111876"/>
                <a:ext cx="685701" cy="2616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llipse 12"/>
              <p:cNvSpPr/>
              <p:nvPr/>
            </p:nvSpPr>
            <p:spPr bwMode="auto">
              <a:xfrm>
                <a:off x="5559863" y="2884253"/>
                <a:ext cx="1417597" cy="6545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compute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measure-ment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r>
                  <a:rPr kumimoji="0" lang="de-AT" sz="11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point</a:t>
                </a:r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</m:ctrlPr>
                      </m:sSubPr>
                      <m:e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𝑝</m:t>
                        </m:r>
                      </m:e>
                      <m:sub>
                        <m:r>
                          <a:rPr kumimoji="0" lang="de-AT" sz="11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itchFamily="-112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de-A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112" charset="-128"/>
                  </a:rPr>
                  <a:t> 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13" name="Ellips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9863" y="2884253"/>
                <a:ext cx="1417597" cy="65456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lipse 13"/>
          <p:cNvSpPr/>
          <p:nvPr/>
        </p:nvSpPr>
        <p:spPr bwMode="auto">
          <a:xfrm>
            <a:off x="4316971" y="3651225"/>
            <a:ext cx="854306" cy="4948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ask</a:t>
            </a: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oracle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608660" y="2981611"/>
            <a:ext cx="1226071" cy="6966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update </a:t>
            </a:r>
            <a:r>
              <a:rPr kumimoji="0" lang="de-AT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endParaRPr lang="de-AT" sz="1100" dirty="0">
              <a:latin typeface="Arial" charset="0"/>
              <a:ea typeface="ＭＳ Ｐゴシック" pitchFamily="-11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>
            <a:off x="3177203" y="1984201"/>
            <a:ext cx="588381" cy="528133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263363">
            <a:off x="5284619" y="3467537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35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Pfeil nach rechts 17"/>
          <p:cNvSpPr/>
          <p:nvPr/>
        </p:nvSpPr>
        <p:spPr bwMode="auto">
          <a:xfrm rot="20740211">
            <a:off x="3834731" y="3466647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125087">
            <a:off x="3731841" y="2559677"/>
            <a:ext cx="337792" cy="400919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3807420" y="3520420"/>
                <a:ext cx="403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420" y="3520420"/>
                <a:ext cx="403700" cy="2616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271365" y="3528223"/>
                <a:ext cx="3482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AT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365" y="3528223"/>
                <a:ext cx="348236" cy="2616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328221" y="1434609"/>
                <a:ext cx="204389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begChr m:val="|"/>
                          <m:endChr m:val="|"/>
                          <m:ctrlPr>
                            <a:rPr lang="de-AT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11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AT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AT" sz="1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𝑢𝑝𝑑𝑎𝑡𝑒𝑑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221" y="1434609"/>
                <a:ext cx="2043893" cy="261610"/>
              </a:xfrm>
              <a:prstGeom prst="rect">
                <a:avLst/>
              </a:prstGeom>
              <a:blipFill rotWithShape="0"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Nach oben gebogener Pfeil 27"/>
          <p:cNvSpPr/>
          <p:nvPr/>
        </p:nvSpPr>
        <p:spPr bwMode="auto">
          <a:xfrm rot="16200000">
            <a:off x="4973618" y="1235855"/>
            <a:ext cx="632352" cy="813222"/>
          </a:xfrm>
          <a:prstGeom prst="bentUpArrow">
            <a:avLst>
              <a:gd name="adj1" fmla="val 36492"/>
              <a:gd name="adj2" fmla="val 38886"/>
              <a:gd name="adj3" fmla="val 39364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3834731" y="1302318"/>
            <a:ext cx="952918" cy="494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100" dirty="0">
                <a:latin typeface="Arial" charset="0"/>
                <a:ea typeface="ＭＳ Ｐゴシック" pitchFamily="-112" charset="-128"/>
              </a:rPr>
              <a:t>update</a:t>
            </a:r>
            <a:r>
              <a:rPr kumimoji="0" lang="de-A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DPI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Nach oben gebogener Pfeil 29"/>
          <p:cNvSpPr/>
          <p:nvPr/>
        </p:nvSpPr>
        <p:spPr bwMode="auto">
          <a:xfrm rot="10800000">
            <a:off x="2677397" y="1409713"/>
            <a:ext cx="1032242" cy="510972"/>
          </a:xfrm>
          <a:prstGeom prst="bentUpArrow">
            <a:avLst>
              <a:gd name="adj1" fmla="val 50000"/>
              <a:gd name="adj2" fmla="val 50000"/>
              <a:gd name="adj3" fmla="val 38179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1691939" y="986103"/>
                <a:ext cx="22773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de-AT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𝑆𝐷</m:t>
                        </m:r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𝐶𝑂𝑀𝑃𝑆</m:t>
                        </m:r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100" i="1" smtClean="0">
                            <a:latin typeface="Cambria Math" panose="02040503050406030204" pitchFamily="18" charset="0"/>
                          </a:rPr>
                          <m:t>𝑀𝐸𝐴𝑆</m:t>
                        </m:r>
                      </m:e>
                    </m:d>
                  </m:oMath>
                </a14:m>
                <a:r>
                  <a:rPr lang="de-AT" sz="1100" i="1" dirty="0">
                    <a:latin typeface="Cambria Math" panose="02040503050406030204" pitchFamily="18" charset="0"/>
                  </a:rPr>
                  <a:t> </a:t>
                </a:r>
                <a:r>
                  <a:rPr lang="de-AT" sz="1100" dirty="0" err="1"/>
                  <a:t>becomes</a:t>
                </a:r>
                <a:r>
                  <a:rPr lang="de-AT" sz="1100" dirty="0"/>
                  <a:t> </a:t>
                </a:r>
                <a:br>
                  <a:rPr lang="de-AT" sz="1100" dirty="0"/>
                </a:br>
                <a14:m>
                  <m:oMath xmlns:m="http://schemas.openxmlformats.org/officeDocument/2006/math">
                    <m:r>
                      <a:rPr lang="de-AT" sz="110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𝑆𝐷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𝑀𝐸𝐴𝑆</m:t>
                    </m:r>
                    <m:r>
                      <a:rPr lang="de-AT" sz="1100" i="1">
                        <a:latin typeface="Cambria Math" panose="02040503050406030204" pitchFamily="18" charset="0"/>
                      </a:rPr>
                      <m:t>∪{</m:t>
                    </m:r>
                    <m:sSub>
                      <m:sSub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1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1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AT" sz="1100" i="1">
                        <a:latin typeface="Cambria Math" panose="02040503050406030204" pitchFamily="18" charset="0"/>
                      </a:rPr>
                      <m:t>}〉</m:t>
                    </m:r>
                  </m:oMath>
                </a14:m>
                <a:r>
                  <a:rPr lang="en-US" sz="1100" dirty="0"/>
                  <a:t> </a:t>
                </a: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39" y="986103"/>
                <a:ext cx="2277373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142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7089951" y="3804824"/>
            <a:ext cx="163152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dirty="0" err="1"/>
              <a:t>completeness</a:t>
            </a:r>
            <a:r>
              <a:rPr lang="de-AT" sz="1400" dirty="0"/>
              <a:t>?                       </a:t>
            </a:r>
            <a:endParaRPr lang="en-US" sz="1400" dirty="0"/>
          </a:p>
        </p:txBody>
      </p:sp>
      <p:sp>
        <p:nvSpPr>
          <p:cNvPr id="33" name="Smiley 32"/>
          <p:cNvSpPr/>
          <p:nvPr/>
        </p:nvSpPr>
        <p:spPr bwMode="auto">
          <a:xfrm>
            <a:off x="8413913" y="3855616"/>
            <a:ext cx="222085" cy="230710"/>
          </a:xfrm>
          <a:prstGeom prst="smileyFace">
            <a:avLst>
              <a:gd name="adj" fmla="val 4653"/>
            </a:avLst>
          </a:prstGeom>
          <a:solidFill>
            <a:schemeClr val="accent1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783618" y="1404220"/>
            <a:ext cx="97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updated DPI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5895510" y="2105437"/>
                <a:ext cx="135575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AT" sz="11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𝑢𝑝𝑑𝑎𝑡𝑒𝑑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510" y="2105437"/>
                <a:ext cx="1355756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1911910" y="2266703"/>
                <a:ext cx="118141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𝑢𝑝𝑑𝑎𝑡𝑒𝑑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10" y="2266703"/>
                <a:ext cx="1181414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bgerundetes Rechteck 38"/>
          <p:cNvSpPr/>
          <p:nvPr/>
        </p:nvSpPr>
        <p:spPr bwMode="auto">
          <a:xfrm>
            <a:off x="7356888" y="2014164"/>
            <a:ext cx="1107831" cy="493165"/>
          </a:xfrm>
          <a:prstGeom prst="round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8413913" y="235165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2698676" y="3380333"/>
                <a:ext cx="106971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1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𝑢𝑝𝑑𝑎𝑡𝑒𝑑</m:t>
                      </m:r>
                      <m:r>
                        <a:rPr lang="de-AT" sz="11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100" dirty="0">
                  <a:solidFill>
                    <a:srgbClr val="C00000"/>
                  </a:solidFill>
                </a:endParaRP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676" y="3380333"/>
                <a:ext cx="1069716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6E5C42E7-5E9A-48C9-88AC-B03316388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24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69926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6" grpId="0"/>
      <p:bldP spid="37" grpId="0"/>
      <p:bldP spid="38" grpId="0"/>
      <p:bldP spid="39" grpId="0" animBg="1"/>
      <p:bldP spid="40" grpId="0"/>
      <p:bldP spid="4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07493" cy="648072"/>
          </a:xfrm>
        </p:spPr>
        <p:txBody>
          <a:bodyPr/>
          <a:lstStyle/>
          <a:p>
            <a:r>
              <a:rPr lang="de-AT" dirty="0" err="1"/>
              <a:t>StaticHS</a:t>
            </a:r>
            <a:r>
              <a:rPr lang="de-AT" dirty="0"/>
              <a:t>: </a:t>
            </a:r>
            <a:r>
              <a:rPr lang="de-AT" dirty="0" err="1"/>
              <a:t>Stateful</a:t>
            </a:r>
            <a:r>
              <a:rPr lang="de-AT" dirty="0"/>
              <a:t> </a:t>
            </a:r>
            <a:r>
              <a:rPr lang="de-AT" dirty="0" err="1"/>
              <a:t>Diagnoses</a:t>
            </a:r>
            <a:r>
              <a:rPr lang="de-AT" dirty="0"/>
              <a:t> Search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StatSD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dirty="0"/>
                  <a:t>We </a:t>
                </a:r>
                <a:r>
                  <a:rPr lang="de-AT" dirty="0" err="1"/>
                  <a:t>propose</a:t>
                </a:r>
                <a:r>
                  <a:rPr lang="de-AT" dirty="0"/>
                  <a:t> </a:t>
                </a:r>
                <a:r>
                  <a:rPr lang="de-AT" b="1" dirty="0" err="1"/>
                  <a:t>StaticHS</a:t>
                </a:r>
                <a:r>
                  <a:rPr lang="de-AT" dirty="0"/>
                  <a:t>, an </a:t>
                </a:r>
                <a:r>
                  <a:rPr lang="de-AT" dirty="0" err="1"/>
                  <a:t>adaptation</a:t>
                </a:r>
                <a:r>
                  <a:rPr lang="de-AT" dirty="0"/>
                  <a:t> of </a:t>
                </a:r>
                <a:r>
                  <a:rPr lang="de-AT" dirty="0" err="1"/>
                  <a:t>Reiter‘s</a:t>
                </a:r>
                <a:r>
                  <a:rPr lang="de-AT" dirty="0"/>
                  <a:t> </a:t>
                </a:r>
                <a:r>
                  <a:rPr lang="de-AT" dirty="0" err="1"/>
                  <a:t>Hitting</a:t>
                </a:r>
                <a:r>
                  <a:rPr lang="de-AT" dirty="0"/>
                  <a:t> Set </a:t>
                </a:r>
                <a:r>
                  <a:rPr lang="de-AT" dirty="0" err="1"/>
                  <a:t>Tree</a:t>
                </a:r>
                <a:r>
                  <a:rPr lang="de-AT" dirty="0"/>
                  <a:t> (</a:t>
                </a:r>
                <a:r>
                  <a:rPr lang="de-AT" b="1" dirty="0"/>
                  <a:t>HS-</a:t>
                </a:r>
                <a:r>
                  <a:rPr lang="de-AT" b="1" dirty="0" err="1"/>
                  <a:t>Tree</a:t>
                </a:r>
                <a:r>
                  <a:rPr lang="de-AT" dirty="0"/>
                  <a:t>), </a:t>
                </a:r>
                <a:r>
                  <a:rPr lang="de-AT" dirty="0" err="1"/>
                  <a:t>that</a:t>
                </a:r>
                <a:r>
                  <a:rPr lang="de-AT" dirty="0"/>
                  <a:t> </a:t>
                </a:r>
                <a:r>
                  <a:rPr lang="de-AT" dirty="0" err="1"/>
                  <a:t>is</a:t>
                </a:r>
                <a:endParaRPr lang="de-AT" dirty="0"/>
              </a:p>
              <a:p>
                <a:pPr>
                  <a:buClr>
                    <a:schemeClr val="tx1"/>
                  </a:buClr>
                </a:pPr>
                <a:r>
                  <a:rPr lang="de-AT" dirty="0" err="1">
                    <a:solidFill>
                      <a:srgbClr val="4699C2"/>
                    </a:solidFill>
                  </a:rPr>
                  <a:t>stateful</a:t>
                </a:r>
                <a:r>
                  <a:rPr lang="de-AT" dirty="0"/>
                  <a:t> (</a:t>
                </a:r>
                <a:r>
                  <a:rPr lang="de-AT" dirty="0" err="1"/>
                  <a:t>keeps</a:t>
                </a:r>
                <a:r>
                  <a:rPr lang="de-AT" dirty="0"/>
                  <a:t> </a:t>
                </a:r>
                <a:r>
                  <a:rPr lang="de-AT" dirty="0" err="1"/>
                  <a:t>state</a:t>
                </a:r>
                <a:r>
                  <a:rPr lang="de-AT" dirty="0"/>
                  <a:t> </a:t>
                </a:r>
                <a:r>
                  <a:rPr lang="de-AT" dirty="0" err="1"/>
                  <a:t>between</a:t>
                </a:r>
                <a:r>
                  <a:rPr lang="de-AT" dirty="0"/>
                  <a:t> </a:t>
                </a:r>
                <a:r>
                  <a:rPr lang="de-AT" dirty="0" err="1"/>
                  <a:t>iterations</a:t>
                </a:r>
                <a:r>
                  <a:rPr lang="de-AT" dirty="0"/>
                  <a:t>)</a:t>
                </a:r>
              </a:p>
              <a:p>
                <a:r>
                  <a:rPr lang="de-AT" dirty="0"/>
                  <a:t>a </a:t>
                </a:r>
                <a:r>
                  <a:rPr lang="de-AT" dirty="0" err="1"/>
                  <a:t>procedure</a:t>
                </a:r>
                <a:r>
                  <a:rPr lang="de-AT" dirty="0"/>
                  <a:t> </a:t>
                </a:r>
                <a:r>
                  <a:rPr lang="de-AT" dirty="0" err="1"/>
                  <a:t>to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solve</a:t>
                </a:r>
                <a:r>
                  <a:rPr lang="de-AT" dirty="0">
                    <a:solidFill>
                      <a:srgbClr val="4699C2"/>
                    </a:solidFill>
                  </a:rPr>
                  <a:t> (</a:t>
                </a:r>
                <a:r>
                  <a:rPr lang="de-AT" dirty="0" err="1">
                    <a:solidFill>
                      <a:srgbClr val="4699C2"/>
                    </a:solidFill>
                  </a:rPr>
                  <a:t>generalized</a:t>
                </a:r>
                <a:r>
                  <a:rPr lang="de-AT" dirty="0">
                    <a:solidFill>
                      <a:srgbClr val="4699C2"/>
                    </a:solidFill>
                  </a:rPr>
                  <a:t>) </a:t>
                </a:r>
                <a:r>
                  <a:rPr lang="de-AT" dirty="0" err="1">
                    <a:solidFill>
                      <a:srgbClr val="4699C2"/>
                    </a:solidFill>
                  </a:rPr>
                  <a:t>StatSD</a:t>
                </a:r>
                <a:endParaRPr lang="de-AT" dirty="0">
                  <a:solidFill>
                    <a:srgbClr val="4699C2"/>
                  </a:solidFill>
                </a:endParaRPr>
              </a:p>
              <a:p>
                <a:r>
                  <a:rPr lang="de-AT" dirty="0" err="1"/>
                  <a:t>as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generally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applicable</a:t>
                </a:r>
                <a:r>
                  <a:rPr lang="de-AT" dirty="0"/>
                  <a:t> (</a:t>
                </a:r>
                <a:r>
                  <a:rPr lang="de-AT" dirty="0" err="1"/>
                  <a:t>wrt</a:t>
                </a:r>
                <a:r>
                  <a:rPr lang="de-AT" dirty="0"/>
                  <a:t>.: </a:t>
                </a:r>
                <a:r>
                  <a:rPr lang="de-AT" dirty="0" err="1"/>
                  <a:t>systems</a:t>
                </a:r>
                <a:r>
                  <a:rPr lang="de-AT" dirty="0"/>
                  <a:t>, </a:t>
                </a:r>
                <a:r>
                  <a:rPr lang="de-AT" dirty="0" err="1"/>
                  <a:t>modeling</a:t>
                </a:r>
                <a:r>
                  <a:rPr lang="de-AT" dirty="0"/>
                  <a:t> </a:t>
                </a:r>
                <a:r>
                  <a:rPr lang="de-AT" dirty="0" err="1"/>
                  <a:t>languages</a:t>
                </a:r>
                <a:r>
                  <a:rPr lang="de-AT" dirty="0"/>
                  <a:t>, </a:t>
                </a:r>
                <a:r>
                  <a:rPr lang="de-AT" dirty="0" err="1"/>
                  <a:t>inference</a:t>
                </a:r>
                <a:r>
                  <a:rPr lang="de-AT" dirty="0"/>
                  <a:t> </a:t>
                </a:r>
                <a:r>
                  <a:rPr lang="de-AT" dirty="0" err="1"/>
                  <a:t>engines</a:t>
                </a:r>
                <a:r>
                  <a:rPr lang="de-AT" dirty="0"/>
                  <a:t>) </a:t>
                </a:r>
                <a:r>
                  <a:rPr lang="de-AT" dirty="0" err="1"/>
                  <a:t>as</a:t>
                </a:r>
                <a:r>
                  <a:rPr lang="de-AT" dirty="0"/>
                  <a:t> HS-</a:t>
                </a:r>
                <a:r>
                  <a:rPr lang="de-AT" dirty="0" err="1"/>
                  <a:t>Tree</a:t>
                </a:r>
                <a:endParaRPr lang="de-AT" dirty="0"/>
              </a:p>
              <a:p>
                <a:pPr marL="42862" indent="0">
                  <a:buNone/>
                </a:pPr>
                <a:endParaRPr lang="de-AT" sz="1000" dirty="0"/>
              </a:p>
              <a:p>
                <a:pPr marL="0" indent="0">
                  <a:buNone/>
                </a:pPr>
                <a:r>
                  <a:rPr lang="de-AT" dirty="0" err="1"/>
                  <a:t>Example</a:t>
                </a:r>
                <a:r>
                  <a:rPr lang="de-AT" dirty="0"/>
                  <a:t> (</a:t>
                </a:r>
                <a:r>
                  <a:rPr lang="de-AT" dirty="0" err="1"/>
                  <a:t>Solving</a:t>
                </a:r>
                <a:r>
                  <a:rPr lang="de-AT" dirty="0"/>
                  <a:t> </a:t>
                </a:r>
                <a:r>
                  <a:rPr lang="de-AT" dirty="0" err="1"/>
                  <a:t>StatSD</a:t>
                </a:r>
                <a:r>
                  <a:rPr lang="de-AT" dirty="0"/>
                  <a:t> vs. </a:t>
                </a:r>
                <a:r>
                  <a:rPr lang="de-AT" dirty="0" err="1"/>
                  <a:t>DynSD</a:t>
                </a:r>
                <a:r>
                  <a:rPr lang="de-AT" dirty="0"/>
                  <a:t>): </a:t>
                </a:r>
              </a:p>
              <a:p>
                <a:pPr marL="0" indent="0">
                  <a:buNone/>
                </a:pPr>
                <a:r>
                  <a:rPr lang="de-AT" dirty="0" err="1"/>
                  <a:t>Given</a:t>
                </a:r>
                <a:r>
                  <a:rPr lang="de-AT" dirty="0"/>
                  <a:t> DPI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𝑑𝑝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dirty="0"/>
                  <a:t>: 	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𝐶𝑂𝑀𝑃𝑆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={1,…,7}</m:t>
                    </m:r>
                  </m:oMath>
                </a14:m>
                <a:r>
                  <a:rPr lang="en-US" dirty="0"/>
                  <a:t>, conflicts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1,2,5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</a:rPr>
                      <m:t>, 〈1,2,7〉</m:t>
                    </m:r>
                  </m:oMath>
                </a14:m>
                <a:r>
                  <a:rPr lang="en-US" dirty="0"/>
                  <a:t>, actual diagnosis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5,7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take measurement whenever 2 diagnoses are computed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  <a:blipFill>
                <a:blip r:embed="rId2"/>
                <a:stretch>
                  <a:fillRect l="-287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75</a:t>
            </a:fld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618658" y="3595125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 err="1"/>
              <a:t>StaticHS</a:t>
            </a:r>
            <a:endParaRPr lang="en-US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29617" y="3595124"/>
            <a:ext cx="3625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 err="1"/>
              <a:t>Algo</a:t>
            </a:r>
            <a:r>
              <a:rPr lang="de-AT" sz="1400" b="1" dirty="0"/>
              <a:t> </a:t>
            </a:r>
            <a:r>
              <a:rPr lang="de-AT" sz="1400" b="1" dirty="0" err="1"/>
              <a:t>for</a:t>
            </a:r>
            <a:r>
              <a:rPr lang="de-AT" sz="1400" b="1" dirty="0"/>
              <a:t> </a:t>
            </a:r>
            <a:r>
              <a:rPr lang="de-AT" sz="1400" b="1" dirty="0" err="1"/>
              <a:t>DynSD</a:t>
            </a:r>
            <a:r>
              <a:rPr lang="de-AT" sz="1400" b="1" dirty="0"/>
              <a:t>   </a:t>
            </a:r>
            <a:r>
              <a:rPr lang="de-AT" sz="1400" b="1" dirty="0">
                <a:solidFill>
                  <a:schemeClr val="bg1">
                    <a:lumMod val="75000"/>
                  </a:schemeClr>
                </a:solidFill>
              </a:rPr>
              <a:t>(HS-</a:t>
            </a:r>
            <a:r>
              <a:rPr lang="de-AT" sz="1400" b="1" dirty="0" err="1">
                <a:solidFill>
                  <a:schemeClr val="bg1">
                    <a:lumMod val="75000"/>
                  </a:schemeClr>
                </a:solidFill>
              </a:rPr>
              <a:t>Tree</a:t>
            </a:r>
            <a:r>
              <a:rPr lang="de-AT" sz="1400" b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AT" sz="1400" b="1" dirty="0" err="1">
                <a:solidFill>
                  <a:schemeClr val="bg1">
                    <a:lumMod val="75000"/>
                  </a:schemeClr>
                </a:solidFill>
              </a:rPr>
              <a:t>build+discard</a:t>
            </a:r>
            <a:r>
              <a:rPr lang="de-AT" sz="14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4611784" y="3634881"/>
            <a:ext cx="0" cy="28681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64" y="4048623"/>
            <a:ext cx="3260964" cy="90582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38" y="4123844"/>
            <a:ext cx="4421295" cy="13852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62" y="4113427"/>
            <a:ext cx="4412670" cy="191453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937" y="4110054"/>
            <a:ext cx="3551853" cy="84833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429" y="4134493"/>
            <a:ext cx="3311921" cy="98972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3429" y="4144073"/>
            <a:ext cx="3581845" cy="100257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846" y="4139788"/>
            <a:ext cx="3496154" cy="101114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439" y="4139788"/>
            <a:ext cx="2660676" cy="586977"/>
          </a:xfrm>
          <a:prstGeom prst="rect">
            <a:avLst/>
          </a:prstGeom>
        </p:spPr>
      </p:pic>
      <p:sp>
        <p:nvSpPr>
          <p:cNvPr id="20" name="Freihandform 19"/>
          <p:cNvSpPr/>
          <p:nvPr/>
        </p:nvSpPr>
        <p:spPr bwMode="auto">
          <a:xfrm>
            <a:off x="1722433" y="4259142"/>
            <a:ext cx="2849567" cy="2040352"/>
          </a:xfrm>
          <a:custGeom>
            <a:avLst/>
            <a:gdLst>
              <a:gd name="connsiteX0" fmla="*/ 99543 w 2849567"/>
              <a:gd name="connsiteY0" fmla="*/ 203676 h 2040352"/>
              <a:gd name="connsiteX1" fmla="*/ 99543 w 2849567"/>
              <a:gd name="connsiteY1" fmla="*/ 203676 h 2040352"/>
              <a:gd name="connsiteX2" fmla="*/ 249668 w 2849567"/>
              <a:gd name="connsiteY2" fmla="*/ 210500 h 2040352"/>
              <a:gd name="connsiteX3" fmla="*/ 386146 w 2849567"/>
              <a:gd name="connsiteY3" fmla="*/ 230971 h 2040352"/>
              <a:gd name="connsiteX4" fmla="*/ 508976 w 2849567"/>
              <a:gd name="connsiteY4" fmla="*/ 278739 h 2040352"/>
              <a:gd name="connsiteX5" fmla="*/ 570391 w 2849567"/>
              <a:gd name="connsiteY5" fmla="*/ 299210 h 2040352"/>
              <a:gd name="connsiteX6" fmla="*/ 645454 w 2849567"/>
              <a:gd name="connsiteY6" fmla="*/ 333330 h 2040352"/>
              <a:gd name="connsiteX7" fmla="*/ 665925 w 2849567"/>
              <a:gd name="connsiteY7" fmla="*/ 346977 h 2040352"/>
              <a:gd name="connsiteX8" fmla="*/ 713692 w 2849567"/>
              <a:gd name="connsiteY8" fmla="*/ 360625 h 2040352"/>
              <a:gd name="connsiteX9" fmla="*/ 768283 w 2849567"/>
              <a:gd name="connsiteY9" fmla="*/ 387921 h 2040352"/>
              <a:gd name="connsiteX10" fmla="*/ 795579 w 2849567"/>
              <a:gd name="connsiteY10" fmla="*/ 394745 h 2040352"/>
              <a:gd name="connsiteX11" fmla="*/ 829698 w 2849567"/>
              <a:gd name="connsiteY11" fmla="*/ 408392 h 2040352"/>
              <a:gd name="connsiteX12" fmla="*/ 952528 w 2849567"/>
              <a:gd name="connsiteY12" fmla="*/ 422040 h 2040352"/>
              <a:gd name="connsiteX13" fmla="*/ 1061710 w 2849567"/>
              <a:gd name="connsiteY13" fmla="*/ 456159 h 2040352"/>
              <a:gd name="connsiteX14" fmla="*/ 1116301 w 2849567"/>
              <a:gd name="connsiteY14" fmla="*/ 462983 h 2040352"/>
              <a:gd name="connsiteX15" fmla="*/ 1150421 w 2849567"/>
              <a:gd name="connsiteY15" fmla="*/ 469807 h 2040352"/>
              <a:gd name="connsiteX16" fmla="*/ 1218660 w 2849567"/>
              <a:gd name="connsiteY16" fmla="*/ 490279 h 2040352"/>
              <a:gd name="connsiteX17" fmla="*/ 1300546 w 2849567"/>
              <a:gd name="connsiteY17" fmla="*/ 524398 h 2040352"/>
              <a:gd name="connsiteX18" fmla="*/ 1396080 w 2849567"/>
              <a:gd name="connsiteY18" fmla="*/ 544870 h 2040352"/>
              <a:gd name="connsiteX19" fmla="*/ 1423376 w 2849567"/>
              <a:gd name="connsiteY19" fmla="*/ 558518 h 2040352"/>
              <a:gd name="connsiteX20" fmla="*/ 1450671 w 2849567"/>
              <a:gd name="connsiteY20" fmla="*/ 565342 h 2040352"/>
              <a:gd name="connsiteX21" fmla="*/ 1484791 w 2849567"/>
              <a:gd name="connsiteY21" fmla="*/ 585813 h 2040352"/>
              <a:gd name="connsiteX22" fmla="*/ 1505263 w 2849567"/>
              <a:gd name="connsiteY22" fmla="*/ 592637 h 2040352"/>
              <a:gd name="connsiteX23" fmla="*/ 1559854 w 2849567"/>
              <a:gd name="connsiteY23" fmla="*/ 613109 h 2040352"/>
              <a:gd name="connsiteX24" fmla="*/ 1587149 w 2849567"/>
              <a:gd name="connsiteY24" fmla="*/ 633580 h 2040352"/>
              <a:gd name="connsiteX25" fmla="*/ 1648564 w 2849567"/>
              <a:gd name="connsiteY25" fmla="*/ 654052 h 2040352"/>
              <a:gd name="connsiteX26" fmla="*/ 1675860 w 2849567"/>
              <a:gd name="connsiteY26" fmla="*/ 674524 h 2040352"/>
              <a:gd name="connsiteX27" fmla="*/ 1696331 w 2849567"/>
              <a:gd name="connsiteY27" fmla="*/ 681348 h 2040352"/>
              <a:gd name="connsiteX28" fmla="*/ 1709979 w 2849567"/>
              <a:gd name="connsiteY28" fmla="*/ 701819 h 2040352"/>
              <a:gd name="connsiteX29" fmla="*/ 1744098 w 2849567"/>
              <a:gd name="connsiteY29" fmla="*/ 715467 h 2040352"/>
              <a:gd name="connsiteX30" fmla="*/ 1791866 w 2849567"/>
              <a:gd name="connsiteY30" fmla="*/ 735939 h 2040352"/>
              <a:gd name="connsiteX31" fmla="*/ 1832809 w 2849567"/>
              <a:gd name="connsiteY31" fmla="*/ 770058 h 2040352"/>
              <a:gd name="connsiteX32" fmla="*/ 1853280 w 2849567"/>
              <a:gd name="connsiteY32" fmla="*/ 790530 h 2040352"/>
              <a:gd name="connsiteX33" fmla="*/ 1880576 w 2849567"/>
              <a:gd name="connsiteY33" fmla="*/ 811001 h 2040352"/>
              <a:gd name="connsiteX34" fmla="*/ 1914695 w 2849567"/>
              <a:gd name="connsiteY34" fmla="*/ 858768 h 2040352"/>
              <a:gd name="connsiteX35" fmla="*/ 1935167 w 2849567"/>
              <a:gd name="connsiteY35" fmla="*/ 879240 h 2040352"/>
              <a:gd name="connsiteX36" fmla="*/ 1941991 w 2849567"/>
              <a:gd name="connsiteY36" fmla="*/ 913359 h 2040352"/>
              <a:gd name="connsiteX37" fmla="*/ 1955639 w 2849567"/>
              <a:gd name="connsiteY37" fmla="*/ 933831 h 2040352"/>
              <a:gd name="connsiteX38" fmla="*/ 1962463 w 2849567"/>
              <a:gd name="connsiteY38" fmla="*/ 954303 h 2040352"/>
              <a:gd name="connsiteX39" fmla="*/ 1996582 w 2849567"/>
              <a:gd name="connsiteY39" fmla="*/ 1015718 h 2040352"/>
              <a:gd name="connsiteX40" fmla="*/ 2037525 w 2849567"/>
              <a:gd name="connsiteY40" fmla="*/ 1083957 h 2040352"/>
              <a:gd name="connsiteX41" fmla="*/ 2064821 w 2849567"/>
              <a:gd name="connsiteY41" fmla="*/ 1172667 h 2040352"/>
              <a:gd name="connsiteX42" fmla="*/ 2071645 w 2849567"/>
              <a:gd name="connsiteY42" fmla="*/ 1220434 h 2040352"/>
              <a:gd name="connsiteX43" fmla="*/ 2078468 w 2849567"/>
              <a:gd name="connsiteY43" fmla="*/ 1275025 h 2040352"/>
              <a:gd name="connsiteX44" fmla="*/ 2085292 w 2849567"/>
              <a:gd name="connsiteY44" fmla="*/ 1309145 h 2040352"/>
              <a:gd name="connsiteX45" fmla="*/ 2105764 w 2849567"/>
              <a:gd name="connsiteY45" fmla="*/ 1575276 h 2040352"/>
              <a:gd name="connsiteX46" fmla="*/ 2112588 w 2849567"/>
              <a:gd name="connsiteY46" fmla="*/ 1623043 h 2040352"/>
              <a:gd name="connsiteX47" fmla="*/ 2133060 w 2849567"/>
              <a:gd name="connsiteY47" fmla="*/ 1663986 h 2040352"/>
              <a:gd name="connsiteX48" fmla="*/ 2139883 w 2849567"/>
              <a:gd name="connsiteY48" fmla="*/ 1698106 h 2040352"/>
              <a:gd name="connsiteX49" fmla="*/ 2160355 w 2849567"/>
              <a:gd name="connsiteY49" fmla="*/ 1820936 h 2040352"/>
              <a:gd name="connsiteX50" fmla="*/ 2201298 w 2849567"/>
              <a:gd name="connsiteY50" fmla="*/ 1875527 h 2040352"/>
              <a:gd name="connsiteX51" fmla="*/ 2214946 w 2849567"/>
              <a:gd name="connsiteY51" fmla="*/ 1895998 h 2040352"/>
              <a:gd name="connsiteX52" fmla="*/ 2249066 w 2849567"/>
              <a:gd name="connsiteY52" fmla="*/ 1916470 h 2040352"/>
              <a:gd name="connsiteX53" fmla="*/ 2330952 w 2849567"/>
              <a:gd name="connsiteY53" fmla="*/ 1984709 h 2040352"/>
              <a:gd name="connsiteX54" fmla="*/ 2453782 w 2849567"/>
              <a:gd name="connsiteY54" fmla="*/ 2012004 h 2040352"/>
              <a:gd name="connsiteX55" fmla="*/ 2501549 w 2849567"/>
              <a:gd name="connsiteY55" fmla="*/ 2032476 h 2040352"/>
              <a:gd name="connsiteX56" fmla="*/ 2699442 w 2849567"/>
              <a:gd name="connsiteY56" fmla="*/ 2032476 h 2040352"/>
              <a:gd name="connsiteX57" fmla="*/ 2774504 w 2849567"/>
              <a:gd name="connsiteY57" fmla="*/ 1991533 h 2040352"/>
              <a:gd name="connsiteX58" fmla="*/ 2794976 w 2849567"/>
              <a:gd name="connsiteY58" fmla="*/ 1977885 h 2040352"/>
              <a:gd name="connsiteX59" fmla="*/ 2808624 w 2849567"/>
              <a:gd name="connsiteY59" fmla="*/ 1957413 h 2040352"/>
              <a:gd name="connsiteX60" fmla="*/ 2822271 w 2849567"/>
              <a:gd name="connsiteY60" fmla="*/ 1902822 h 2040352"/>
              <a:gd name="connsiteX61" fmla="*/ 2835919 w 2849567"/>
              <a:gd name="connsiteY61" fmla="*/ 1855055 h 2040352"/>
              <a:gd name="connsiteX62" fmla="*/ 2849567 w 2849567"/>
              <a:gd name="connsiteY62" fmla="*/ 1759521 h 2040352"/>
              <a:gd name="connsiteX63" fmla="*/ 2835919 w 2849567"/>
              <a:gd name="connsiteY63" fmla="*/ 1418327 h 2040352"/>
              <a:gd name="connsiteX64" fmla="*/ 2829095 w 2849567"/>
              <a:gd name="connsiteY64" fmla="*/ 1363736 h 2040352"/>
              <a:gd name="connsiteX65" fmla="*/ 2815448 w 2849567"/>
              <a:gd name="connsiteY65" fmla="*/ 1329616 h 2040352"/>
              <a:gd name="connsiteX66" fmla="*/ 2808624 w 2849567"/>
              <a:gd name="connsiteY66" fmla="*/ 1295497 h 2040352"/>
              <a:gd name="connsiteX67" fmla="*/ 2794976 w 2849567"/>
              <a:gd name="connsiteY67" fmla="*/ 1275025 h 2040352"/>
              <a:gd name="connsiteX68" fmla="*/ 2781328 w 2849567"/>
              <a:gd name="connsiteY68" fmla="*/ 1220434 h 2040352"/>
              <a:gd name="connsiteX69" fmla="*/ 2767680 w 2849567"/>
              <a:gd name="connsiteY69" fmla="*/ 1193139 h 2040352"/>
              <a:gd name="connsiteX70" fmla="*/ 2760857 w 2849567"/>
              <a:gd name="connsiteY70" fmla="*/ 1172667 h 2040352"/>
              <a:gd name="connsiteX71" fmla="*/ 2747209 w 2849567"/>
              <a:gd name="connsiteY71" fmla="*/ 1152195 h 2040352"/>
              <a:gd name="connsiteX72" fmla="*/ 2733561 w 2849567"/>
              <a:gd name="connsiteY72" fmla="*/ 1124900 h 2040352"/>
              <a:gd name="connsiteX73" fmla="*/ 2692618 w 2849567"/>
              <a:gd name="connsiteY73" fmla="*/ 1083957 h 2040352"/>
              <a:gd name="connsiteX74" fmla="*/ 2678970 w 2849567"/>
              <a:gd name="connsiteY74" fmla="*/ 1063485 h 2040352"/>
              <a:gd name="connsiteX75" fmla="*/ 2638027 w 2849567"/>
              <a:gd name="connsiteY75" fmla="*/ 1022542 h 2040352"/>
              <a:gd name="connsiteX76" fmla="*/ 2597083 w 2849567"/>
              <a:gd name="connsiteY76" fmla="*/ 981598 h 2040352"/>
              <a:gd name="connsiteX77" fmla="*/ 2569788 w 2849567"/>
              <a:gd name="connsiteY77" fmla="*/ 927007 h 2040352"/>
              <a:gd name="connsiteX78" fmla="*/ 2542492 w 2849567"/>
              <a:gd name="connsiteY78" fmla="*/ 899712 h 2040352"/>
              <a:gd name="connsiteX79" fmla="*/ 2508373 w 2849567"/>
              <a:gd name="connsiteY79" fmla="*/ 851945 h 2040352"/>
              <a:gd name="connsiteX80" fmla="*/ 2494725 w 2849567"/>
              <a:gd name="connsiteY80" fmla="*/ 831473 h 2040352"/>
              <a:gd name="connsiteX81" fmla="*/ 2440134 w 2849567"/>
              <a:gd name="connsiteY81" fmla="*/ 783706 h 2040352"/>
              <a:gd name="connsiteX82" fmla="*/ 2392367 w 2849567"/>
              <a:gd name="connsiteY82" fmla="*/ 742762 h 2040352"/>
              <a:gd name="connsiteX83" fmla="*/ 2371895 w 2849567"/>
              <a:gd name="connsiteY83" fmla="*/ 735939 h 2040352"/>
              <a:gd name="connsiteX84" fmla="*/ 2276361 w 2849567"/>
              <a:gd name="connsiteY84" fmla="*/ 681348 h 2040352"/>
              <a:gd name="connsiteX85" fmla="*/ 2221770 w 2849567"/>
              <a:gd name="connsiteY85" fmla="*/ 626757 h 2040352"/>
              <a:gd name="connsiteX86" fmla="*/ 2160355 w 2849567"/>
              <a:gd name="connsiteY86" fmla="*/ 578989 h 2040352"/>
              <a:gd name="connsiteX87" fmla="*/ 2092116 w 2849567"/>
              <a:gd name="connsiteY87" fmla="*/ 538046 h 2040352"/>
              <a:gd name="connsiteX88" fmla="*/ 2003406 w 2849567"/>
              <a:gd name="connsiteY88" fmla="*/ 476631 h 2040352"/>
              <a:gd name="connsiteX89" fmla="*/ 1935167 w 2849567"/>
              <a:gd name="connsiteY89" fmla="*/ 449336 h 2040352"/>
              <a:gd name="connsiteX90" fmla="*/ 1914695 w 2849567"/>
              <a:gd name="connsiteY90" fmla="*/ 435688 h 2040352"/>
              <a:gd name="connsiteX91" fmla="*/ 1853280 w 2849567"/>
              <a:gd name="connsiteY91" fmla="*/ 422040 h 2040352"/>
              <a:gd name="connsiteX92" fmla="*/ 1791866 w 2849567"/>
              <a:gd name="connsiteY92" fmla="*/ 394745 h 2040352"/>
              <a:gd name="connsiteX93" fmla="*/ 1750922 w 2849567"/>
              <a:gd name="connsiteY93" fmla="*/ 387921 h 2040352"/>
              <a:gd name="connsiteX94" fmla="*/ 1675860 w 2849567"/>
              <a:gd name="connsiteY94" fmla="*/ 367449 h 2040352"/>
              <a:gd name="connsiteX95" fmla="*/ 1634916 w 2849567"/>
              <a:gd name="connsiteY95" fmla="*/ 353801 h 2040352"/>
              <a:gd name="connsiteX96" fmla="*/ 1600797 w 2849567"/>
              <a:gd name="connsiteY96" fmla="*/ 346977 h 2040352"/>
              <a:gd name="connsiteX97" fmla="*/ 1505263 w 2849567"/>
              <a:gd name="connsiteY97" fmla="*/ 319682 h 2040352"/>
              <a:gd name="connsiteX98" fmla="*/ 1477967 w 2849567"/>
              <a:gd name="connsiteY98" fmla="*/ 299210 h 2040352"/>
              <a:gd name="connsiteX99" fmla="*/ 1409728 w 2849567"/>
              <a:gd name="connsiteY99" fmla="*/ 285562 h 2040352"/>
              <a:gd name="connsiteX100" fmla="*/ 1355137 w 2849567"/>
              <a:gd name="connsiteY100" fmla="*/ 271915 h 2040352"/>
              <a:gd name="connsiteX101" fmla="*/ 1300546 w 2849567"/>
              <a:gd name="connsiteY101" fmla="*/ 251443 h 2040352"/>
              <a:gd name="connsiteX102" fmla="*/ 1225483 w 2849567"/>
              <a:gd name="connsiteY102" fmla="*/ 230971 h 2040352"/>
              <a:gd name="connsiteX103" fmla="*/ 1157245 w 2849567"/>
              <a:gd name="connsiteY103" fmla="*/ 210500 h 2040352"/>
              <a:gd name="connsiteX104" fmla="*/ 1068534 w 2849567"/>
              <a:gd name="connsiteY104" fmla="*/ 183204 h 2040352"/>
              <a:gd name="connsiteX105" fmla="*/ 959352 w 2849567"/>
              <a:gd name="connsiteY105" fmla="*/ 155909 h 2040352"/>
              <a:gd name="connsiteX106" fmla="*/ 932057 w 2849567"/>
              <a:gd name="connsiteY106" fmla="*/ 149085 h 2040352"/>
              <a:gd name="connsiteX107" fmla="*/ 891113 w 2849567"/>
              <a:gd name="connsiteY107" fmla="*/ 135437 h 2040352"/>
              <a:gd name="connsiteX108" fmla="*/ 836522 w 2849567"/>
              <a:gd name="connsiteY108" fmla="*/ 128613 h 2040352"/>
              <a:gd name="connsiteX109" fmla="*/ 809227 w 2849567"/>
              <a:gd name="connsiteY109" fmla="*/ 114965 h 2040352"/>
              <a:gd name="connsiteX110" fmla="*/ 788755 w 2849567"/>
              <a:gd name="connsiteY110" fmla="*/ 101318 h 2040352"/>
              <a:gd name="connsiteX111" fmla="*/ 720516 w 2849567"/>
              <a:gd name="connsiteY111" fmla="*/ 87670 h 2040352"/>
              <a:gd name="connsiteX112" fmla="*/ 631806 w 2849567"/>
              <a:gd name="connsiteY112" fmla="*/ 67198 h 2040352"/>
              <a:gd name="connsiteX113" fmla="*/ 577215 w 2849567"/>
              <a:gd name="connsiteY113" fmla="*/ 60374 h 2040352"/>
              <a:gd name="connsiteX114" fmla="*/ 481680 w 2849567"/>
              <a:gd name="connsiteY114" fmla="*/ 39903 h 2040352"/>
              <a:gd name="connsiteX115" fmla="*/ 304260 w 2849567"/>
              <a:gd name="connsiteY115" fmla="*/ 19431 h 2040352"/>
              <a:gd name="connsiteX116" fmla="*/ 256492 w 2849567"/>
              <a:gd name="connsiteY116" fmla="*/ 12607 h 2040352"/>
              <a:gd name="connsiteX117" fmla="*/ 10833 w 2849567"/>
              <a:gd name="connsiteY117" fmla="*/ 19431 h 2040352"/>
              <a:gd name="connsiteX118" fmla="*/ 31304 w 2849567"/>
              <a:gd name="connsiteY118" fmla="*/ 169557 h 2040352"/>
              <a:gd name="connsiteX119" fmla="*/ 58600 w 2849567"/>
              <a:gd name="connsiteY119" fmla="*/ 190028 h 2040352"/>
              <a:gd name="connsiteX120" fmla="*/ 99543 w 2849567"/>
              <a:gd name="connsiteY120" fmla="*/ 203676 h 204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849567" h="2040352">
                <a:moveTo>
                  <a:pt x="99543" y="203676"/>
                </a:moveTo>
                <a:lnTo>
                  <a:pt x="99543" y="203676"/>
                </a:lnTo>
                <a:lnTo>
                  <a:pt x="249668" y="210500"/>
                </a:lnTo>
                <a:cubicBezTo>
                  <a:pt x="301999" y="213578"/>
                  <a:pt x="338023" y="214313"/>
                  <a:pt x="386146" y="230971"/>
                </a:cubicBezTo>
                <a:cubicBezTo>
                  <a:pt x="427660" y="245341"/>
                  <a:pt x="466357" y="268085"/>
                  <a:pt x="508976" y="278739"/>
                </a:cubicBezTo>
                <a:cubicBezTo>
                  <a:pt x="535040" y="285254"/>
                  <a:pt x="544693" y="286361"/>
                  <a:pt x="570391" y="299210"/>
                </a:cubicBezTo>
                <a:cubicBezTo>
                  <a:pt x="642276" y="335153"/>
                  <a:pt x="592197" y="320016"/>
                  <a:pt x="645454" y="333330"/>
                </a:cubicBezTo>
                <a:cubicBezTo>
                  <a:pt x="652278" y="337879"/>
                  <a:pt x="658590" y="343309"/>
                  <a:pt x="665925" y="346977"/>
                </a:cubicBezTo>
                <a:cubicBezTo>
                  <a:pt x="675714" y="351872"/>
                  <a:pt x="704947" y="358439"/>
                  <a:pt x="713692" y="360625"/>
                </a:cubicBezTo>
                <a:cubicBezTo>
                  <a:pt x="738767" y="377341"/>
                  <a:pt x="734897" y="376792"/>
                  <a:pt x="768283" y="387921"/>
                </a:cubicBezTo>
                <a:cubicBezTo>
                  <a:pt x="777180" y="390887"/>
                  <a:pt x="786682" y="391779"/>
                  <a:pt x="795579" y="394745"/>
                </a:cubicBezTo>
                <a:cubicBezTo>
                  <a:pt x="807199" y="398618"/>
                  <a:pt x="817815" y="405421"/>
                  <a:pt x="829698" y="408392"/>
                </a:cubicBezTo>
                <a:cubicBezTo>
                  <a:pt x="853418" y="414322"/>
                  <a:pt x="937861" y="420707"/>
                  <a:pt x="952528" y="422040"/>
                </a:cubicBezTo>
                <a:cubicBezTo>
                  <a:pt x="981227" y="431607"/>
                  <a:pt x="1037094" y="450689"/>
                  <a:pt x="1061710" y="456159"/>
                </a:cubicBezTo>
                <a:cubicBezTo>
                  <a:pt x="1079612" y="460137"/>
                  <a:pt x="1098176" y="460194"/>
                  <a:pt x="1116301" y="462983"/>
                </a:cubicBezTo>
                <a:cubicBezTo>
                  <a:pt x="1127765" y="464747"/>
                  <a:pt x="1139048" y="467532"/>
                  <a:pt x="1150421" y="469807"/>
                </a:cubicBezTo>
                <a:cubicBezTo>
                  <a:pt x="1190022" y="496209"/>
                  <a:pt x="1151502" y="474781"/>
                  <a:pt x="1218660" y="490279"/>
                </a:cubicBezTo>
                <a:cubicBezTo>
                  <a:pt x="1286446" y="505922"/>
                  <a:pt x="1233618" y="500495"/>
                  <a:pt x="1300546" y="524398"/>
                </a:cubicBezTo>
                <a:cubicBezTo>
                  <a:pt x="1330303" y="535026"/>
                  <a:pt x="1364855" y="539666"/>
                  <a:pt x="1396080" y="544870"/>
                </a:cubicBezTo>
                <a:cubicBezTo>
                  <a:pt x="1405179" y="549419"/>
                  <a:pt x="1413851" y="554946"/>
                  <a:pt x="1423376" y="558518"/>
                </a:cubicBezTo>
                <a:cubicBezTo>
                  <a:pt x="1432157" y="561811"/>
                  <a:pt x="1442101" y="561533"/>
                  <a:pt x="1450671" y="565342"/>
                </a:cubicBezTo>
                <a:cubicBezTo>
                  <a:pt x="1462791" y="570729"/>
                  <a:pt x="1472928" y="579882"/>
                  <a:pt x="1484791" y="585813"/>
                </a:cubicBezTo>
                <a:cubicBezTo>
                  <a:pt x="1491225" y="589030"/>
                  <a:pt x="1498528" y="590111"/>
                  <a:pt x="1505263" y="592637"/>
                </a:cubicBezTo>
                <a:cubicBezTo>
                  <a:pt x="1570540" y="617116"/>
                  <a:pt x="1513386" y="597620"/>
                  <a:pt x="1559854" y="613109"/>
                </a:cubicBezTo>
                <a:cubicBezTo>
                  <a:pt x="1568952" y="619933"/>
                  <a:pt x="1576823" y="628814"/>
                  <a:pt x="1587149" y="633580"/>
                </a:cubicBezTo>
                <a:cubicBezTo>
                  <a:pt x="1606742" y="642623"/>
                  <a:pt x="1648564" y="654052"/>
                  <a:pt x="1648564" y="654052"/>
                </a:cubicBezTo>
                <a:cubicBezTo>
                  <a:pt x="1657663" y="660876"/>
                  <a:pt x="1665985" y="668881"/>
                  <a:pt x="1675860" y="674524"/>
                </a:cubicBezTo>
                <a:cubicBezTo>
                  <a:pt x="1682105" y="678093"/>
                  <a:pt x="1690714" y="676855"/>
                  <a:pt x="1696331" y="681348"/>
                </a:cubicBezTo>
                <a:cubicBezTo>
                  <a:pt x="1702735" y="686471"/>
                  <a:pt x="1703305" y="697052"/>
                  <a:pt x="1709979" y="701819"/>
                </a:cubicBezTo>
                <a:cubicBezTo>
                  <a:pt x="1719947" y="708939"/>
                  <a:pt x="1733142" y="709989"/>
                  <a:pt x="1744098" y="715467"/>
                </a:cubicBezTo>
                <a:cubicBezTo>
                  <a:pt x="1791222" y="739030"/>
                  <a:pt x="1735059" y="721737"/>
                  <a:pt x="1791866" y="735939"/>
                </a:cubicBezTo>
                <a:cubicBezTo>
                  <a:pt x="1851680" y="795753"/>
                  <a:pt x="1775799" y="722549"/>
                  <a:pt x="1832809" y="770058"/>
                </a:cubicBezTo>
                <a:cubicBezTo>
                  <a:pt x="1840223" y="776236"/>
                  <a:pt x="1845953" y="784250"/>
                  <a:pt x="1853280" y="790530"/>
                </a:cubicBezTo>
                <a:cubicBezTo>
                  <a:pt x="1861915" y="797932"/>
                  <a:pt x="1871477" y="804177"/>
                  <a:pt x="1880576" y="811001"/>
                </a:cubicBezTo>
                <a:cubicBezTo>
                  <a:pt x="1891376" y="827201"/>
                  <a:pt x="1902000" y="843957"/>
                  <a:pt x="1914695" y="858768"/>
                </a:cubicBezTo>
                <a:cubicBezTo>
                  <a:pt x="1920976" y="866095"/>
                  <a:pt x="1928343" y="872416"/>
                  <a:pt x="1935167" y="879240"/>
                </a:cubicBezTo>
                <a:cubicBezTo>
                  <a:pt x="1937442" y="890613"/>
                  <a:pt x="1937919" y="902499"/>
                  <a:pt x="1941991" y="913359"/>
                </a:cubicBezTo>
                <a:cubicBezTo>
                  <a:pt x="1944871" y="921038"/>
                  <a:pt x="1951971" y="926495"/>
                  <a:pt x="1955639" y="933831"/>
                </a:cubicBezTo>
                <a:cubicBezTo>
                  <a:pt x="1958856" y="940265"/>
                  <a:pt x="1959630" y="947691"/>
                  <a:pt x="1962463" y="954303"/>
                </a:cubicBezTo>
                <a:cubicBezTo>
                  <a:pt x="1975561" y="984866"/>
                  <a:pt x="1979326" y="984083"/>
                  <a:pt x="1996582" y="1015718"/>
                </a:cubicBezTo>
                <a:cubicBezTo>
                  <a:pt x="2030660" y="1078194"/>
                  <a:pt x="2001549" y="1035986"/>
                  <a:pt x="2037525" y="1083957"/>
                </a:cubicBezTo>
                <a:cubicBezTo>
                  <a:pt x="2054144" y="1150431"/>
                  <a:pt x="2044207" y="1121133"/>
                  <a:pt x="2064821" y="1172667"/>
                </a:cubicBezTo>
                <a:cubicBezTo>
                  <a:pt x="2067096" y="1188589"/>
                  <a:pt x="2069519" y="1204491"/>
                  <a:pt x="2071645" y="1220434"/>
                </a:cubicBezTo>
                <a:cubicBezTo>
                  <a:pt x="2074069" y="1238612"/>
                  <a:pt x="2075680" y="1256900"/>
                  <a:pt x="2078468" y="1275025"/>
                </a:cubicBezTo>
                <a:cubicBezTo>
                  <a:pt x="2080232" y="1286489"/>
                  <a:pt x="2083017" y="1297772"/>
                  <a:pt x="2085292" y="1309145"/>
                </a:cubicBezTo>
                <a:cubicBezTo>
                  <a:pt x="2092819" y="1452163"/>
                  <a:pt x="2089605" y="1429849"/>
                  <a:pt x="2105764" y="1575276"/>
                </a:cubicBezTo>
                <a:cubicBezTo>
                  <a:pt x="2107540" y="1591262"/>
                  <a:pt x="2107858" y="1607670"/>
                  <a:pt x="2112588" y="1623043"/>
                </a:cubicBezTo>
                <a:cubicBezTo>
                  <a:pt x="2117075" y="1637627"/>
                  <a:pt x="2126236" y="1650338"/>
                  <a:pt x="2133060" y="1663986"/>
                </a:cubicBezTo>
                <a:cubicBezTo>
                  <a:pt x="2135334" y="1675359"/>
                  <a:pt x="2137896" y="1686679"/>
                  <a:pt x="2139883" y="1698106"/>
                </a:cubicBezTo>
                <a:cubicBezTo>
                  <a:pt x="2146995" y="1739000"/>
                  <a:pt x="2137330" y="1786400"/>
                  <a:pt x="2160355" y="1820936"/>
                </a:cubicBezTo>
                <a:cubicBezTo>
                  <a:pt x="2191210" y="1867216"/>
                  <a:pt x="2152670" y="1810690"/>
                  <a:pt x="2201298" y="1875527"/>
                </a:cubicBezTo>
                <a:cubicBezTo>
                  <a:pt x="2206219" y="1882088"/>
                  <a:pt x="2208719" y="1890661"/>
                  <a:pt x="2214946" y="1895998"/>
                </a:cubicBezTo>
                <a:cubicBezTo>
                  <a:pt x="2225016" y="1904630"/>
                  <a:pt x="2238596" y="1908327"/>
                  <a:pt x="2249066" y="1916470"/>
                </a:cubicBezTo>
                <a:cubicBezTo>
                  <a:pt x="2278051" y="1939014"/>
                  <a:pt x="2291514" y="1972878"/>
                  <a:pt x="2330952" y="1984709"/>
                </a:cubicBezTo>
                <a:cubicBezTo>
                  <a:pt x="2416756" y="2010449"/>
                  <a:pt x="2375627" y="2002234"/>
                  <a:pt x="2453782" y="2012004"/>
                </a:cubicBezTo>
                <a:cubicBezTo>
                  <a:pt x="2469704" y="2018828"/>
                  <a:pt x="2484992" y="2027381"/>
                  <a:pt x="2501549" y="2032476"/>
                </a:cubicBezTo>
                <a:cubicBezTo>
                  <a:pt x="2556960" y="2049526"/>
                  <a:pt x="2669409" y="2033782"/>
                  <a:pt x="2699442" y="2032476"/>
                </a:cubicBezTo>
                <a:cubicBezTo>
                  <a:pt x="2748790" y="2012736"/>
                  <a:pt x="2723370" y="2025622"/>
                  <a:pt x="2774504" y="1991533"/>
                </a:cubicBezTo>
                <a:lnTo>
                  <a:pt x="2794976" y="1977885"/>
                </a:lnTo>
                <a:cubicBezTo>
                  <a:pt x="2799525" y="1971061"/>
                  <a:pt x="2805821" y="1965121"/>
                  <a:pt x="2808624" y="1957413"/>
                </a:cubicBezTo>
                <a:cubicBezTo>
                  <a:pt x="2815034" y="1939785"/>
                  <a:pt x="2817722" y="1921019"/>
                  <a:pt x="2822271" y="1902822"/>
                </a:cubicBezTo>
                <a:cubicBezTo>
                  <a:pt x="2830838" y="1868555"/>
                  <a:pt x="2826131" y="1884419"/>
                  <a:pt x="2835919" y="1855055"/>
                </a:cubicBezTo>
                <a:cubicBezTo>
                  <a:pt x="2840468" y="1823210"/>
                  <a:pt x="2849567" y="1791689"/>
                  <a:pt x="2849567" y="1759521"/>
                </a:cubicBezTo>
                <a:cubicBezTo>
                  <a:pt x="2849567" y="1645699"/>
                  <a:pt x="2841799" y="1531997"/>
                  <a:pt x="2835919" y="1418327"/>
                </a:cubicBezTo>
                <a:cubicBezTo>
                  <a:pt x="2834972" y="1400013"/>
                  <a:pt x="2833218" y="1381605"/>
                  <a:pt x="2829095" y="1363736"/>
                </a:cubicBezTo>
                <a:cubicBezTo>
                  <a:pt x="2826341" y="1351800"/>
                  <a:pt x="2818968" y="1341349"/>
                  <a:pt x="2815448" y="1329616"/>
                </a:cubicBezTo>
                <a:cubicBezTo>
                  <a:pt x="2812115" y="1318507"/>
                  <a:pt x="2812696" y="1306357"/>
                  <a:pt x="2808624" y="1295497"/>
                </a:cubicBezTo>
                <a:cubicBezTo>
                  <a:pt x="2805744" y="1287818"/>
                  <a:pt x="2798644" y="1282361"/>
                  <a:pt x="2794976" y="1275025"/>
                </a:cubicBezTo>
                <a:cubicBezTo>
                  <a:pt x="2784761" y="1254596"/>
                  <a:pt x="2789115" y="1243796"/>
                  <a:pt x="2781328" y="1220434"/>
                </a:cubicBezTo>
                <a:cubicBezTo>
                  <a:pt x="2778111" y="1210784"/>
                  <a:pt x="2771687" y="1202489"/>
                  <a:pt x="2767680" y="1193139"/>
                </a:cubicBezTo>
                <a:cubicBezTo>
                  <a:pt x="2764847" y="1186528"/>
                  <a:pt x="2764074" y="1179101"/>
                  <a:pt x="2760857" y="1172667"/>
                </a:cubicBezTo>
                <a:cubicBezTo>
                  <a:pt x="2757189" y="1165331"/>
                  <a:pt x="2751278" y="1159316"/>
                  <a:pt x="2747209" y="1152195"/>
                </a:cubicBezTo>
                <a:cubicBezTo>
                  <a:pt x="2742162" y="1143363"/>
                  <a:pt x="2739916" y="1132843"/>
                  <a:pt x="2733561" y="1124900"/>
                </a:cubicBezTo>
                <a:cubicBezTo>
                  <a:pt x="2721504" y="1109829"/>
                  <a:pt x="2703324" y="1100016"/>
                  <a:pt x="2692618" y="1083957"/>
                </a:cubicBezTo>
                <a:cubicBezTo>
                  <a:pt x="2688069" y="1077133"/>
                  <a:pt x="2684419" y="1069615"/>
                  <a:pt x="2678970" y="1063485"/>
                </a:cubicBezTo>
                <a:cubicBezTo>
                  <a:pt x="2666147" y="1049059"/>
                  <a:pt x="2647957" y="1039092"/>
                  <a:pt x="2638027" y="1022542"/>
                </a:cubicBezTo>
                <a:cubicBezTo>
                  <a:pt x="2613854" y="982254"/>
                  <a:pt x="2630138" y="992616"/>
                  <a:pt x="2597083" y="981598"/>
                </a:cubicBezTo>
                <a:cubicBezTo>
                  <a:pt x="2583446" y="913405"/>
                  <a:pt x="2602556" y="976158"/>
                  <a:pt x="2569788" y="927007"/>
                </a:cubicBezTo>
                <a:cubicBezTo>
                  <a:pt x="2548991" y="895813"/>
                  <a:pt x="2581486" y="912710"/>
                  <a:pt x="2542492" y="899712"/>
                </a:cubicBezTo>
                <a:cubicBezTo>
                  <a:pt x="2529953" y="862096"/>
                  <a:pt x="2543698" y="893158"/>
                  <a:pt x="2508373" y="851945"/>
                </a:cubicBezTo>
                <a:cubicBezTo>
                  <a:pt x="2503036" y="845718"/>
                  <a:pt x="2499975" y="837774"/>
                  <a:pt x="2494725" y="831473"/>
                </a:cubicBezTo>
                <a:cubicBezTo>
                  <a:pt x="2476516" y="809622"/>
                  <a:pt x="2462832" y="803567"/>
                  <a:pt x="2440134" y="783706"/>
                </a:cubicBezTo>
                <a:cubicBezTo>
                  <a:pt x="2417355" y="763774"/>
                  <a:pt x="2420626" y="758909"/>
                  <a:pt x="2392367" y="742762"/>
                </a:cubicBezTo>
                <a:cubicBezTo>
                  <a:pt x="2386122" y="739193"/>
                  <a:pt x="2378443" y="738915"/>
                  <a:pt x="2371895" y="735939"/>
                </a:cubicBezTo>
                <a:cubicBezTo>
                  <a:pt x="2352274" y="727020"/>
                  <a:pt x="2294211" y="699198"/>
                  <a:pt x="2276361" y="681348"/>
                </a:cubicBezTo>
                <a:cubicBezTo>
                  <a:pt x="2258164" y="663151"/>
                  <a:pt x="2243182" y="641032"/>
                  <a:pt x="2221770" y="626757"/>
                </a:cubicBezTo>
                <a:cubicBezTo>
                  <a:pt x="2164704" y="588713"/>
                  <a:pt x="2254847" y="649858"/>
                  <a:pt x="2160355" y="578989"/>
                </a:cubicBezTo>
                <a:cubicBezTo>
                  <a:pt x="2127419" y="554287"/>
                  <a:pt x="2123867" y="553922"/>
                  <a:pt x="2092116" y="538046"/>
                </a:cubicBezTo>
                <a:cubicBezTo>
                  <a:pt x="2052888" y="498816"/>
                  <a:pt x="2079921" y="522539"/>
                  <a:pt x="2003406" y="476631"/>
                </a:cubicBezTo>
                <a:cubicBezTo>
                  <a:pt x="1959340" y="450192"/>
                  <a:pt x="1982292" y="458760"/>
                  <a:pt x="1935167" y="449336"/>
                </a:cubicBezTo>
                <a:cubicBezTo>
                  <a:pt x="1928343" y="444787"/>
                  <a:pt x="1922031" y="439356"/>
                  <a:pt x="1914695" y="435688"/>
                </a:cubicBezTo>
                <a:cubicBezTo>
                  <a:pt x="1897895" y="427288"/>
                  <a:pt x="1869007" y="424661"/>
                  <a:pt x="1853280" y="422040"/>
                </a:cubicBezTo>
                <a:cubicBezTo>
                  <a:pt x="1835285" y="413042"/>
                  <a:pt x="1811039" y="399974"/>
                  <a:pt x="1791866" y="394745"/>
                </a:cubicBezTo>
                <a:cubicBezTo>
                  <a:pt x="1778517" y="391105"/>
                  <a:pt x="1764570" y="390196"/>
                  <a:pt x="1750922" y="387921"/>
                </a:cubicBezTo>
                <a:cubicBezTo>
                  <a:pt x="1709656" y="360409"/>
                  <a:pt x="1750969" y="383544"/>
                  <a:pt x="1675860" y="367449"/>
                </a:cubicBezTo>
                <a:cubicBezTo>
                  <a:pt x="1661793" y="364435"/>
                  <a:pt x="1648795" y="357586"/>
                  <a:pt x="1634916" y="353801"/>
                </a:cubicBezTo>
                <a:cubicBezTo>
                  <a:pt x="1623726" y="350749"/>
                  <a:pt x="1612170" y="349252"/>
                  <a:pt x="1600797" y="346977"/>
                </a:cubicBezTo>
                <a:cubicBezTo>
                  <a:pt x="1470919" y="282040"/>
                  <a:pt x="1662168" y="371984"/>
                  <a:pt x="1505263" y="319682"/>
                </a:cubicBezTo>
                <a:cubicBezTo>
                  <a:pt x="1494473" y="316085"/>
                  <a:pt x="1488678" y="303035"/>
                  <a:pt x="1477967" y="299210"/>
                </a:cubicBezTo>
                <a:cubicBezTo>
                  <a:pt x="1456122" y="291408"/>
                  <a:pt x="1432232" y="291188"/>
                  <a:pt x="1409728" y="285562"/>
                </a:cubicBezTo>
                <a:cubicBezTo>
                  <a:pt x="1391531" y="281013"/>
                  <a:pt x="1373040" y="277510"/>
                  <a:pt x="1355137" y="271915"/>
                </a:cubicBezTo>
                <a:cubicBezTo>
                  <a:pt x="1336587" y="266118"/>
                  <a:pt x="1318983" y="257589"/>
                  <a:pt x="1300546" y="251443"/>
                </a:cubicBezTo>
                <a:cubicBezTo>
                  <a:pt x="1220613" y="224798"/>
                  <a:pt x="1346847" y="275102"/>
                  <a:pt x="1225483" y="230971"/>
                </a:cubicBezTo>
                <a:cubicBezTo>
                  <a:pt x="1158349" y="206559"/>
                  <a:pt x="1245577" y="225222"/>
                  <a:pt x="1157245" y="210500"/>
                </a:cubicBezTo>
                <a:cubicBezTo>
                  <a:pt x="1108826" y="186291"/>
                  <a:pt x="1144756" y="201497"/>
                  <a:pt x="1068534" y="183204"/>
                </a:cubicBezTo>
                <a:lnTo>
                  <a:pt x="959352" y="155909"/>
                </a:lnTo>
                <a:cubicBezTo>
                  <a:pt x="950254" y="153634"/>
                  <a:pt x="940954" y="152051"/>
                  <a:pt x="932057" y="149085"/>
                </a:cubicBezTo>
                <a:cubicBezTo>
                  <a:pt x="918409" y="144536"/>
                  <a:pt x="905180" y="138451"/>
                  <a:pt x="891113" y="135437"/>
                </a:cubicBezTo>
                <a:cubicBezTo>
                  <a:pt x="873181" y="131594"/>
                  <a:pt x="854719" y="130888"/>
                  <a:pt x="836522" y="128613"/>
                </a:cubicBezTo>
                <a:cubicBezTo>
                  <a:pt x="827424" y="124064"/>
                  <a:pt x="818059" y="120012"/>
                  <a:pt x="809227" y="114965"/>
                </a:cubicBezTo>
                <a:cubicBezTo>
                  <a:pt x="802106" y="110896"/>
                  <a:pt x="796594" y="103730"/>
                  <a:pt x="788755" y="101318"/>
                </a:cubicBezTo>
                <a:cubicBezTo>
                  <a:pt x="766584" y="94496"/>
                  <a:pt x="743198" y="92531"/>
                  <a:pt x="720516" y="87670"/>
                </a:cubicBezTo>
                <a:cubicBezTo>
                  <a:pt x="666061" y="76001"/>
                  <a:pt x="717616" y="82341"/>
                  <a:pt x="631806" y="67198"/>
                </a:cubicBezTo>
                <a:cubicBezTo>
                  <a:pt x="613746" y="64011"/>
                  <a:pt x="595258" y="63654"/>
                  <a:pt x="577215" y="60374"/>
                </a:cubicBezTo>
                <a:cubicBezTo>
                  <a:pt x="545172" y="54548"/>
                  <a:pt x="513888" y="44734"/>
                  <a:pt x="481680" y="39903"/>
                </a:cubicBezTo>
                <a:cubicBezTo>
                  <a:pt x="422806" y="31072"/>
                  <a:pt x="363194" y="27850"/>
                  <a:pt x="304260" y="19431"/>
                </a:cubicBezTo>
                <a:lnTo>
                  <a:pt x="256492" y="12607"/>
                </a:lnTo>
                <a:cubicBezTo>
                  <a:pt x="174606" y="14882"/>
                  <a:pt x="81958" y="-21212"/>
                  <a:pt x="10833" y="19431"/>
                </a:cubicBezTo>
                <a:cubicBezTo>
                  <a:pt x="-9036" y="30785"/>
                  <a:pt x="-1208" y="137045"/>
                  <a:pt x="31304" y="169557"/>
                </a:cubicBezTo>
                <a:cubicBezTo>
                  <a:pt x="39346" y="177599"/>
                  <a:pt x="47628" y="187036"/>
                  <a:pt x="58600" y="190028"/>
                </a:cubicBezTo>
                <a:cubicBezTo>
                  <a:pt x="73961" y="194217"/>
                  <a:pt x="90445" y="190028"/>
                  <a:pt x="99543" y="20367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39738" y="6165222"/>
                <a:ext cx="2883866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err="1">
                    <a:sym typeface="Wingdings" panose="05000000000000000000" pitchFamily="2" charset="2"/>
                  </a:rPr>
                  <a:t>measurement</a:t>
                </a:r>
                <a:r>
                  <a:rPr lang="de-AT" sz="14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1400" dirty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8" y="6165222"/>
                <a:ext cx="2883866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634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339738" y="6169549"/>
                <a:ext cx="321665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400" dirty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𝑑𝑝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8" y="6169549"/>
                <a:ext cx="3216650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569" t="-588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343279" y="6172886"/>
            <a:ext cx="19736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actual</a:t>
            </a:r>
            <a:r>
              <a:rPr lang="de-AT" sz="1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diagnosis</a:t>
            </a:r>
            <a:r>
              <a:rPr lang="de-AT" sz="1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found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4788566" y="6165221"/>
                <a:ext cx="3015121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1400" dirty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𝑀𝐸𝐴𝑆</m:t>
                    </m:r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66" y="6165221"/>
                <a:ext cx="301512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607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4788025" y="6170753"/>
                <a:ext cx="3339760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400" dirty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𝑀𝐸𝐴𝑆</m:t>
                    </m:r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5" y="6170753"/>
                <a:ext cx="3339760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547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4791920" y="6165221"/>
                <a:ext cx="3640035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AT" sz="1400" dirty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𝑀𝐸𝐴𝑆</m:t>
                    </m:r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20" y="6165221"/>
                <a:ext cx="3640035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503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793917" y="6165220"/>
                <a:ext cx="3940309" cy="3077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1400" dirty="0">
                    <a:sym typeface="Wingdings" panose="05000000000000000000" pitchFamily="2" charset="2"/>
                  </a:rPr>
                  <a:t>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AT" sz="1400" dirty="0">
                    <a:sym typeface="Wingdings" panose="05000000000000000000" pitchFamily="2" charset="2"/>
                  </a:rPr>
                  <a:t>  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𝑀𝐸𝐴𝑆</m:t>
                    </m:r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∪{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17" y="6165220"/>
                <a:ext cx="394030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464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4797175" y="6156464"/>
            <a:ext cx="197361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actual</a:t>
            </a:r>
            <a:r>
              <a:rPr lang="de-AT" sz="1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diagnosis</a:t>
            </a:r>
            <a:r>
              <a:rPr lang="de-AT" sz="1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AT" sz="1400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found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Freihandform 28"/>
          <p:cNvSpPr/>
          <p:nvPr/>
        </p:nvSpPr>
        <p:spPr bwMode="auto">
          <a:xfrm>
            <a:off x="5590905" y="4060209"/>
            <a:ext cx="2878710" cy="702860"/>
          </a:xfrm>
          <a:custGeom>
            <a:avLst/>
            <a:gdLst>
              <a:gd name="connsiteX0" fmla="*/ 175274 w 2878710"/>
              <a:gd name="connsiteY0" fmla="*/ 382137 h 702860"/>
              <a:gd name="connsiteX1" fmla="*/ 175274 w 2878710"/>
              <a:gd name="connsiteY1" fmla="*/ 382137 h 702860"/>
              <a:gd name="connsiteX2" fmla="*/ 304928 w 2878710"/>
              <a:gd name="connsiteY2" fmla="*/ 409433 h 702860"/>
              <a:gd name="connsiteX3" fmla="*/ 339047 w 2878710"/>
              <a:gd name="connsiteY3" fmla="*/ 416257 h 702860"/>
              <a:gd name="connsiteX4" fmla="*/ 482349 w 2878710"/>
              <a:gd name="connsiteY4" fmla="*/ 436728 h 702860"/>
              <a:gd name="connsiteX5" fmla="*/ 523292 w 2878710"/>
              <a:gd name="connsiteY5" fmla="*/ 443552 h 702860"/>
              <a:gd name="connsiteX6" fmla="*/ 707537 w 2878710"/>
              <a:gd name="connsiteY6" fmla="*/ 457200 h 702860"/>
              <a:gd name="connsiteX7" fmla="*/ 850838 w 2878710"/>
              <a:gd name="connsiteY7" fmla="*/ 470848 h 702860"/>
              <a:gd name="connsiteX8" fmla="*/ 898605 w 2878710"/>
              <a:gd name="connsiteY8" fmla="*/ 484495 h 702860"/>
              <a:gd name="connsiteX9" fmla="*/ 1069202 w 2878710"/>
              <a:gd name="connsiteY9" fmla="*/ 504967 h 702860"/>
              <a:gd name="connsiteX10" fmla="*/ 1178385 w 2878710"/>
              <a:gd name="connsiteY10" fmla="*/ 525439 h 702860"/>
              <a:gd name="connsiteX11" fmla="*/ 1369453 w 2878710"/>
              <a:gd name="connsiteY11" fmla="*/ 545910 h 702860"/>
              <a:gd name="connsiteX12" fmla="*/ 1567346 w 2878710"/>
              <a:gd name="connsiteY12" fmla="*/ 552734 h 702860"/>
              <a:gd name="connsiteX13" fmla="*/ 1717471 w 2878710"/>
              <a:gd name="connsiteY13" fmla="*/ 580030 h 702860"/>
              <a:gd name="connsiteX14" fmla="*/ 1799358 w 2878710"/>
              <a:gd name="connsiteY14" fmla="*/ 593678 h 702860"/>
              <a:gd name="connsiteX15" fmla="*/ 1860773 w 2878710"/>
              <a:gd name="connsiteY15" fmla="*/ 600501 h 702860"/>
              <a:gd name="connsiteX16" fmla="*/ 1997250 w 2878710"/>
              <a:gd name="connsiteY16" fmla="*/ 620973 h 702860"/>
              <a:gd name="connsiteX17" fmla="*/ 2099608 w 2878710"/>
              <a:gd name="connsiteY17" fmla="*/ 641445 h 702860"/>
              <a:gd name="connsiteX18" fmla="*/ 2161023 w 2878710"/>
              <a:gd name="connsiteY18" fmla="*/ 648269 h 702860"/>
              <a:gd name="connsiteX19" fmla="*/ 2222438 w 2878710"/>
              <a:gd name="connsiteY19" fmla="*/ 661916 h 702860"/>
              <a:gd name="connsiteX20" fmla="*/ 2386211 w 2878710"/>
              <a:gd name="connsiteY20" fmla="*/ 675564 h 702860"/>
              <a:gd name="connsiteX21" fmla="*/ 2440802 w 2878710"/>
              <a:gd name="connsiteY21" fmla="*/ 689212 h 702860"/>
              <a:gd name="connsiteX22" fmla="*/ 2509041 w 2878710"/>
              <a:gd name="connsiteY22" fmla="*/ 696036 h 702860"/>
              <a:gd name="connsiteX23" fmla="*/ 2563632 w 2878710"/>
              <a:gd name="connsiteY23" fmla="*/ 702860 h 702860"/>
              <a:gd name="connsiteX24" fmla="*/ 2802468 w 2878710"/>
              <a:gd name="connsiteY24" fmla="*/ 689212 h 702860"/>
              <a:gd name="connsiteX25" fmla="*/ 2857059 w 2878710"/>
              <a:gd name="connsiteY25" fmla="*/ 675564 h 702860"/>
              <a:gd name="connsiteX26" fmla="*/ 2870707 w 2878710"/>
              <a:gd name="connsiteY26" fmla="*/ 648269 h 702860"/>
              <a:gd name="connsiteX27" fmla="*/ 2857059 w 2878710"/>
              <a:gd name="connsiteY27" fmla="*/ 436728 h 702860"/>
              <a:gd name="connsiteX28" fmla="*/ 2816116 w 2878710"/>
              <a:gd name="connsiteY28" fmla="*/ 409433 h 702860"/>
              <a:gd name="connsiteX29" fmla="*/ 2706934 w 2878710"/>
              <a:gd name="connsiteY29" fmla="*/ 361666 h 702860"/>
              <a:gd name="connsiteX30" fmla="*/ 2638695 w 2878710"/>
              <a:gd name="connsiteY30" fmla="*/ 341194 h 702860"/>
              <a:gd name="connsiteX31" fmla="*/ 2597752 w 2878710"/>
              <a:gd name="connsiteY31" fmla="*/ 334370 h 702860"/>
              <a:gd name="connsiteX32" fmla="*/ 2461274 w 2878710"/>
              <a:gd name="connsiteY32" fmla="*/ 307075 h 702860"/>
              <a:gd name="connsiteX33" fmla="*/ 2393035 w 2878710"/>
              <a:gd name="connsiteY33" fmla="*/ 293427 h 702860"/>
              <a:gd name="connsiteX34" fmla="*/ 2058665 w 2878710"/>
              <a:gd name="connsiteY34" fmla="*/ 266131 h 702860"/>
              <a:gd name="connsiteX35" fmla="*/ 1983602 w 2878710"/>
              <a:gd name="connsiteY35" fmla="*/ 259307 h 702860"/>
              <a:gd name="connsiteX36" fmla="*/ 1765238 w 2878710"/>
              <a:gd name="connsiteY36" fmla="*/ 225188 h 702860"/>
              <a:gd name="connsiteX37" fmla="*/ 1683352 w 2878710"/>
              <a:gd name="connsiteY37" fmla="*/ 211540 h 702860"/>
              <a:gd name="connsiteX38" fmla="*/ 1505931 w 2878710"/>
              <a:gd name="connsiteY38" fmla="*/ 163773 h 702860"/>
              <a:gd name="connsiteX39" fmla="*/ 1437692 w 2878710"/>
              <a:gd name="connsiteY39" fmla="*/ 143301 h 702860"/>
              <a:gd name="connsiteX40" fmla="*/ 1267095 w 2878710"/>
              <a:gd name="connsiteY40" fmla="*/ 136478 h 702860"/>
              <a:gd name="connsiteX41" fmla="*/ 1021435 w 2878710"/>
              <a:gd name="connsiteY41" fmla="*/ 109182 h 702860"/>
              <a:gd name="connsiteX42" fmla="*/ 905429 w 2878710"/>
              <a:gd name="connsiteY42" fmla="*/ 95534 h 702860"/>
              <a:gd name="connsiteX43" fmla="*/ 884958 w 2878710"/>
              <a:gd name="connsiteY43" fmla="*/ 88710 h 702860"/>
              <a:gd name="connsiteX44" fmla="*/ 755304 w 2878710"/>
              <a:gd name="connsiteY44" fmla="*/ 68239 h 702860"/>
              <a:gd name="connsiteX45" fmla="*/ 612002 w 2878710"/>
              <a:gd name="connsiteY45" fmla="*/ 27295 h 702860"/>
              <a:gd name="connsiteX46" fmla="*/ 427758 w 2878710"/>
              <a:gd name="connsiteY46" fmla="*/ 0 h 702860"/>
              <a:gd name="connsiteX47" fmla="*/ 59268 w 2878710"/>
              <a:gd name="connsiteY47" fmla="*/ 6824 h 702860"/>
              <a:gd name="connsiteX48" fmla="*/ 38796 w 2878710"/>
              <a:gd name="connsiteY48" fmla="*/ 20472 h 702860"/>
              <a:gd name="connsiteX49" fmla="*/ 11501 w 2878710"/>
              <a:gd name="connsiteY49" fmla="*/ 95534 h 702860"/>
              <a:gd name="connsiteX50" fmla="*/ 52444 w 2878710"/>
              <a:gd name="connsiteY50" fmla="*/ 313898 h 702860"/>
              <a:gd name="connsiteX51" fmla="*/ 86564 w 2878710"/>
              <a:gd name="connsiteY51" fmla="*/ 327546 h 702860"/>
              <a:gd name="connsiteX52" fmla="*/ 147979 w 2878710"/>
              <a:gd name="connsiteY52" fmla="*/ 368490 h 702860"/>
              <a:gd name="connsiteX53" fmla="*/ 175274 w 2878710"/>
              <a:gd name="connsiteY53" fmla="*/ 382137 h 70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878710" h="702860">
                <a:moveTo>
                  <a:pt x="175274" y="382137"/>
                </a:moveTo>
                <a:lnTo>
                  <a:pt x="175274" y="382137"/>
                </a:lnTo>
                <a:cubicBezTo>
                  <a:pt x="301045" y="393571"/>
                  <a:pt x="202560" y="377934"/>
                  <a:pt x="304928" y="409433"/>
                </a:cubicBezTo>
                <a:cubicBezTo>
                  <a:pt x="316013" y="412844"/>
                  <a:pt x="327584" y="414493"/>
                  <a:pt x="339047" y="416257"/>
                </a:cubicBezTo>
                <a:cubicBezTo>
                  <a:pt x="386738" y="423594"/>
                  <a:pt x="434618" y="429657"/>
                  <a:pt x="482349" y="436728"/>
                </a:cubicBezTo>
                <a:cubicBezTo>
                  <a:pt x="496036" y="438756"/>
                  <a:pt x="509513" y="442299"/>
                  <a:pt x="523292" y="443552"/>
                </a:cubicBezTo>
                <a:cubicBezTo>
                  <a:pt x="584622" y="449128"/>
                  <a:pt x="646135" y="452477"/>
                  <a:pt x="707537" y="457200"/>
                </a:cubicBezTo>
                <a:cubicBezTo>
                  <a:pt x="790746" y="463601"/>
                  <a:pt x="776642" y="462604"/>
                  <a:pt x="850838" y="470848"/>
                </a:cubicBezTo>
                <a:cubicBezTo>
                  <a:pt x="867067" y="476258"/>
                  <a:pt x="881463" y="481638"/>
                  <a:pt x="898605" y="484495"/>
                </a:cubicBezTo>
                <a:cubicBezTo>
                  <a:pt x="981176" y="498256"/>
                  <a:pt x="991653" y="497917"/>
                  <a:pt x="1069202" y="504967"/>
                </a:cubicBezTo>
                <a:lnTo>
                  <a:pt x="1178385" y="525439"/>
                </a:lnTo>
                <a:cubicBezTo>
                  <a:pt x="1231164" y="534618"/>
                  <a:pt x="1336896" y="543957"/>
                  <a:pt x="1369453" y="545910"/>
                </a:cubicBezTo>
                <a:cubicBezTo>
                  <a:pt x="1435338" y="549863"/>
                  <a:pt x="1501382" y="550459"/>
                  <a:pt x="1567346" y="552734"/>
                </a:cubicBezTo>
                <a:cubicBezTo>
                  <a:pt x="1673091" y="587983"/>
                  <a:pt x="1584989" y="564132"/>
                  <a:pt x="1717471" y="580030"/>
                </a:cubicBezTo>
                <a:cubicBezTo>
                  <a:pt x="1744946" y="583327"/>
                  <a:pt x="1771964" y="589765"/>
                  <a:pt x="1799358" y="593678"/>
                </a:cubicBezTo>
                <a:cubicBezTo>
                  <a:pt x="1819749" y="596591"/>
                  <a:pt x="1840427" y="597289"/>
                  <a:pt x="1860773" y="600501"/>
                </a:cubicBezTo>
                <a:cubicBezTo>
                  <a:pt x="2017379" y="625228"/>
                  <a:pt x="1840935" y="605341"/>
                  <a:pt x="1997250" y="620973"/>
                </a:cubicBezTo>
                <a:cubicBezTo>
                  <a:pt x="2031369" y="627797"/>
                  <a:pt x="2065286" y="635725"/>
                  <a:pt x="2099608" y="641445"/>
                </a:cubicBezTo>
                <a:cubicBezTo>
                  <a:pt x="2119925" y="644831"/>
                  <a:pt x="2140706" y="644883"/>
                  <a:pt x="2161023" y="648269"/>
                </a:cubicBezTo>
                <a:cubicBezTo>
                  <a:pt x="2181709" y="651717"/>
                  <a:pt x="2201619" y="659393"/>
                  <a:pt x="2222438" y="661916"/>
                </a:cubicBezTo>
                <a:cubicBezTo>
                  <a:pt x="2276820" y="668508"/>
                  <a:pt x="2331620" y="671015"/>
                  <a:pt x="2386211" y="675564"/>
                </a:cubicBezTo>
                <a:cubicBezTo>
                  <a:pt x="2404408" y="680113"/>
                  <a:pt x="2422300" y="686128"/>
                  <a:pt x="2440802" y="689212"/>
                </a:cubicBezTo>
                <a:cubicBezTo>
                  <a:pt x="2463351" y="692970"/>
                  <a:pt x="2486321" y="693512"/>
                  <a:pt x="2509041" y="696036"/>
                </a:cubicBezTo>
                <a:cubicBezTo>
                  <a:pt x="2527267" y="698061"/>
                  <a:pt x="2545435" y="700585"/>
                  <a:pt x="2563632" y="702860"/>
                </a:cubicBezTo>
                <a:cubicBezTo>
                  <a:pt x="2643244" y="698311"/>
                  <a:pt x="2723069" y="696598"/>
                  <a:pt x="2802468" y="689212"/>
                </a:cubicBezTo>
                <a:cubicBezTo>
                  <a:pt x="2821144" y="687475"/>
                  <a:pt x="2840975" y="685214"/>
                  <a:pt x="2857059" y="675564"/>
                </a:cubicBezTo>
                <a:cubicBezTo>
                  <a:pt x="2865782" y="670330"/>
                  <a:pt x="2866158" y="657367"/>
                  <a:pt x="2870707" y="648269"/>
                </a:cubicBezTo>
                <a:cubicBezTo>
                  <a:pt x="2878622" y="569125"/>
                  <a:pt x="2888597" y="524333"/>
                  <a:pt x="2857059" y="436728"/>
                </a:cubicBezTo>
                <a:cubicBezTo>
                  <a:pt x="2851503" y="421295"/>
                  <a:pt x="2829381" y="419080"/>
                  <a:pt x="2816116" y="409433"/>
                </a:cubicBezTo>
                <a:cubicBezTo>
                  <a:pt x="2751316" y="362306"/>
                  <a:pt x="2814617" y="392432"/>
                  <a:pt x="2706934" y="361666"/>
                </a:cubicBezTo>
                <a:cubicBezTo>
                  <a:pt x="2684100" y="355142"/>
                  <a:pt x="2661734" y="346954"/>
                  <a:pt x="2638695" y="341194"/>
                </a:cubicBezTo>
                <a:cubicBezTo>
                  <a:pt x="2625272" y="337838"/>
                  <a:pt x="2611291" y="337220"/>
                  <a:pt x="2597752" y="334370"/>
                </a:cubicBezTo>
                <a:cubicBezTo>
                  <a:pt x="2286419" y="268825"/>
                  <a:pt x="2648765" y="340161"/>
                  <a:pt x="2461274" y="307075"/>
                </a:cubicBezTo>
                <a:cubicBezTo>
                  <a:pt x="2438430" y="303044"/>
                  <a:pt x="2416113" y="295774"/>
                  <a:pt x="2393035" y="293427"/>
                </a:cubicBezTo>
                <a:cubicBezTo>
                  <a:pt x="2281781" y="282113"/>
                  <a:pt x="2170106" y="275418"/>
                  <a:pt x="2058665" y="266131"/>
                </a:cubicBezTo>
                <a:cubicBezTo>
                  <a:pt x="2033628" y="264045"/>
                  <a:pt x="2008485" y="262779"/>
                  <a:pt x="1983602" y="259307"/>
                </a:cubicBezTo>
                <a:cubicBezTo>
                  <a:pt x="1910638" y="249126"/>
                  <a:pt x="1837994" y="236763"/>
                  <a:pt x="1765238" y="225188"/>
                </a:cubicBezTo>
                <a:cubicBezTo>
                  <a:pt x="1737910" y="220840"/>
                  <a:pt x="1710072" y="218734"/>
                  <a:pt x="1683352" y="211540"/>
                </a:cubicBezTo>
                <a:lnTo>
                  <a:pt x="1505931" y="163773"/>
                </a:lnTo>
                <a:cubicBezTo>
                  <a:pt x="1483049" y="157417"/>
                  <a:pt x="1461286" y="145997"/>
                  <a:pt x="1437692" y="143301"/>
                </a:cubicBezTo>
                <a:cubicBezTo>
                  <a:pt x="1381149" y="136839"/>
                  <a:pt x="1323961" y="138752"/>
                  <a:pt x="1267095" y="136478"/>
                </a:cubicBezTo>
                <a:lnTo>
                  <a:pt x="1021435" y="109182"/>
                </a:lnTo>
                <a:lnTo>
                  <a:pt x="905429" y="95534"/>
                </a:lnTo>
                <a:cubicBezTo>
                  <a:pt x="898605" y="93259"/>
                  <a:pt x="892041" y="89960"/>
                  <a:pt x="884958" y="88710"/>
                </a:cubicBezTo>
                <a:cubicBezTo>
                  <a:pt x="875067" y="86965"/>
                  <a:pt x="785948" y="76489"/>
                  <a:pt x="755304" y="68239"/>
                </a:cubicBezTo>
                <a:cubicBezTo>
                  <a:pt x="707333" y="55324"/>
                  <a:pt x="661297" y="33457"/>
                  <a:pt x="612002" y="27295"/>
                </a:cubicBezTo>
                <a:cubicBezTo>
                  <a:pt x="477585" y="10494"/>
                  <a:pt x="538906" y="20209"/>
                  <a:pt x="427758" y="0"/>
                </a:cubicBezTo>
                <a:cubicBezTo>
                  <a:pt x="304928" y="2275"/>
                  <a:pt x="181949" y="367"/>
                  <a:pt x="59268" y="6824"/>
                </a:cubicBezTo>
                <a:cubicBezTo>
                  <a:pt x="51078" y="7255"/>
                  <a:pt x="42684" y="13251"/>
                  <a:pt x="38796" y="20472"/>
                </a:cubicBezTo>
                <a:cubicBezTo>
                  <a:pt x="26174" y="43913"/>
                  <a:pt x="20599" y="70513"/>
                  <a:pt x="11501" y="95534"/>
                </a:cubicBezTo>
                <a:cubicBezTo>
                  <a:pt x="17198" y="260747"/>
                  <a:pt x="-37955" y="268699"/>
                  <a:pt x="52444" y="313898"/>
                </a:cubicBezTo>
                <a:cubicBezTo>
                  <a:pt x="63400" y="319376"/>
                  <a:pt x="75191" y="322997"/>
                  <a:pt x="86564" y="327546"/>
                </a:cubicBezTo>
                <a:cubicBezTo>
                  <a:pt x="114195" y="349652"/>
                  <a:pt x="117735" y="356392"/>
                  <a:pt x="147979" y="368490"/>
                </a:cubicBezTo>
                <a:cubicBezTo>
                  <a:pt x="150091" y="369335"/>
                  <a:pt x="170725" y="379863"/>
                  <a:pt x="175274" y="382137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Textfeld 29"/>
          <p:cNvSpPr txBox="1"/>
          <p:nvPr/>
        </p:nvSpPr>
        <p:spPr>
          <a:xfrm flipH="1">
            <a:off x="1993495" y="5673340"/>
            <a:ext cx="379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C00000"/>
                </a:solidFill>
              </a:rPr>
              <a:t>2 </a:t>
            </a:r>
            <a:r>
              <a:rPr lang="de-AT" sz="1600" dirty="0" err="1">
                <a:solidFill>
                  <a:srgbClr val="C00000"/>
                </a:solidFill>
              </a:rPr>
              <a:t>measurements</a:t>
            </a:r>
            <a:r>
              <a:rPr lang="de-AT" sz="1600" dirty="0">
                <a:solidFill>
                  <a:srgbClr val="C00000"/>
                </a:solidFill>
              </a:rPr>
              <a:t>!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flipH="1">
            <a:off x="5984212" y="5504063"/>
            <a:ext cx="3799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C00000"/>
                </a:solidFill>
              </a:rPr>
              <a:t>4 </a:t>
            </a:r>
            <a:r>
              <a:rPr lang="de-AT" sz="1600" dirty="0" err="1">
                <a:solidFill>
                  <a:srgbClr val="C00000"/>
                </a:solidFill>
              </a:rPr>
              <a:t>measurements</a:t>
            </a:r>
            <a:r>
              <a:rPr lang="de-AT" sz="1600" dirty="0">
                <a:solidFill>
                  <a:srgbClr val="C00000"/>
                </a:solidFill>
              </a:rPr>
              <a:t>!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C4E3EE5-BBEE-467D-9A56-8C0F8084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47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/>
      <p:bldP spid="3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Evaluation (</a:t>
            </a:r>
            <a:r>
              <a:rPr lang="de-AT" dirty="0" err="1"/>
              <a:t>StatSD</a:t>
            </a:r>
            <a:r>
              <a:rPr lang="de-AT" dirty="0"/>
              <a:t> vs. </a:t>
            </a:r>
            <a:r>
              <a:rPr lang="de-AT" dirty="0" err="1"/>
              <a:t>DynSD</a:t>
            </a:r>
            <a:r>
              <a:rPr lang="de-AT" dirty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76</a:t>
            </a:fld>
            <a:endParaRPr lang="de-AT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/>
          </p:nvPr>
        </p:nvGraphicFramePr>
        <p:xfrm>
          <a:off x="539553" y="1473958"/>
          <a:ext cx="8365610" cy="446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bgerundetes Rechteck 8"/>
          <p:cNvSpPr/>
          <p:nvPr/>
        </p:nvSpPr>
        <p:spPr bwMode="auto">
          <a:xfrm>
            <a:off x="4858603" y="1603612"/>
            <a:ext cx="3923731" cy="3514298"/>
          </a:xfrm>
          <a:prstGeom prst="roundRect">
            <a:avLst>
              <a:gd name="adj" fmla="val 5793"/>
            </a:avLst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862083" y="1603612"/>
            <a:ext cx="3923731" cy="3514298"/>
          </a:xfrm>
          <a:prstGeom prst="roundRect">
            <a:avLst>
              <a:gd name="adj" fmla="val 5793"/>
            </a:avLst>
          </a:prstGeom>
          <a:solidFill>
            <a:srgbClr val="C00000">
              <a:alpha val="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68991" y="1570907"/>
            <a:ext cx="3305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actual</a:t>
            </a:r>
            <a:r>
              <a:rPr lang="de-AT" sz="1200" dirty="0"/>
              <a:t> </a:t>
            </a:r>
            <a:r>
              <a:rPr lang="de-AT" sz="1200" dirty="0" err="1"/>
              <a:t>diagnosis</a:t>
            </a:r>
            <a:r>
              <a:rPr lang="de-AT" sz="1200" dirty="0"/>
              <a:t> = </a:t>
            </a:r>
            <a:r>
              <a:rPr lang="de-AT" sz="1200" dirty="0" err="1"/>
              <a:t>random</a:t>
            </a:r>
            <a:r>
              <a:rPr lang="de-AT" sz="1200" dirty="0"/>
              <a:t> </a:t>
            </a:r>
            <a:r>
              <a:rPr lang="de-AT" sz="1200" dirty="0" err="1"/>
              <a:t>diagnosis</a:t>
            </a:r>
            <a:r>
              <a:rPr lang="de-AT" sz="1200" dirty="0"/>
              <a:t> </a:t>
            </a:r>
            <a:r>
              <a:rPr lang="de-AT" sz="1200" b="1" dirty="0"/>
              <a:t>(</a:t>
            </a:r>
            <a:r>
              <a:rPr lang="de-AT" sz="1200" b="1" dirty="0" err="1"/>
              <a:t>any</a:t>
            </a:r>
            <a:r>
              <a:rPr lang="de-AT" sz="1200" b="1" dirty="0"/>
              <a:t> DPI)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81366" y="1570906"/>
                <a:ext cx="33009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/>
                  <a:t>actual </a:t>
                </a:r>
                <a:r>
                  <a:rPr lang="de-AT" sz="1200" dirty="0" err="1"/>
                  <a:t>diagnosis</a:t>
                </a:r>
                <a:r>
                  <a:rPr lang="de-AT" sz="1200" dirty="0"/>
                  <a:t> = </a:t>
                </a:r>
                <a:r>
                  <a:rPr lang="de-AT" sz="1200" dirty="0" err="1"/>
                  <a:t>random</a:t>
                </a:r>
                <a:r>
                  <a:rPr lang="de-AT" sz="1200" dirty="0"/>
                  <a:t> </a:t>
                </a:r>
                <a:r>
                  <a:rPr lang="de-AT" sz="1200" dirty="0" err="1"/>
                  <a:t>diagnosis</a:t>
                </a:r>
                <a:r>
                  <a:rPr lang="de-AT" sz="1200" dirty="0"/>
                  <a:t> </a:t>
                </a:r>
                <a:r>
                  <a:rPr lang="de-AT" sz="1200" b="1" dirty="0" err="1"/>
                  <a:t>for</a:t>
                </a:r>
                <a:r>
                  <a:rPr lang="de-AT" sz="1200" b="1" dirty="0"/>
                  <a:t> </a:t>
                </a:r>
                <a14:m>
                  <m:oMath xmlns:m="http://schemas.openxmlformats.org/officeDocument/2006/math">
                    <m:r>
                      <a:rPr lang="de-AT" sz="1200" b="1" i="1" smtClean="0">
                        <a:latin typeface="Cambria Math" panose="02040503050406030204" pitchFamily="18" charset="0"/>
                      </a:rPr>
                      <m:t>𝒅𝒑</m:t>
                    </m:r>
                    <m:sSub>
                      <m:sSubPr>
                        <m:ctrlPr>
                          <a:rPr lang="de-AT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de-AT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366" y="1570906"/>
                <a:ext cx="3300968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2137665" y="457882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7030A0"/>
                </a:solidFill>
              </a:rPr>
              <a:t>49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31909" y="4578823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7030A0"/>
                </a:solidFill>
              </a:rPr>
              <a:t>49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54908" y="4578823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7030A0"/>
                </a:solidFill>
              </a:rPr>
              <a:t>143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78639" y="4578822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7030A0"/>
                </a:solidFill>
              </a:rPr>
              <a:t>143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966680" y="457882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7030A0"/>
                </a:solidFill>
              </a:rPr>
              <a:t>1300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947277" y="457882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7030A0"/>
                </a:solidFill>
              </a:rPr>
              <a:t>1300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90685" y="4578819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7030A0"/>
                </a:solidFill>
              </a:rPr>
              <a:t>1781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996726" y="457881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rgbClr val="7030A0"/>
                </a:solidFill>
              </a:rPr>
              <a:t>1781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223148" y="483018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3"/>
                </a:solidFill>
              </a:rPr>
              <a:t>48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37854" y="483017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3"/>
                </a:solidFill>
              </a:rPr>
              <a:t>90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970672" y="4830178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3"/>
                </a:solidFill>
              </a:rPr>
              <a:t>1782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062802" y="4830177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3"/>
                </a:solidFill>
              </a:rPr>
              <a:t>864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159505" y="4832593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3"/>
                </a:solidFill>
              </a:rPr>
              <a:t>48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135627" y="4832592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3"/>
                </a:solidFill>
              </a:rPr>
              <a:t>90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954797" y="483259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3"/>
                </a:solidFill>
              </a:rPr>
              <a:t>1782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067399" y="4832590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accent3"/>
                </a:solidFill>
              </a:rPr>
              <a:t>864</a:t>
            </a:r>
            <a:endParaRPr lang="en-US" sz="12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2341894" y="6069712"/>
                <a:ext cx="8691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de-AT" sz="1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𝑪𝑶𝑴𝑷𝑺</m:t>
                      </m:r>
                      <m:r>
                        <a:rPr lang="de-AT" sz="1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894" y="6069712"/>
                <a:ext cx="869149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211043" y="6069712"/>
                <a:ext cx="2226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sz="12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1200" b="1" dirty="0">
                    <a:solidFill>
                      <a:schemeClr val="accent3"/>
                    </a:solidFill>
                  </a:rPr>
                  <a:t> of diagnoses for DPI (</a:t>
                </a:r>
                <a14:m>
                  <m:oMath xmlns:m="http://schemas.openxmlformats.org/officeDocument/2006/math">
                    <m:r>
                      <a:rPr lang="de-AT" sz="12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𝒅𝒑</m:t>
                    </m:r>
                    <m:sSub>
                      <m:sSubPr>
                        <m:ctrlPr>
                          <a:rPr lang="de-AT" sz="12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de-AT" sz="12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chemeClr val="accent3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43" y="6069712"/>
                <a:ext cx="2226892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bgerundetes Rechteck 32"/>
          <p:cNvSpPr/>
          <p:nvPr/>
        </p:nvSpPr>
        <p:spPr bwMode="auto">
          <a:xfrm>
            <a:off x="862083" y="4353636"/>
            <a:ext cx="7920251" cy="225182"/>
          </a:xfrm>
          <a:prstGeom prst="roundRect">
            <a:avLst/>
          </a:prstGeom>
          <a:solidFill>
            <a:schemeClr val="tx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814420" y="6069712"/>
            <a:ext cx="417102" cy="276999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200" dirty="0"/>
              <a:t>DPI</a:t>
            </a:r>
            <a:endParaRPr lang="en-US" sz="12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776DE1-F089-4A8B-ADB4-8C028C568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80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 animBg="1"/>
      <p:bldP spid="3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 err="1"/>
              <a:t>Contributions</a:t>
            </a:r>
            <a:r>
              <a:rPr lang="de-AT" b="1" dirty="0"/>
              <a:t>:</a:t>
            </a:r>
          </a:p>
          <a:p>
            <a:pPr marL="0" indent="0">
              <a:buNone/>
            </a:pPr>
            <a:r>
              <a:rPr lang="de-AT" dirty="0"/>
              <a:t>New </a:t>
            </a:r>
            <a:r>
              <a:rPr lang="de-AT" dirty="0" err="1"/>
              <a:t>definition</a:t>
            </a:r>
            <a:r>
              <a:rPr lang="de-AT" dirty="0"/>
              <a:t> of </a:t>
            </a:r>
            <a:r>
              <a:rPr lang="de-AT" dirty="0" err="1"/>
              <a:t>Sequential</a:t>
            </a:r>
            <a:r>
              <a:rPr lang="de-AT" dirty="0"/>
              <a:t> Diagnosis Problem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(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generalized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) </a:t>
            </a:r>
            <a:r>
              <a:rPr lang="de-AT" dirty="0" err="1">
                <a:solidFill>
                  <a:srgbClr val="4699C2"/>
                </a:solidFill>
              </a:rPr>
              <a:t>StatSD</a:t>
            </a:r>
            <a:endParaRPr lang="de-AT" dirty="0">
              <a:solidFill>
                <a:srgbClr val="4699C2"/>
              </a:solidFill>
            </a:endParaRP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more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general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than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the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usual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problem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definition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r>
              <a:rPr lang="de-AT" dirty="0">
                <a:solidFill>
                  <a:srgbClr val="4699C2"/>
                </a:solidFill>
              </a:rPr>
              <a:t>New </a:t>
            </a:r>
            <a:r>
              <a:rPr lang="de-AT" dirty="0" err="1">
                <a:solidFill>
                  <a:srgbClr val="4699C2"/>
                </a:solidFill>
              </a:rPr>
              <a:t>hitting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set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search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algorithm</a:t>
            </a:r>
            <a:r>
              <a:rPr lang="de-AT" dirty="0">
                <a:solidFill>
                  <a:srgbClr val="4699C2"/>
                </a:solidFill>
              </a:rPr>
              <a:t> (</a:t>
            </a:r>
            <a:r>
              <a:rPr lang="de-AT" dirty="0" err="1">
                <a:solidFill>
                  <a:srgbClr val="4699C2"/>
                </a:solidFill>
              </a:rPr>
              <a:t>StaticHS</a:t>
            </a:r>
            <a:r>
              <a:rPr lang="de-AT" dirty="0">
                <a:solidFill>
                  <a:srgbClr val="4699C2"/>
                </a:solidFill>
              </a:rPr>
              <a:t>)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solve</a:t>
            </a:r>
            <a:r>
              <a:rPr lang="de-AT" dirty="0"/>
              <a:t> (</a:t>
            </a:r>
            <a:r>
              <a:rPr lang="de-AT" dirty="0" err="1"/>
              <a:t>generalized</a:t>
            </a:r>
            <a:r>
              <a:rPr lang="de-AT" dirty="0"/>
              <a:t>) </a:t>
            </a:r>
            <a:r>
              <a:rPr lang="de-AT" dirty="0" err="1"/>
              <a:t>StatSD</a:t>
            </a:r>
            <a:endParaRPr lang="de-AT" dirty="0"/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diagnosis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search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space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reduction</a:t>
            </a:r>
            <a:r>
              <a:rPr lang="de-AT" dirty="0">
                <a:sym typeface="Wingdings" panose="05000000000000000000" pitchFamily="2" charset="2"/>
              </a:rPr>
              <a:t> + </a:t>
            </a:r>
            <a:r>
              <a:rPr lang="de-AT" dirty="0" err="1">
                <a:sym typeface="Wingdings" panose="05000000000000000000" pitchFamily="2" charset="2"/>
              </a:rPr>
              <a:t>preservation</a:t>
            </a:r>
            <a:r>
              <a:rPr lang="de-AT" dirty="0">
                <a:sym typeface="Wingdings" panose="05000000000000000000" pitchFamily="2" charset="2"/>
              </a:rPr>
              <a:t> of </a:t>
            </a:r>
            <a:r>
              <a:rPr lang="de-AT" dirty="0" err="1">
                <a:sym typeface="Wingdings" panose="05000000000000000000" pitchFamily="2" charset="2"/>
              </a:rPr>
              <a:t>completeness</a:t>
            </a:r>
            <a:endParaRPr lang="de-AT" dirty="0">
              <a:sym typeface="Wingdings" panose="05000000000000000000" pitchFamily="2" charset="2"/>
            </a:endParaRPr>
          </a:p>
          <a:p>
            <a:endParaRPr lang="de-AT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b="1" dirty="0">
                <a:sym typeface="Wingdings" panose="05000000000000000000" pitchFamily="2" charset="2"/>
              </a:rPr>
              <a:t>Evaluation </a:t>
            </a:r>
            <a:r>
              <a:rPr lang="de-AT" b="1" dirty="0" err="1">
                <a:sym typeface="Wingdings" panose="05000000000000000000" pitchFamily="2" charset="2"/>
              </a:rPr>
              <a:t>results</a:t>
            </a:r>
            <a:r>
              <a:rPr lang="de-AT" b="1" dirty="0">
                <a:sym typeface="Wingdings" panose="05000000000000000000" pitchFamily="2" charset="2"/>
              </a:rPr>
              <a:t>:</a:t>
            </a:r>
            <a:r>
              <a:rPr lang="de-AT" dirty="0">
                <a:sym typeface="Wingdings" panose="05000000000000000000" pitchFamily="2" charset="2"/>
              </a:rPr>
              <a:t> 	</a:t>
            </a:r>
          </a:p>
          <a:p>
            <a:pPr marL="0" indent="0">
              <a:buNone/>
            </a:pP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Solving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generalized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StatSD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compared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to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usual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SD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problem</a:t>
            </a:r>
            <a:endParaRPr lang="de-AT" dirty="0">
              <a:solidFill>
                <a:srgbClr val="4699C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saves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>
                <a:sym typeface="Wingdings" panose="05000000000000000000" pitchFamily="2" charset="2"/>
              </a:rPr>
              <a:t>on </a:t>
            </a:r>
            <a:r>
              <a:rPr lang="de-AT" dirty="0" err="1">
                <a:sym typeface="Wingdings" panose="05000000000000000000" pitchFamily="2" charset="2"/>
              </a:rPr>
              <a:t>avg</a:t>
            </a:r>
            <a:r>
              <a:rPr lang="de-AT" dirty="0">
                <a:sym typeface="Wingdings" panose="05000000000000000000" pitchFamily="2" charset="2"/>
              </a:rPr>
              <a:t>.: 	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20%</a:t>
            </a:r>
          </a:p>
          <a:p>
            <a:pPr lvl="1"/>
            <a:r>
              <a:rPr lang="de-AT" dirty="0" err="1">
                <a:sym typeface="Wingdings" panose="05000000000000000000" pitchFamily="2" charset="2"/>
              </a:rPr>
              <a:t>max</a:t>
            </a:r>
            <a:r>
              <a:rPr lang="de-AT" dirty="0">
                <a:sym typeface="Wingdings" panose="05000000000000000000" pitchFamily="2" charset="2"/>
              </a:rPr>
              <a:t>: 	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65%</a:t>
            </a:r>
          </a:p>
          <a:p>
            <a:pPr marL="42862" indent="0">
              <a:buNone/>
            </a:pPr>
            <a:r>
              <a:rPr lang="de-AT" dirty="0">
                <a:sym typeface="Wingdings" panose="05000000000000000000" pitchFamily="2" charset="2"/>
              </a:rPr>
              <a:t>of </a:t>
            </a:r>
            <a:r>
              <a:rPr lang="de-AT" dirty="0" err="1">
                <a:sym typeface="Wingdings" panose="05000000000000000000" pitchFamily="2" charset="2"/>
              </a:rPr>
              <a:t>the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sequential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diagnosis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effort</a:t>
            </a:r>
            <a:r>
              <a:rPr lang="de-AT" dirty="0">
                <a:sym typeface="Wingdings" panose="05000000000000000000" pitchFamily="2" charset="2"/>
              </a:rPr>
              <a:t> (# of </a:t>
            </a:r>
            <a:r>
              <a:rPr lang="de-AT" dirty="0" err="1">
                <a:sym typeface="Wingdings" panose="05000000000000000000" pitchFamily="2" charset="2"/>
              </a:rPr>
              <a:t>measurements</a:t>
            </a:r>
            <a:r>
              <a:rPr lang="de-AT" dirty="0">
                <a:sym typeface="Wingdings" panose="05000000000000000000" pitchFamily="2" charset="2"/>
              </a:rPr>
              <a:t>)</a:t>
            </a:r>
          </a:p>
          <a:p>
            <a:pPr marL="42862" indent="0">
              <a:buNone/>
            </a:pPr>
            <a:endParaRPr lang="de-AT" sz="8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AT" dirty="0" err="1">
                <a:sym typeface="Wingdings" panose="05000000000000000000" pitchFamily="2" charset="2"/>
              </a:rPr>
              <a:t>leads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to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less</a:t>
            </a:r>
            <a:r>
              <a:rPr lang="de-AT" dirty="0">
                <a:sym typeface="Wingdings" panose="05000000000000000000" pitchFamily="2" charset="2"/>
              </a:rPr>
              <a:t>/</a:t>
            </a:r>
            <a:r>
              <a:rPr lang="de-AT" dirty="0" err="1">
                <a:solidFill>
                  <a:schemeClr val="accent3"/>
                </a:solidFill>
                <a:sym typeface="Wingdings" panose="05000000000000000000" pitchFamily="2" charset="2"/>
              </a:rPr>
              <a:t>equal</a:t>
            </a:r>
            <a:r>
              <a:rPr lang="de-AT" dirty="0">
                <a:sym typeface="Wingdings" panose="05000000000000000000" pitchFamily="2" charset="2"/>
              </a:rPr>
              <a:t>/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more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effort</a:t>
            </a:r>
            <a:r>
              <a:rPr lang="de-AT" dirty="0">
                <a:sym typeface="Wingdings" panose="05000000000000000000" pitchFamily="2" charset="2"/>
              </a:rPr>
              <a:t> in 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76%</a:t>
            </a:r>
            <a:r>
              <a:rPr lang="de-AT" dirty="0">
                <a:sym typeface="Wingdings" panose="05000000000000000000" pitchFamily="2" charset="2"/>
              </a:rPr>
              <a:t>/</a:t>
            </a:r>
            <a:r>
              <a:rPr lang="de-AT" dirty="0">
                <a:solidFill>
                  <a:schemeClr val="accent3"/>
                </a:solidFill>
                <a:sym typeface="Wingdings" panose="05000000000000000000" pitchFamily="2" charset="2"/>
              </a:rPr>
              <a:t>21%</a:t>
            </a:r>
            <a:r>
              <a:rPr lang="de-AT" dirty="0">
                <a:sym typeface="Wingdings" panose="05000000000000000000" pitchFamily="2" charset="2"/>
              </a:rPr>
              <a:t>/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3%</a:t>
            </a:r>
            <a:r>
              <a:rPr lang="de-AT" dirty="0">
                <a:sym typeface="Wingdings" panose="05000000000000000000" pitchFamily="2" charset="2"/>
              </a:rPr>
              <a:t> of </a:t>
            </a:r>
            <a:r>
              <a:rPr lang="de-AT" dirty="0" err="1">
                <a:sym typeface="Wingdings" panose="05000000000000000000" pitchFamily="2" charset="2"/>
              </a:rPr>
              <a:t>the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cases</a:t>
            </a:r>
            <a:r>
              <a:rPr lang="de-AT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à"/>
            </a:pPr>
            <a:endParaRPr lang="de-AT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b="1" dirty="0">
                <a:sym typeface="Wingdings" panose="05000000000000000000" pitchFamily="2" charset="2"/>
              </a:rPr>
              <a:t>Open </a:t>
            </a:r>
            <a:r>
              <a:rPr lang="de-AT" b="1" dirty="0" err="1">
                <a:sym typeface="Wingdings" panose="05000000000000000000" pitchFamily="2" charset="2"/>
              </a:rPr>
              <a:t>Issue</a:t>
            </a:r>
            <a:r>
              <a:rPr lang="de-AT" b="1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Research on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when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to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optimally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switch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DPI-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context</a:t>
            </a:r>
            <a:r>
              <a:rPr lang="de-AT" dirty="0">
                <a:sym typeface="Wingdings" panose="05000000000000000000" pitchFamily="2" charset="2"/>
              </a:rPr>
              <a:t> in </a:t>
            </a:r>
            <a:r>
              <a:rPr lang="de-AT" dirty="0" err="1">
                <a:sym typeface="Wingdings" panose="05000000000000000000" pitchFamily="2" charset="2"/>
              </a:rPr>
              <a:t>sequential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diagnosis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endParaRPr lang="de-AT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77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826946-4606-4E79-9C37-BCB71C3AE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8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CC89662-9C3E-42E1-8090-3740F123C533}"/>
              </a:ext>
            </a:extLst>
          </p:cNvPr>
          <p:cNvSpPr/>
          <p:nvPr/>
        </p:nvSpPr>
        <p:spPr bwMode="auto">
          <a:xfrm>
            <a:off x="722313" y="4558244"/>
            <a:ext cx="7772400" cy="1453089"/>
          </a:xfrm>
          <a:prstGeom prst="roundRect">
            <a:avLst>
              <a:gd name="adj" fmla="val 6568"/>
            </a:avLst>
          </a:prstGeom>
          <a:solidFill>
            <a:srgbClr val="4699C2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1F68D-80AC-4CE3-914E-3AB346E4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923371"/>
            <a:ext cx="7772400" cy="365125"/>
          </a:xfrm>
        </p:spPr>
        <p:txBody>
          <a:bodyPr/>
          <a:lstStyle/>
          <a:p>
            <a:r>
              <a:rPr lang="en-US" sz="2000" cap="small" dirty="0"/>
              <a:t>Random vs Best-First: Impact of Sampling Strategies on </a:t>
            </a:r>
            <a:br>
              <a:rPr lang="en-US" sz="2000" cap="small" dirty="0"/>
            </a:br>
            <a:r>
              <a:rPr lang="en-US" sz="2000" cap="small" dirty="0"/>
              <a:t>Decision Making in Model-Based Diagnosis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7FC391-B943-4E5A-A1DA-8E8D9823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558244"/>
            <a:ext cx="7772400" cy="365125"/>
          </a:xfrm>
        </p:spPr>
        <p:txBody>
          <a:bodyPr/>
          <a:lstStyle/>
          <a:p>
            <a:r>
              <a:rPr lang="de-AT" dirty="0"/>
              <a:t>Patrick Rodler, 2022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A18F9B-731E-4F2A-B43C-A610E62EB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CDF9CF-21C7-4B26-9D00-17D4D325B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37AA79-0592-4407-BD72-A74368B53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91" y="651309"/>
            <a:ext cx="6328109" cy="2944282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EFF2C50-D690-48E9-891F-F1FC19B39292}"/>
              </a:ext>
            </a:extLst>
          </p:cNvPr>
          <p:cNvSpPr/>
          <p:nvPr/>
        </p:nvSpPr>
        <p:spPr bwMode="auto">
          <a:xfrm>
            <a:off x="3291839" y="2446867"/>
            <a:ext cx="1076961" cy="823234"/>
          </a:xfrm>
          <a:prstGeom prst="roundRect">
            <a:avLst>
              <a:gd name="adj" fmla="val 5545"/>
            </a:avLst>
          </a:prstGeom>
          <a:solidFill>
            <a:srgbClr val="C000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B24B2B3-0FA6-4138-A4DF-896676A931E6}"/>
              </a:ext>
            </a:extLst>
          </p:cNvPr>
          <p:cNvSpPr txBox="1">
            <a:spLocks/>
          </p:cNvSpPr>
          <p:nvPr/>
        </p:nvSpPr>
        <p:spPr bwMode="auto">
          <a:xfrm>
            <a:off x="722313" y="5553074"/>
            <a:ext cx="777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35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4pPr>
            <a:lvl5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17145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6pPr>
            <a:lvl7pPr marL="2057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7pPr>
            <a:lvl8pPr marL="24003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8pPr>
            <a:lvl9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AT" kern="0" dirty="0"/>
              <a:t>AAAI Conference on </a:t>
            </a:r>
            <a:r>
              <a:rPr lang="de-AT" kern="0" dirty="0" err="1"/>
              <a:t>Artificial</a:t>
            </a:r>
            <a:r>
              <a:rPr lang="de-AT" kern="0" dirty="0"/>
              <a:t> </a:t>
            </a:r>
            <a:r>
              <a:rPr lang="de-AT" kern="0" dirty="0" err="1"/>
              <a:t>Intelligence</a:t>
            </a:r>
            <a:r>
              <a:rPr lang="de-AT" kern="0" dirty="0"/>
              <a:t> (AAAI)</a:t>
            </a:r>
            <a:endParaRPr lang="en-US" kern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8CF895C-AF68-4F85-987E-0E2FE808B5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9467" y="1927223"/>
            <a:ext cx="804334" cy="5196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F10FAF1-5B67-49E4-B308-1030F9A79C29}"/>
              </a:ext>
            </a:extLst>
          </p:cNvPr>
          <p:cNvSpPr txBox="1"/>
          <p:nvPr/>
        </p:nvSpPr>
        <p:spPr>
          <a:xfrm>
            <a:off x="7519380" y="2370324"/>
            <a:ext cx="1950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rgbClr val="C00000"/>
                </a:solidFill>
              </a:rPr>
              <a:t>minimize</a:t>
            </a:r>
            <a:r>
              <a:rPr lang="de-AT" sz="1000" dirty="0">
                <a:solidFill>
                  <a:srgbClr val="C00000"/>
                </a:solidFill>
              </a:rPr>
              <a:t> time </a:t>
            </a:r>
            <a:br>
              <a:rPr lang="de-AT" sz="1000" dirty="0">
                <a:solidFill>
                  <a:srgbClr val="C00000"/>
                </a:solidFill>
              </a:rPr>
            </a:br>
            <a:r>
              <a:rPr lang="de-AT" sz="1000" dirty="0"/>
              <a:t>(</a:t>
            </a:r>
            <a:r>
              <a:rPr lang="de-AT" sz="1000" dirty="0" err="1"/>
              <a:t>waiting</a:t>
            </a:r>
            <a:r>
              <a:rPr lang="de-AT" sz="1000" dirty="0"/>
              <a:t> time + </a:t>
            </a:r>
            <a:br>
              <a:rPr lang="de-AT" sz="1000" dirty="0"/>
            </a:br>
            <a:r>
              <a:rPr lang="de-AT" sz="1000" dirty="0"/>
              <a:t># </a:t>
            </a:r>
            <a:r>
              <a:rPr lang="de-AT" sz="1000" dirty="0" err="1"/>
              <a:t>of</a:t>
            </a:r>
            <a:r>
              <a:rPr lang="de-AT" sz="1000" dirty="0"/>
              <a:t> </a:t>
            </a:r>
            <a:r>
              <a:rPr lang="de-AT" sz="1000" dirty="0" err="1"/>
              <a:t>queries</a:t>
            </a:r>
            <a:r>
              <a:rPr lang="de-AT" sz="1000" dirty="0"/>
              <a:t>)</a:t>
            </a:r>
            <a:endParaRPr lang="en-US" sz="10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0A37A0A-1B66-4F8C-95C6-D73A615DC040}"/>
              </a:ext>
            </a:extLst>
          </p:cNvPr>
          <p:cNvSpPr/>
          <p:nvPr/>
        </p:nvSpPr>
        <p:spPr bwMode="auto">
          <a:xfrm>
            <a:off x="5842000" y="1159933"/>
            <a:ext cx="1066800" cy="88053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05AAA93-F3DE-4C62-A61B-1284F79C1AFA}"/>
              </a:ext>
            </a:extLst>
          </p:cNvPr>
          <p:cNvSpPr txBox="1"/>
          <p:nvPr/>
        </p:nvSpPr>
        <p:spPr>
          <a:xfrm>
            <a:off x="617058" y="918646"/>
            <a:ext cx="1143161" cy="46166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/>
              <a:t>Module </a:t>
            </a:r>
            <a:r>
              <a:rPr lang="de-AT" sz="1200" b="1" dirty="0" err="1"/>
              <a:t>addressed</a:t>
            </a:r>
            <a:endParaRPr lang="de-AT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22AF73A-F446-4630-BF8B-BAD7B5B15FFC}"/>
              </a:ext>
            </a:extLst>
          </p:cNvPr>
          <p:cNvSpPr txBox="1"/>
          <p:nvPr/>
        </p:nvSpPr>
        <p:spPr>
          <a:xfrm>
            <a:off x="617057" y="1472025"/>
            <a:ext cx="1143161" cy="27699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olidFill>
                  <a:srgbClr val="C00000"/>
                </a:solidFill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7307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3" grpId="0" animBg="1"/>
      <p:bldP spid="1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5E96CF-A818-43FE-89E7-0B1A82FF0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604447" cy="5040560"/>
          </a:xfrm>
        </p:spPr>
        <p:txBody>
          <a:bodyPr/>
          <a:lstStyle/>
          <a:p>
            <a:pPr marL="0" indent="0">
              <a:buNone/>
            </a:pPr>
            <a:r>
              <a:rPr lang="de-AT" dirty="0" err="1"/>
              <a:t>Assume</a:t>
            </a:r>
            <a:r>
              <a:rPr lang="de-AT" dirty="0"/>
              <a:t> an </a:t>
            </a:r>
            <a:r>
              <a:rPr lang="de-AT" dirty="0" err="1"/>
              <a:t>election</a:t>
            </a:r>
            <a:r>
              <a:rPr lang="de-AT" dirty="0"/>
              <a:t> </a:t>
            </a:r>
            <a:r>
              <a:rPr lang="de-AT" dirty="0" err="1"/>
              <a:t>poll</a:t>
            </a:r>
            <a:r>
              <a:rPr lang="de-AT" dirty="0"/>
              <a:t>:</a:t>
            </a:r>
          </a:p>
          <a:p>
            <a:pPr lvl="1"/>
            <a:r>
              <a:rPr lang="de-AT" dirty="0" err="1">
                <a:solidFill>
                  <a:srgbClr val="4699C2"/>
                </a:solidFill>
              </a:rPr>
              <a:t>Ask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only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university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professors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whom</a:t>
            </a:r>
            <a:r>
              <a:rPr lang="de-AT" dirty="0"/>
              <a:t> </a:t>
            </a:r>
            <a:r>
              <a:rPr lang="de-AT" dirty="0" err="1"/>
              <a:t>they</a:t>
            </a:r>
            <a:r>
              <a:rPr lang="de-AT" dirty="0"/>
              <a:t> will vote</a:t>
            </a:r>
          </a:p>
          <a:p>
            <a:pPr lvl="1"/>
            <a:r>
              <a:rPr lang="de-AT" dirty="0"/>
              <a:t>Will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result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poll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>
                <a:solidFill>
                  <a:srgbClr val="4699C2"/>
                </a:solidFill>
              </a:rPr>
              <a:t>representative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entire</a:t>
            </a:r>
            <a:r>
              <a:rPr lang="de-AT" dirty="0"/>
              <a:t> </a:t>
            </a:r>
            <a:r>
              <a:rPr lang="de-AT" dirty="0" err="1"/>
              <a:t>population</a:t>
            </a:r>
            <a:r>
              <a:rPr lang="de-AT" dirty="0"/>
              <a:t>?</a:t>
            </a:r>
          </a:p>
          <a:p>
            <a:pPr marL="0" indent="0">
              <a:buNone/>
            </a:pPr>
            <a:endParaRPr lang="de-AT" sz="600" dirty="0"/>
          </a:p>
          <a:p>
            <a:pPr marL="0" indent="0">
              <a:buNone/>
            </a:pPr>
            <a:r>
              <a:rPr lang="de-AT" dirty="0" err="1"/>
              <a:t>Similar</a:t>
            </a:r>
            <a:r>
              <a:rPr lang="de-AT" dirty="0"/>
              <a:t> </a:t>
            </a:r>
            <a:r>
              <a:rPr lang="de-AT" dirty="0" err="1"/>
              <a:t>thing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often</a:t>
            </a:r>
            <a:r>
              <a:rPr lang="de-AT" dirty="0"/>
              <a:t> </a:t>
            </a:r>
            <a:r>
              <a:rPr lang="de-AT" dirty="0" err="1"/>
              <a:t>done</a:t>
            </a:r>
            <a:r>
              <a:rPr lang="de-AT" dirty="0"/>
              <a:t> in MBD </a:t>
            </a:r>
          </a:p>
          <a:p>
            <a:pPr lvl="1"/>
            <a:r>
              <a:rPr lang="de-AT" dirty="0"/>
              <a:t>Task: find </a:t>
            </a:r>
            <a:r>
              <a:rPr lang="de-AT" dirty="0" err="1"/>
              <a:t>actual</a:t>
            </a:r>
            <a:r>
              <a:rPr lang="de-AT" dirty="0"/>
              <a:t> </a:t>
            </a:r>
            <a:r>
              <a:rPr lang="de-AT" dirty="0" err="1"/>
              <a:t>diagnosis</a:t>
            </a:r>
            <a:r>
              <a:rPr lang="de-AT" dirty="0"/>
              <a:t> </a:t>
            </a:r>
            <a:r>
              <a:rPr lang="de-AT" dirty="0" err="1"/>
              <a:t>among</a:t>
            </a:r>
            <a:r>
              <a:rPr lang="de-AT" dirty="0"/>
              <a:t> a (large) </a:t>
            </a:r>
            <a:r>
              <a:rPr lang="de-AT" dirty="0" err="1"/>
              <a:t>set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diagnoses</a:t>
            </a:r>
            <a:endParaRPr lang="de-AT" dirty="0"/>
          </a:p>
          <a:p>
            <a:pPr lvl="1"/>
            <a:r>
              <a:rPr lang="de-AT" dirty="0"/>
              <a:t>Computing all </a:t>
            </a:r>
            <a:r>
              <a:rPr lang="de-AT" dirty="0" err="1"/>
              <a:t>diagnoses</a:t>
            </a:r>
            <a:r>
              <a:rPr lang="de-AT" dirty="0"/>
              <a:t> </a:t>
            </a:r>
            <a:r>
              <a:rPr lang="de-AT" dirty="0" err="1">
                <a:solidFill>
                  <a:srgbClr val="C00000"/>
                </a:solidFill>
              </a:rPr>
              <a:t>intractable</a:t>
            </a:r>
            <a:r>
              <a:rPr lang="de-AT" dirty="0"/>
              <a:t>    </a:t>
            </a:r>
            <a:r>
              <a:rPr lang="de-AT" dirty="0">
                <a:sym typeface="Wingdings" panose="05000000000000000000" pitchFamily="2" charset="2"/>
              </a:rPr>
              <a:t>    </a:t>
            </a:r>
            <a:r>
              <a:rPr lang="de-AT" dirty="0" err="1">
                <a:sym typeface="Wingdings" panose="05000000000000000000" pitchFamily="2" charset="2"/>
              </a:rPr>
              <a:t>compute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only</a:t>
            </a:r>
            <a:r>
              <a:rPr lang="de-AT" dirty="0">
                <a:sym typeface="Wingdings" panose="05000000000000000000" pitchFamily="2" charset="2"/>
              </a:rPr>
              <a:t> a 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sample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of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diagnoses</a:t>
            </a:r>
            <a:endParaRPr lang="de-AT" dirty="0">
              <a:solidFill>
                <a:srgbClr val="4699C2"/>
              </a:solidFill>
              <a:sym typeface="Wingdings" panose="05000000000000000000" pitchFamily="2" charset="2"/>
            </a:endParaRPr>
          </a:p>
          <a:p>
            <a:pPr lvl="1"/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Use sample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to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make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estimations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that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guide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diagnostic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actions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>
                <a:sym typeface="Wingdings" panose="05000000000000000000" pitchFamily="2" charset="2"/>
              </a:rPr>
              <a:t>(</a:t>
            </a:r>
            <a:r>
              <a:rPr lang="de-AT" dirty="0" err="1">
                <a:sym typeface="Wingdings" panose="05000000000000000000" pitchFamily="2" charset="2"/>
              </a:rPr>
              <a:t>meaurements</a:t>
            </a:r>
            <a:r>
              <a:rPr lang="de-AT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Draw 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best-first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samples</a:t>
            </a:r>
            <a:r>
              <a:rPr lang="de-AT" dirty="0">
                <a:sym typeface="Wingdings" panose="05000000000000000000" pitchFamily="2" charset="2"/>
              </a:rPr>
              <a:t> 	(e.g. </a:t>
            </a:r>
            <a:r>
              <a:rPr lang="de-AT" dirty="0" err="1">
                <a:sym typeface="Wingdings" panose="05000000000000000000" pitchFamily="2" charset="2"/>
              </a:rPr>
              <a:t>most</a:t>
            </a:r>
            <a:r>
              <a:rPr lang="de-AT" dirty="0">
                <a:sym typeface="Wingdings" panose="05000000000000000000" pitchFamily="2" charset="2"/>
              </a:rPr>
              <a:t> probable </a:t>
            </a:r>
            <a:r>
              <a:rPr lang="de-AT" dirty="0" err="1">
                <a:sym typeface="Wingdings" panose="05000000000000000000" pitchFamily="2" charset="2"/>
              </a:rPr>
              <a:t>diagnoses</a:t>
            </a:r>
            <a:r>
              <a:rPr lang="de-AT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AT" sz="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But:</a:t>
            </a:r>
          </a:p>
          <a:p>
            <a:pPr marL="0" indent="0">
              <a:buNone/>
            </a:pPr>
            <a:r>
              <a:rPr lang="de-AT" b="1" dirty="0">
                <a:sym typeface="Wingdings" panose="05000000000000000000" pitchFamily="2" charset="2"/>
              </a:rPr>
              <a:t>Statistical Law: </a:t>
            </a:r>
          </a:p>
          <a:p>
            <a:pPr marL="600075" lvl="2" indent="0">
              <a:buNone/>
            </a:pPr>
            <a:r>
              <a:rPr lang="de-AT" dirty="0">
                <a:sym typeface="Wingdings" panose="05000000000000000000" pitchFamily="2" charset="2"/>
              </a:rPr>
              <a:t>"</a:t>
            </a:r>
            <a:r>
              <a:rPr lang="en-US" dirty="0">
                <a:sym typeface="Wingdings" panose="05000000000000000000" pitchFamily="2" charset="2"/>
              </a:rPr>
              <a:t>A </a:t>
            </a:r>
            <a:r>
              <a:rPr lang="en-US" dirty="0">
                <a:solidFill>
                  <a:srgbClr val="4699C2"/>
                </a:solidFill>
                <a:sym typeface="Wingdings" panose="05000000000000000000" pitchFamily="2" charset="2"/>
              </a:rPr>
              <a:t>randomly chosen unbiased sample </a:t>
            </a:r>
            <a:r>
              <a:rPr lang="en-US" dirty="0">
                <a:sym typeface="Wingdings" panose="05000000000000000000" pitchFamily="2" charset="2"/>
              </a:rPr>
              <a:t>from a population allows (on average) </a:t>
            </a:r>
            <a:r>
              <a:rPr lang="en-US" dirty="0">
                <a:solidFill>
                  <a:srgbClr val="4699C2"/>
                </a:solidFill>
                <a:sym typeface="Wingdings" panose="05000000000000000000" pitchFamily="2" charset="2"/>
              </a:rPr>
              <a:t>better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conclusions and estimations about the whole population than any other sample.</a:t>
            </a:r>
            <a:r>
              <a:rPr lang="de-AT" dirty="0">
                <a:sym typeface="Wingdings" panose="05000000000000000000" pitchFamily="2" charset="2"/>
              </a:rPr>
              <a:t>"</a:t>
            </a:r>
          </a:p>
          <a:p>
            <a:pPr marL="0" indent="0">
              <a:buNone/>
            </a:pPr>
            <a:r>
              <a:rPr lang="de-AT" b="1" dirty="0">
                <a:sym typeface="Wingdings" panose="05000000000000000000" pitchFamily="2" charset="2"/>
              </a:rPr>
              <a:t>Questions </a:t>
            </a:r>
            <a:r>
              <a:rPr lang="de-AT" b="1" dirty="0" err="1">
                <a:sym typeface="Wingdings" panose="05000000000000000000" pitchFamily="2" charset="2"/>
              </a:rPr>
              <a:t>of</a:t>
            </a:r>
            <a:r>
              <a:rPr lang="de-AT" b="1" dirty="0">
                <a:sym typeface="Wingdings" panose="05000000000000000000" pitchFamily="2" charset="2"/>
              </a:rPr>
              <a:t> Interest:</a:t>
            </a:r>
          </a:p>
          <a:p>
            <a:pPr lvl="1"/>
            <a:r>
              <a:rPr lang="de-AT" dirty="0" err="1">
                <a:sym typeface="Wingdings" panose="05000000000000000000" pitchFamily="2" charset="2"/>
              </a:rPr>
              <a:t>Does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this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apply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to</a:t>
            </a:r>
            <a:r>
              <a:rPr lang="de-AT" dirty="0">
                <a:sym typeface="Wingdings" panose="05000000000000000000" pitchFamily="2" charset="2"/>
              </a:rPr>
              <a:t> MBD </a:t>
            </a:r>
            <a:r>
              <a:rPr lang="de-AT" dirty="0" err="1">
                <a:sym typeface="Wingdings" panose="05000000000000000000" pitchFamily="2" charset="2"/>
              </a:rPr>
              <a:t>as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well</a:t>
            </a:r>
            <a:r>
              <a:rPr lang="de-AT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de-AT" dirty="0" err="1">
                <a:sym typeface="Wingdings" panose="05000000000000000000" pitchFamily="2" charset="2"/>
              </a:rPr>
              <a:t>Or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are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best-first </a:t>
            </a:r>
            <a:r>
              <a:rPr lang="de-AT" dirty="0" err="1">
                <a:sym typeface="Wingdings" panose="05000000000000000000" pitchFamily="2" charset="2"/>
              </a:rPr>
              <a:t>samples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really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more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informative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than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random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ones</a:t>
            </a:r>
            <a:r>
              <a:rPr lang="de-AT" dirty="0">
                <a:sym typeface="Wingdings" panose="05000000000000000000" pitchFamily="2" charset="2"/>
              </a:rPr>
              <a:t> in MBD? </a:t>
            </a:r>
          </a:p>
          <a:p>
            <a:pPr lvl="1"/>
            <a:r>
              <a:rPr lang="de-AT" dirty="0" err="1">
                <a:sym typeface="Wingdings" panose="05000000000000000000" pitchFamily="2" charset="2"/>
              </a:rPr>
              <a:t>Perhaps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we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could</a:t>
            </a:r>
            <a:r>
              <a:rPr lang="de-AT" dirty="0">
                <a:sym typeface="Wingdings" panose="05000000000000000000" pitchFamily="2" charset="2"/>
              </a:rPr>
              <a:t> do </a:t>
            </a:r>
            <a:r>
              <a:rPr lang="de-AT" dirty="0" err="1">
                <a:sym typeface="Wingdings" panose="05000000000000000000" pitchFamily="2" charset="2"/>
              </a:rPr>
              <a:t>better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by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using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randomized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algorithms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to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generate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diagnoses</a:t>
            </a:r>
            <a:r>
              <a:rPr lang="de-AT" dirty="0">
                <a:sym typeface="Wingdings" panose="05000000000000000000" pitchFamily="2" charset="2"/>
              </a:rPr>
              <a:t>?</a:t>
            </a:r>
          </a:p>
          <a:p>
            <a:pPr marL="0" indent="0">
              <a:buNone/>
            </a:pPr>
            <a:r>
              <a:rPr lang="de-AT" b="1" dirty="0" err="1">
                <a:sym typeface="Wingdings" panose="05000000000000000000" pitchFamily="2" charset="2"/>
              </a:rPr>
              <a:t>Contribution</a:t>
            </a:r>
            <a:r>
              <a:rPr lang="de-AT" b="1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de-AT" dirty="0">
                <a:sym typeface="Wingdings" panose="05000000000000000000" pitchFamily="2" charset="2"/>
              </a:rPr>
              <a:t>Extensive </a:t>
            </a:r>
            <a:r>
              <a:rPr lang="de-AT" dirty="0" err="1">
                <a:sym typeface="Wingdings" panose="05000000000000000000" pitchFamily="2" charset="2"/>
              </a:rPr>
              <a:t>experiments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to</a:t>
            </a:r>
            <a:r>
              <a:rPr lang="de-AT" dirty="0">
                <a:sym typeface="Wingdings" panose="05000000000000000000" pitchFamily="2" charset="2"/>
              </a:rPr>
              <a:t> bring light </a:t>
            </a:r>
            <a:r>
              <a:rPr lang="de-AT" dirty="0" err="1">
                <a:sym typeface="Wingdings" panose="05000000000000000000" pitchFamily="2" charset="2"/>
              </a:rPr>
              <a:t>to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these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questions</a:t>
            </a:r>
            <a:endParaRPr lang="de-AT" dirty="0"/>
          </a:p>
          <a:p>
            <a:pPr lvl="1"/>
            <a:endParaRPr lang="de-AT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9E9ABFF-6B81-44CB-A3AC-BAEFBB558A09}"/>
              </a:ext>
            </a:extLst>
          </p:cNvPr>
          <p:cNvSpPr/>
          <p:nvPr/>
        </p:nvSpPr>
        <p:spPr bwMode="auto">
          <a:xfrm>
            <a:off x="1129794" y="4340954"/>
            <a:ext cx="7237425" cy="484632"/>
          </a:xfrm>
          <a:prstGeom prst="roundRect">
            <a:avLst/>
          </a:prstGeom>
          <a:solidFill>
            <a:schemeClr val="bg1">
              <a:lumMod val="75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923A23-14A9-431A-9FAD-4A4A7D70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Motivation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99B73-6B6E-4AE1-8BD1-B74DBC00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79</a:t>
            </a:fld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4C74005-54AA-4D30-A4ED-255EDE021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1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>
            <a:extLst>
              <a:ext uri="{FF2B5EF4-FFF2-40B4-BE49-F238E27FC236}">
                <a16:creationId xmlns:a16="http://schemas.microsoft.com/office/drawing/2014/main" id="{FA455AE7-E2D3-469A-ACE6-7D177EBE2511}"/>
              </a:ext>
            </a:extLst>
          </p:cNvPr>
          <p:cNvSpPr/>
          <p:nvPr/>
        </p:nvSpPr>
        <p:spPr bwMode="auto">
          <a:xfrm>
            <a:off x="3067469" y="3201400"/>
            <a:ext cx="4081511" cy="11176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model-</a:t>
            </a:r>
            <a:r>
              <a:rPr lang="de-AT" sz="2000" dirty="0" err="1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based</a:t>
            </a: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 </a:t>
            </a:r>
            <a:b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</a:br>
            <a:r>
              <a:rPr lang="de-AT" sz="2000" dirty="0" err="1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diagnosis</a:t>
            </a:r>
            <a:endParaRPr lang="en-US" sz="2000" dirty="0">
              <a:solidFill>
                <a:schemeClr val="bg1"/>
              </a:solidFill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064" name="Picture 40" descr="Turbine icon symbol Flat vector illustration for graphic and web design.  6605293 Vector Art at Vecteezy">
            <a:extLst>
              <a:ext uri="{FF2B5EF4-FFF2-40B4-BE49-F238E27FC236}">
                <a16:creationId xmlns:a16="http://schemas.microsoft.com/office/drawing/2014/main" id="{5E39700E-C296-45F0-A2B9-F399274B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84" y="4163579"/>
            <a:ext cx="1170917" cy="117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Logic circuit example.png - Wikimedia Commons">
            <a:extLst>
              <a:ext uri="{FF2B5EF4-FFF2-40B4-BE49-F238E27FC236}">
                <a16:creationId xmlns:a16="http://schemas.microsoft.com/office/drawing/2014/main" id="{E73165CD-36A5-41EA-AB9D-A7D158AE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23" y="5095791"/>
            <a:ext cx="1328619" cy="7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1,607 Power Grid Icon Illustrations &amp; Clip Art - iStock">
            <a:extLst>
              <a:ext uri="{FF2B5EF4-FFF2-40B4-BE49-F238E27FC236}">
                <a16:creationId xmlns:a16="http://schemas.microsoft.com/office/drawing/2014/main" id="{6DA75C08-DABB-4C80-815C-925BA89B5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00" y="3903604"/>
            <a:ext cx="1239302" cy="12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one | Free SVG">
            <a:extLst>
              <a:ext uri="{FF2B5EF4-FFF2-40B4-BE49-F238E27FC236}">
                <a16:creationId xmlns:a16="http://schemas.microsoft.com/office/drawing/2014/main" id="{D830A31D-24DD-4441-AFA7-5369CC09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84" y="1108228"/>
            <a:ext cx="1731353" cy="17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ADA284C9-7AAA-45CB-A430-7865C2D66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094" y="2135793"/>
            <a:ext cx="863264" cy="945837"/>
          </a:xfrm>
          <a:prstGeom prst="rect">
            <a:avLst/>
          </a:prstGeom>
        </p:spPr>
      </p:pic>
      <p:pic>
        <p:nvPicPr>
          <p:cNvPr id="1060" name="Picture 36" descr="CS 188: Artificial Intelligence What is Search For? CSP Examples Example:  Map Coloring">
            <a:extLst>
              <a:ext uri="{FF2B5EF4-FFF2-40B4-BE49-F238E27FC236}">
                <a16:creationId xmlns:a16="http://schemas.microsoft.com/office/drawing/2014/main" id="{A2E55DB6-FF97-40DF-869A-8B2EFFE87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5" y="1994262"/>
            <a:ext cx="980195" cy="86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ne Emoji Icon - Download in Flat Style">
            <a:extLst>
              <a:ext uri="{FF2B5EF4-FFF2-40B4-BE49-F238E27FC236}">
                <a16:creationId xmlns:a16="http://schemas.microsoft.com/office/drawing/2014/main" id="{24FC9602-47FF-434B-BC8C-BE9C00C2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37" y="1572331"/>
            <a:ext cx="1028425" cy="102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34BC44-0C67-443A-A8A8-4542C6BD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7557901" cy="648072"/>
          </a:xfrm>
        </p:spPr>
        <p:txBody>
          <a:bodyPr/>
          <a:lstStyle/>
          <a:p>
            <a:r>
              <a:rPr lang="de-AT" dirty="0"/>
              <a:t>Model-</a:t>
            </a:r>
            <a:r>
              <a:rPr lang="de-AT" dirty="0" err="1"/>
              <a:t>based</a:t>
            </a:r>
            <a:r>
              <a:rPr lang="de-AT" dirty="0"/>
              <a:t> Diagnosis –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vs</a:t>
            </a:r>
            <a:r>
              <a:rPr lang="de-AT" dirty="0"/>
              <a:t> General Methods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D389B6-D9CC-4D4F-8481-9696CC2C3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8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C499B3-CD93-46E0-9F95-18B0D0DB9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TeWi</a:t>
            </a:r>
            <a:r>
              <a:rPr lang="en-US" dirty="0"/>
              <a:t> </a:t>
            </a:r>
            <a:r>
              <a:rPr lang="en-US" dirty="0" err="1"/>
              <a:t>Kolloquium</a:t>
            </a:r>
            <a:r>
              <a:rPr lang="en-US" dirty="0"/>
              <a:t> Oct'22                                                              Efficient AI Methods for (Interactive) Debugging </a:t>
            </a:r>
            <a:endParaRPr lang="de-AT" dirty="0"/>
          </a:p>
        </p:txBody>
      </p:sp>
      <p:sp>
        <p:nvSpPr>
          <p:cNvPr id="18" name="Wolke 17">
            <a:extLst>
              <a:ext uri="{FF2B5EF4-FFF2-40B4-BE49-F238E27FC236}">
                <a16:creationId xmlns:a16="http://schemas.microsoft.com/office/drawing/2014/main" id="{FE2FEBA2-DB02-4144-A469-C755FE297B1C}"/>
              </a:ext>
            </a:extLst>
          </p:cNvPr>
          <p:cNvSpPr/>
          <p:nvPr/>
        </p:nvSpPr>
        <p:spPr bwMode="auto">
          <a:xfrm>
            <a:off x="365794" y="1034638"/>
            <a:ext cx="4834787" cy="2758926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034" name="Picture 10" descr="Car - Free transport icons">
            <a:extLst>
              <a:ext uri="{FF2B5EF4-FFF2-40B4-BE49-F238E27FC236}">
                <a16:creationId xmlns:a16="http://schemas.microsoft.com/office/drawing/2014/main" id="{24F8FEC8-B767-4D21-B914-A090A4FF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35" y="2291724"/>
            <a:ext cx="11176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Complete binary2.svg - Wikimedia Commons">
            <a:extLst>
              <a:ext uri="{FF2B5EF4-FFF2-40B4-BE49-F238E27FC236}">
                <a16:creationId xmlns:a16="http://schemas.microsoft.com/office/drawing/2014/main" id="{851C2738-1FD1-4430-9943-EA7318A8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15" y="1456760"/>
            <a:ext cx="959956" cy="5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nfiguration - Free computer icons">
            <a:extLst>
              <a:ext uri="{FF2B5EF4-FFF2-40B4-BE49-F238E27FC236}">
                <a16:creationId xmlns:a16="http://schemas.microsoft.com/office/drawing/2014/main" id="{DC9DB10D-9646-4319-B2DC-B738346B5F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65" y="1455515"/>
            <a:ext cx="730067" cy="73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ile:Robot.svg - Wikimedia Commons">
            <a:extLst>
              <a:ext uri="{FF2B5EF4-FFF2-40B4-BE49-F238E27FC236}">
                <a16:creationId xmlns:a16="http://schemas.microsoft.com/office/drawing/2014/main" id="{089671E6-C7F3-4369-940E-B4EC8607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93" y="5024939"/>
            <a:ext cx="981117" cy="9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raffic control - Free electronics icons">
            <a:extLst>
              <a:ext uri="{FF2B5EF4-FFF2-40B4-BE49-F238E27FC236}">
                <a16:creationId xmlns:a16="http://schemas.microsoft.com/office/drawing/2014/main" id="{B17EEEB1-EA52-4AF3-8309-5C1222641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9" y="5070443"/>
            <a:ext cx="812415" cy="8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rocessor Chip Icon - Download in Line Style">
            <a:extLst>
              <a:ext uri="{FF2B5EF4-FFF2-40B4-BE49-F238E27FC236}">
                <a16:creationId xmlns:a16="http://schemas.microsoft.com/office/drawing/2014/main" id="{C2F8F54C-4997-4490-B7A0-FB82916A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20" y="4271620"/>
            <a:ext cx="718340" cy="7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preadsheet document symbol | Public domain vectors">
            <a:extLst>
              <a:ext uri="{FF2B5EF4-FFF2-40B4-BE49-F238E27FC236}">
                <a16:creationId xmlns:a16="http://schemas.microsoft.com/office/drawing/2014/main" id="{AB6E063D-757D-4CCB-8FC0-14EF7C62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10" y="2256990"/>
            <a:ext cx="810125" cy="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Network - Free networking icons">
            <a:extLst>
              <a:ext uri="{FF2B5EF4-FFF2-40B4-BE49-F238E27FC236}">
                <a16:creationId xmlns:a16="http://schemas.microsoft.com/office/drawing/2014/main" id="{C65217C4-2ADC-4945-BF93-D52B03BE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52" y="2455115"/>
            <a:ext cx="775518" cy="7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Gray printer icon.ai Royalty Free Stock SVG Vector and Clip Art">
            <a:extLst>
              <a:ext uri="{FF2B5EF4-FFF2-40B4-BE49-F238E27FC236}">
                <a16:creationId xmlns:a16="http://schemas.microsoft.com/office/drawing/2014/main" id="{0E5A71DE-3A53-4862-A062-3C2703AF3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11" y="4558918"/>
            <a:ext cx="1072111" cy="10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Wolke 54">
            <a:extLst>
              <a:ext uri="{FF2B5EF4-FFF2-40B4-BE49-F238E27FC236}">
                <a16:creationId xmlns:a16="http://schemas.microsoft.com/office/drawing/2014/main" id="{D5E7B0C4-AE04-48E7-BBD1-608D10BA1301}"/>
              </a:ext>
            </a:extLst>
          </p:cNvPr>
          <p:cNvSpPr/>
          <p:nvPr/>
        </p:nvSpPr>
        <p:spPr bwMode="auto">
          <a:xfrm>
            <a:off x="5312385" y="1057219"/>
            <a:ext cx="3547714" cy="271705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Wolke 55">
            <a:extLst>
              <a:ext uri="{FF2B5EF4-FFF2-40B4-BE49-F238E27FC236}">
                <a16:creationId xmlns:a16="http://schemas.microsoft.com/office/drawing/2014/main" id="{572F1B32-B58E-494B-A040-8AC133CB2879}"/>
              </a:ext>
            </a:extLst>
          </p:cNvPr>
          <p:cNvSpPr/>
          <p:nvPr/>
        </p:nvSpPr>
        <p:spPr bwMode="auto">
          <a:xfrm>
            <a:off x="6038850" y="3865964"/>
            <a:ext cx="2821248" cy="262940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Wolke 56">
            <a:extLst>
              <a:ext uri="{FF2B5EF4-FFF2-40B4-BE49-F238E27FC236}">
                <a16:creationId xmlns:a16="http://schemas.microsoft.com/office/drawing/2014/main" id="{6B82735C-912B-499B-9F59-51145D34B9AD}"/>
              </a:ext>
            </a:extLst>
          </p:cNvPr>
          <p:cNvSpPr/>
          <p:nvPr/>
        </p:nvSpPr>
        <p:spPr bwMode="auto">
          <a:xfrm>
            <a:off x="462415" y="3888151"/>
            <a:ext cx="3456895" cy="262940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7835CAD-5B8C-4A45-8315-E0386C8EC9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36775" y="1286235"/>
            <a:ext cx="800309" cy="800309"/>
          </a:xfrm>
          <a:prstGeom prst="rect">
            <a:avLst/>
          </a:prstGeom>
        </p:spPr>
      </p:pic>
      <p:pic>
        <p:nvPicPr>
          <p:cNvPr id="1066" name="Picture 42" descr="Medical Device icon PNG and SVG Vector Free Download">
            <a:extLst>
              <a:ext uri="{FF2B5EF4-FFF2-40B4-BE49-F238E27FC236}">
                <a16:creationId xmlns:a16="http://schemas.microsoft.com/office/drawing/2014/main" id="{C409F679-BFA1-4787-B169-D77E536A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94" y="5458643"/>
            <a:ext cx="851634" cy="6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17821882-C7E8-40EB-96B5-0D30BF04341E}"/>
              </a:ext>
            </a:extLst>
          </p:cNvPr>
          <p:cNvSpPr txBox="1"/>
          <p:nvPr/>
        </p:nvSpPr>
        <p:spPr>
          <a:xfrm>
            <a:off x="1023702" y="422637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physical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/>
              <a:t>systems</a:t>
            </a:r>
            <a:endParaRPr lang="en-US" sz="12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5ECD23E-0165-441B-B42E-CABABF17654A}"/>
              </a:ext>
            </a:extLst>
          </p:cNvPr>
          <p:cNvSpPr txBox="1"/>
          <p:nvPr/>
        </p:nvSpPr>
        <p:spPr>
          <a:xfrm>
            <a:off x="951026" y="144315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formal </a:t>
            </a:r>
            <a:br>
              <a:rPr lang="de-AT" sz="1200" dirty="0"/>
            </a:br>
            <a:r>
              <a:rPr lang="de-AT" sz="1200" dirty="0" err="1"/>
              <a:t>systems</a:t>
            </a:r>
            <a:endParaRPr lang="en-US" sz="1200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323A7E6-7E8E-4F52-8037-94DB0977192F}"/>
              </a:ext>
            </a:extLst>
          </p:cNvPr>
          <p:cNvSpPr txBox="1"/>
          <p:nvPr/>
        </p:nvSpPr>
        <p:spPr>
          <a:xfrm>
            <a:off x="5389519" y="225034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vehicles</a:t>
            </a:r>
            <a:endParaRPr lang="en-US" sz="12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77030B07-2C5B-4105-B7BC-0A66E8D45836}"/>
              </a:ext>
            </a:extLst>
          </p:cNvPr>
          <p:cNvSpPr txBox="1"/>
          <p:nvPr/>
        </p:nvSpPr>
        <p:spPr>
          <a:xfrm>
            <a:off x="6368697" y="443561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/>
              <a:t>cyberphysical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/>
              <a:t>systems</a:t>
            </a:r>
            <a:endParaRPr lang="en-US" sz="1200" dirty="0"/>
          </a:p>
        </p:txBody>
      </p:sp>
      <p:sp>
        <p:nvSpPr>
          <p:cNvPr id="29" name="Wolke 28">
            <a:extLst>
              <a:ext uri="{FF2B5EF4-FFF2-40B4-BE49-F238E27FC236}">
                <a16:creationId xmlns:a16="http://schemas.microsoft.com/office/drawing/2014/main" id="{2D2ABD0A-D6C1-48F8-B630-5C062CC46B02}"/>
              </a:ext>
            </a:extLst>
          </p:cNvPr>
          <p:cNvSpPr/>
          <p:nvPr/>
        </p:nvSpPr>
        <p:spPr bwMode="auto">
          <a:xfrm>
            <a:off x="3952875" y="4067663"/>
            <a:ext cx="1971675" cy="2430479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B89D0AD-CF10-42D1-BAB2-DF62B940ACBA}"/>
              </a:ext>
            </a:extLst>
          </p:cNvPr>
          <p:cNvSpPr/>
          <p:nvPr/>
        </p:nvSpPr>
        <p:spPr bwMode="auto">
          <a:xfrm>
            <a:off x="3067469" y="3201400"/>
            <a:ext cx="4081511" cy="1117600"/>
          </a:xfrm>
          <a:prstGeom prst="rect">
            <a:avLst/>
          </a:prstGeom>
          <a:solidFill>
            <a:srgbClr val="4699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Model-</a:t>
            </a:r>
            <a:r>
              <a:rPr lang="de-AT" sz="2000" dirty="0" err="1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based</a:t>
            </a: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 Diagnosis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Method</a:t>
            </a:r>
            <a:endParaRPr lang="en-US" sz="2000" dirty="0">
              <a:solidFill>
                <a:schemeClr val="bg1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1DAD099-A7D9-43A2-B066-3F9A21CE2567}"/>
              </a:ext>
            </a:extLst>
          </p:cNvPr>
          <p:cNvSpPr txBox="1"/>
          <p:nvPr/>
        </p:nvSpPr>
        <p:spPr>
          <a:xfrm>
            <a:off x="4672570" y="4368013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....</a:t>
            </a:r>
            <a:endParaRPr lang="en-US" dirty="0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E45114BD-D23C-453D-AB1A-B2B84892B3B5}"/>
              </a:ext>
            </a:extLst>
          </p:cNvPr>
          <p:cNvSpPr txBox="1"/>
          <p:nvPr/>
        </p:nvSpPr>
        <p:spPr>
          <a:xfrm>
            <a:off x="4108041" y="4744776"/>
            <a:ext cx="187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(</a:t>
            </a:r>
            <a:r>
              <a:rPr lang="de-AT" sz="1200" dirty="0" err="1"/>
              <a:t>any</a:t>
            </a:r>
            <a:r>
              <a:rPr lang="de-AT" sz="1200" dirty="0"/>
              <a:t> </a:t>
            </a:r>
            <a:r>
              <a:rPr lang="de-AT" sz="1200" dirty="0" err="1"/>
              <a:t>system</a:t>
            </a:r>
            <a:r>
              <a:rPr lang="de-AT" sz="1200" dirty="0"/>
              <a:t> </a:t>
            </a:r>
            <a:r>
              <a:rPr lang="de-AT" sz="1200" dirty="0" err="1"/>
              <a:t>amenable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>
                <a:solidFill>
                  <a:srgbClr val="4699C2"/>
                </a:solidFill>
              </a:rPr>
              <a:t>formal </a:t>
            </a:r>
            <a:r>
              <a:rPr lang="de-AT" sz="1200" dirty="0" err="1">
                <a:solidFill>
                  <a:srgbClr val="4699C2"/>
                </a:solidFill>
              </a:rPr>
              <a:t>description</a:t>
            </a:r>
            <a:r>
              <a:rPr lang="de-AT" sz="1200" dirty="0"/>
              <a:t> </a:t>
            </a:r>
          </a:p>
          <a:p>
            <a:r>
              <a:rPr lang="de-AT" sz="1200" dirty="0"/>
              <a:t>in </a:t>
            </a:r>
            <a:r>
              <a:rPr lang="de-AT" sz="1200" dirty="0" err="1">
                <a:solidFill>
                  <a:srgbClr val="4699C2"/>
                </a:solidFill>
              </a:rPr>
              <a:t>decidable</a:t>
            </a:r>
            <a:r>
              <a:rPr lang="de-AT" sz="1200" dirty="0">
                <a:solidFill>
                  <a:srgbClr val="4699C2"/>
                </a:solidFill>
              </a:rPr>
              <a:t>, </a:t>
            </a:r>
            <a:r>
              <a:rPr lang="de-AT" sz="1200" dirty="0" err="1">
                <a:solidFill>
                  <a:srgbClr val="4699C2"/>
                </a:solidFill>
              </a:rPr>
              <a:t>monotonic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language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</a:t>
            </a:r>
            <a:r>
              <a:rPr lang="de-AT" sz="1200" dirty="0" err="1"/>
              <a:t>which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>
                <a:solidFill>
                  <a:srgbClr val="4699C2"/>
                </a:solidFill>
              </a:rPr>
              <a:t>sound</a:t>
            </a:r>
            <a:r>
              <a:rPr lang="de-AT" sz="1200" dirty="0">
                <a:solidFill>
                  <a:srgbClr val="4699C2"/>
                </a:solidFill>
              </a:rPr>
              <a:t> + </a:t>
            </a:r>
            <a:r>
              <a:rPr lang="de-AT" sz="1200" dirty="0" err="1">
                <a:solidFill>
                  <a:srgbClr val="4699C2"/>
                </a:solidFill>
              </a:rPr>
              <a:t>complete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br>
              <a:rPr lang="de-AT" sz="1200" dirty="0">
                <a:solidFill>
                  <a:srgbClr val="4699C2"/>
                </a:solidFill>
              </a:rPr>
            </a:br>
            <a:r>
              <a:rPr lang="de-AT" sz="1200" dirty="0" err="1">
                <a:solidFill>
                  <a:srgbClr val="4699C2"/>
                </a:solidFill>
              </a:rPr>
              <a:t>reasoners</a:t>
            </a:r>
            <a:r>
              <a:rPr lang="de-AT" sz="1200" dirty="0"/>
              <a:t> </a:t>
            </a:r>
            <a:r>
              <a:rPr lang="de-AT" sz="1200" dirty="0" err="1"/>
              <a:t>exist</a:t>
            </a:r>
            <a:r>
              <a:rPr lang="de-AT" sz="1200" dirty="0"/>
              <a:t>)</a:t>
            </a:r>
            <a:endParaRPr lang="en-US" sz="12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3763429-A697-4D76-9F49-A5E89B3C615A}"/>
              </a:ext>
            </a:extLst>
          </p:cNvPr>
          <p:cNvSpPr txBox="1"/>
          <p:nvPr/>
        </p:nvSpPr>
        <p:spPr>
          <a:xfrm>
            <a:off x="3218928" y="3948340"/>
            <a:ext cx="73770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specific</a:t>
            </a:r>
            <a:endParaRPr lang="de-AT" sz="1200" b="1" dirty="0">
              <a:solidFill>
                <a:srgbClr val="C00000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5A84A4E-916D-4B29-9761-11F18B96CCAD}"/>
              </a:ext>
            </a:extLst>
          </p:cNvPr>
          <p:cNvSpPr/>
          <p:nvPr/>
        </p:nvSpPr>
        <p:spPr bwMode="auto">
          <a:xfrm>
            <a:off x="2002922" y="4989960"/>
            <a:ext cx="1444538" cy="10245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B43CB47-3027-4FA7-9E0B-A50EA80908C9}"/>
              </a:ext>
            </a:extLst>
          </p:cNvPr>
          <p:cNvCxnSpPr>
            <a:cxnSpLocks/>
            <a:stCxn id="35" idx="1"/>
            <a:endCxn id="3" idx="0"/>
          </p:cNvCxnSpPr>
          <p:nvPr/>
        </p:nvCxnSpPr>
        <p:spPr bwMode="auto">
          <a:xfrm flipH="1">
            <a:off x="2725191" y="4086840"/>
            <a:ext cx="493737" cy="903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2AE9E0F8-19EA-41E8-B27D-1A6AC283E77E}"/>
              </a:ext>
            </a:extLst>
          </p:cNvPr>
          <p:cNvSpPr/>
          <p:nvPr/>
        </p:nvSpPr>
        <p:spPr bwMode="auto">
          <a:xfrm>
            <a:off x="2508239" y="1394829"/>
            <a:ext cx="1016732" cy="70228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AA1A6D72-C62E-49EA-8EDC-53CD824E33A6}"/>
              </a:ext>
            </a:extLst>
          </p:cNvPr>
          <p:cNvCxnSpPr>
            <a:cxnSpLocks/>
            <a:stCxn id="35" idx="0"/>
            <a:endCxn id="39" idx="5"/>
          </p:cNvCxnSpPr>
          <p:nvPr/>
        </p:nvCxnSpPr>
        <p:spPr bwMode="auto">
          <a:xfrm flipH="1" flipV="1">
            <a:off x="3376074" y="1994262"/>
            <a:ext cx="211705" cy="19540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0BC71C3-B828-45F6-89D5-E1AB2346030C}"/>
              </a:ext>
            </a:extLst>
          </p:cNvPr>
          <p:cNvSpPr txBox="1"/>
          <p:nvPr/>
        </p:nvSpPr>
        <p:spPr>
          <a:xfrm>
            <a:off x="5197073" y="11082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b="0" dirty="0"/>
          </a:p>
          <a:p>
            <a:endParaRPr lang="en-US" dirty="0"/>
          </a:p>
        </p:txBody>
      </p:sp>
      <p:pic>
        <p:nvPicPr>
          <p:cNvPr id="12" name="Grafik 11" descr="Häkchen">
            <a:extLst>
              <a:ext uri="{FF2B5EF4-FFF2-40B4-BE49-F238E27FC236}">
                <a16:creationId xmlns:a16="http://schemas.microsoft.com/office/drawing/2014/main" id="{19ECDA03-B8FA-47E9-ACC9-96D372DDDF1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53616" y="5084393"/>
            <a:ext cx="914400" cy="914400"/>
          </a:xfrm>
          <a:prstGeom prst="rect">
            <a:avLst/>
          </a:prstGeom>
        </p:spPr>
      </p:pic>
      <p:pic>
        <p:nvPicPr>
          <p:cNvPr id="14" name="Grafik 13" descr="Schließen">
            <a:extLst>
              <a:ext uri="{FF2B5EF4-FFF2-40B4-BE49-F238E27FC236}">
                <a16:creationId xmlns:a16="http://schemas.microsoft.com/office/drawing/2014/main" id="{3203E776-BD87-4CE2-AF80-D86A872783E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619802" y="1350389"/>
            <a:ext cx="808340" cy="808340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01882E70-3E89-42FF-8E72-F50FF945E7DD}"/>
              </a:ext>
            </a:extLst>
          </p:cNvPr>
          <p:cNvSpPr txBox="1"/>
          <p:nvPr/>
        </p:nvSpPr>
        <p:spPr>
          <a:xfrm>
            <a:off x="6254748" y="3944884"/>
            <a:ext cx="73770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 err="1"/>
              <a:t>general</a:t>
            </a:r>
            <a:endParaRPr lang="de-AT" sz="1200" b="1" dirty="0">
              <a:solidFill>
                <a:srgbClr val="C00000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E62588B-886B-4BCF-A332-0FCD6FE85EAD}"/>
              </a:ext>
            </a:extLst>
          </p:cNvPr>
          <p:cNvSpPr/>
          <p:nvPr/>
        </p:nvSpPr>
        <p:spPr bwMode="auto">
          <a:xfrm>
            <a:off x="283901" y="975143"/>
            <a:ext cx="8631499" cy="5572012"/>
          </a:xfrm>
          <a:prstGeom prst="roundRect">
            <a:avLst>
              <a:gd name="adj" fmla="val 9906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52" name="Grafik 51" descr="Häkchen">
            <a:extLst>
              <a:ext uri="{FF2B5EF4-FFF2-40B4-BE49-F238E27FC236}">
                <a16:creationId xmlns:a16="http://schemas.microsoft.com/office/drawing/2014/main" id="{1884576D-BF65-4E8C-A9E4-DEE8C427F8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88963" y="5647313"/>
            <a:ext cx="914400" cy="914400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1C446D86-5C1D-4D8F-B602-3B5B1D9B7A38}"/>
              </a:ext>
            </a:extLst>
          </p:cNvPr>
          <p:cNvSpPr txBox="1"/>
          <p:nvPr/>
        </p:nvSpPr>
        <p:spPr>
          <a:xfrm>
            <a:off x="7457585" y="3201400"/>
            <a:ext cx="15205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/>
              <a:t>our</a:t>
            </a:r>
            <a:r>
              <a:rPr lang="de-AT" sz="1600" b="1" dirty="0"/>
              <a:t> </a:t>
            </a:r>
            <a:r>
              <a:rPr lang="de-AT" sz="1600" b="1" dirty="0" err="1"/>
              <a:t>research</a:t>
            </a:r>
            <a:r>
              <a:rPr lang="de-AT" sz="1600" b="1" dirty="0"/>
              <a:t> </a:t>
            </a:r>
            <a:r>
              <a:rPr lang="de-AT" sz="1600" b="1" dirty="0" err="1"/>
              <a:t>focus</a:t>
            </a:r>
            <a:endParaRPr lang="de-AT" sz="1600" b="1" dirty="0">
              <a:solidFill>
                <a:srgbClr val="C00000"/>
              </a:solidFill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F88C24C5-CA84-4F20-B0D5-4DD4079B0268}"/>
              </a:ext>
            </a:extLst>
          </p:cNvPr>
          <p:cNvSpPr txBox="1"/>
          <p:nvPr/>
        </p:nvSpPr>
        <p:spPr>
          <a:xfrm>
            <a:off x="4475497" y="849527"/>
            <a:ext cx="173135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/>
              <a:t>our</a:t>
            </a:r>
            <a:r>
              <a:rPr lang="de-AT" sz="1600" b="1" dirty="0"/>
              <a:t> </a:t>
            </a:r>
            <a:r>
              <a:rPr lang="de-AT" sz="1600" b="1" dirty="0" err="1"/>
              <a:t>application</a:t>
            </a:r>
            <a:r>
              <a:rPr lang="de-AT" sz="1600" b="1" dirty="0"/>
              <a:t> </a:t>
            </a:r>
            <a:r>
              <a:rPr lang="de-AT" sz="1600" b="1" dirty="0" err="1"/>
              <a:t>focus</a:t>
            </a:r>
            <a:endParaRPr lang="de-AT" sz="1600" b="1" dirty="0">
              <a:solidFill>
                <a:srgbClr val="C00000"/>
              </a:solidFill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D815B79C-12A5-4E99-AC7D-2F3078A3F05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78227" y="3077744"/>
            <a:ext cx="881256" cy="305777"/>
          </a:xfrm>
          <a:prstGeom prst="rect">
            <a:avLst/>
          </a:prstGeom>
        </p:spPr>
      </p:pic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83F697C0-C008-4829-8936-28026BFAD9C6}"/>
              </a:ext>
            </a:extLst>
          </p:cNvPr>
          <p:cNvCxnSpPr>
            <a:cxnSpLocks/>
            <a:stCxn id="65" idx="2"/>
            <a:endCxn id="77" idx="6"/>
          </p:cNvCxnSpPr>
          <p:nvPr/>
        </p:nvCxnSpPr>
        <p:spPr bwMode="auto">
          <a:xfrm flipH="1">
            <a:off x="4325735" y="1434302"/>
            <a:ext cx="1015439" cy="12324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77" name="Ellipse 76">
            <a:extLst>
              <a:ext uri="{FF2B5EF4-FFF2-40B4-BE49-F238E27FC236}">
                <a16:creationId xmlns:a16="http://schemas.microsoft.com/office/drawing/2014/main" id="{56CCEF93-9475-4750-B5E6-7CD1781300C1}"/>
              </a:ext>
            </a:extLst>
          </p:cNvPr>
          <p:cNvSpPr/>
          <p:nvPr/>
        </p:nvSpPr>
        <p:spPr bwMode="auto">
          <a:xfrm>
            <a:off x="3513860" y="2181131"/>
            <a:ext cx="811875" cy="971255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0099FDD9-86EA-4A4A-AF88-99B256E36A6F}"/>
              </a:ext>
            </a:extLst>
          </p:cNvPr>
          <p:cNvCxnSpPr>
            <a:cxnSpLocks/>
            <a:stCxn id="65" idx="2"/>
            <a:endCxn id="39" idx="6"/>
          </p:cNvCxnSpPr>
          <p:nvPr/>
        </p:nvCxnSpPr>
        <p:spPr bwMode="auto">
          <a:xfrm flipH="1">
            <a:off x="3524971" y="1434302"/>
            <a:ext cx="1816203" cy="31166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82" name="Ellipse 81">
            <a:extLst>
              <a:ext uri="{FF2B5EF4-FFF2-40B4-BE49-F238E27FC236}">
                <a16:creationId xmlns:a16="http://schemas.microsoft.com/office/drawing/2014/main" id="{09F462AB-8D2E-4DFF-B9F2-206C86F600F6}"/>
              </a:ext>
            </a:extLst>
          </p:cNvPr>
          <p:cNvSpPr/>
          <p:nvPr/>
        </p:nvSpPr>
        <p:spPr bwMode="auto">
          <a:xfrm>
            <a:off x="2508239" y="1394324"/>
            <a:ext cx="1016732" cy="702280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1F361761-D861-49FF-BAE0-39CD80B51CC6}"/>
              </a:ext>
            </a:extLst>
          </p:cNvPr>
          <p:cNvCxnSpPr>
            <a:cxnSpLocks/>
            <a:stCxn id="65" idx="2"/>
            <a:endCxn id="86" idx="0"/>
          </p:cNvCxnSpPr>
          <p:nvPr/>
        </p:nvCxnSpPr>
        <p:spPr bwMode="auto">
          <a:xfrm flipH="1">
            <a:off x="1705877" y="1434302"/>
            <a:ext cx="3635297" cy="15279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86" name="Ellipse 85">
            <a:extLst>
              <a:ext uri="{FF2B5EF4-FFF2-40B4-BE49-F238E27FC236}">
                <a16:creationId xmlns:a16="http://schemas.microsoft.com/office/drawing/2014/main" id="{BEF34F49-6F49-4B27-8E4F-31499640431B}"/>
              </a:ext>
            </a:extLst>
          </p:cNvPr>
          <p:cNvSpPr/>
          <p:nvPr/>
        </p:nvSpPr>
        <p:spPr bwMode="auto">
          <a:xfrm>
            <a:off x="1135921" y="2962229"/>
            <a:ext cx="1139911" cy="512491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AF69C26F-E66D-4525-B1FF-54BCB6B24566}"/>
              </a:ext>
            </a:extLst>
          </p:cNvPr>
          <p:cNvCxnSpPr>
            <a:cxnSpLocks/>
            <a:stCxn id="53" idx="1"/>
            <a:endCxn id="91" idx="7"/>
          </p:cNvCxnSpPr>
          <p:nvPr/>
        </p:nvCxnSpPr>
        <p:spPr bwMode="auto">
          <a:xfrm flipH="1">
            <a:off x="6977607" y="3493788"/>
            <a:ext cx="479978" cy="4206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91" name="Ellipse 90">
            <a:extLst>
              <a:ext uri="{FF2B5EF4-FFF2-40B4-BE49-F238E27FC236}">
                <a16:creationId xmlns:a16="http://schemas.microsoft.com/office/drawing/2014/main" id="{2D465A40-27B7-4C0B-9A18-D01FE8EE0965}"/>
              </a:ext>
            </a:extLst>
          </p:cNvPr>
          <p:cNvSpPr/>
          <p:nvPr/>
        </p:nvSpPr>
        <p:spPr bwMode="auto">
          <a:xfrm>
            <a:off x="6135297" y="3840699"/>
            <a:ext cx="986827" cy="50322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FD8B5A0A-7D29-4782-9682-D6C408B3A7F6}"/>
              </a:ext>
            </a:extLst>
          </p:cNvPr>
          <p:cNvSpPr txBox="1"/>
          <p:nvPr/>
        </p:nvSpPr>
        <p:spPr>
          <a:xfrm>
            <a:off x="1073222" y="3456737"/>
            <a:ext cx="94731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scheduling</a:t>
            </a:r>
            <a:r>
              <a:rPr lang="de-AT" sz="1200" dirty="0"/>
              <a:t> </a:t>
            </a:r>
            <a:br>
              <a:rPr lang="de-AT" sz="1200" dirty="0"/>
            </a:br>
            <a:r>
              <a:rPr lang="de-AT" sz="1200" dirty="0" err="1"/>
              <a:t>problems</a:t>
            </a:r>
            <a:endParaRPr lang="en-US" sz="1200" dirty="0"/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3358DA18-27B0-4C88-8584-3AF16EF863D7}"/>
              </a:ext>
            </a:extLst>
          </p:cNvPr>
          <p:cNvSpPr txBox="1"/>
          <p:nvPr/>
        </p:nvSpPr>
        <p:spPr>
          <a:xfrm>
            <a:off x="2331326" y="1112627"/>
            <a:ext cx="1247929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ontologies</a:t>
            </a:r>
            <a:r>
              <a:rPr lang="de-AT" sz="1200" dirty="0"/>
              <a:t>/KBs</a:t>
            </a:r>
            <a:endParaRPr lang="en-US" sz="1200" dirty="0"/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5B7FE821-E5AA-4C35-BD04-5F8373734A3C}"/>
              </a:ext>
            </a:extLst>
          </p:cNvPr>
          <p:cNvSpPr txBox="1"/>
          <p:nvPr/>
        </p:nvSpPr>
        <p:spPr>
          <a:xfrm>
            <a:off x="4251534" y="2831160"/>
            <a:ext cx="1086833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/>
              <a:t>spreadsheets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45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" grpId="0" animBg="1"/>
      <p:bldP spid="3" grpId="1" animBg="1"/>
      <p:bldP spid="39" grpId="0" animBg="1"/>
      <p:bldP spid="39" grpId="1" animBg="1"/>
      <p:bldP spid="49" grpId="0" animBg="1"/>
      <p:bldP spid="16" grpId="0" animBg="1"/>
      <p:bldP spid="53" grpId="0" animBg="1"/>
      <p:bldP spid="65" grpId="0" animBg="1"/>
      <p:bldP spid="77" grpId="0" animBg="1"/>
      <p:bldP spid="82" grpId="0" animBg="1"/>
      <p:bldP spid="86" grpId="0" animBg="1"/>
      <p:bldP spid="91" grpId="0" animBg="1"/>
      <p:bldP spid="99" grpId="0" animBg="1"/>
      <p:bldP spid="100" grpId="0" animBg="1"/>
      <p:bldP spid="10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327ABA43-DC86-4492-8D54-A580592884A5}"/>
              </a:ext>
            </a:extLst>
          </p:cNvPr>
          <p:cNvSpPr/>
          <p:nvPr/>
        </p:nvSpPr>
        <p:spPr bwMode="auto">
          <a:xfrm>
            <a:off x="1142402" y="5492999"/>
            <a:ext cx="4850971" cy="251052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425FADE2-87F4-4DB2-B9AB-17F27353C0CC}"/>
              </a:ext>
            </a:extLst>
          </p:cNvPr>
          <p:cNvSpPr/>
          <p:nvPr/>
        </p:nvSpPr>
        <p:spPr bwMode="auto">
          <a:xfrm>
            <a:off x="1142403" y="5212739"/>
            <a:ext cx="4850971" cy="251053"/>
          </a:xfrm>
          <a:prstGeom prst="roundRect">
            <a:avLst/>
          </a:prstGeom>
          <a:solidFill>
            <a:srgbClr val="0070C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77432111-320F-4AE9-80C7-BA4D839ECE22}"/>
              </a:ext>
            </a:extLst>
          </p:cNvPr>
          <p:cNvSpPr/>
          <p:nvPr/>
        </p:nvSpPr>
        <p:spPr bwMode="auto">
          <a:xfrm>
            <a:off x="1142402" y="4671594"/>
            <a:ext cx="4850971" cy="251053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01CC38DA-72E3-4275-B8FC-89BBB7CCB975}"/>
              </a:ext>
            </a:extLst>
          </p:cNvPr>
          <p:cNvSpPr/>
          <p:nvPr/>
        </p:nvSpPr>
        <p:spPr bwMode="auto">
          <a:xfrm>
            <a:off x="1142403" y="4391335"/>
            <a:ext cx="4850970" cy="251053"/>
          </a:xfrm>
          <a:prstGeom prst="roundRect">
            <a:avLst/>
          </a:prstGeom>
          <a:solidFill>
            <a:srgbClr val="0070C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ABD5FB-251D-4FEA-B06A-16EBBB646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3" y="1340768"/>
                <a:ext cx="8278688" cy="5040560"/>
              </a:xfrm>
            </p:spPr>
            <p:txBody>
              <a:bodyPr/>
              <a:lstStyle/>
              <a:p>
                <a:r>
                  <a:rPr lang="de-AT" dirty="0"/>
                  <a:t>Diagnosis </a:t>
                </a:r>
                <a:r>
                  <a:rPr lang="de-AT" dirty="0" err="1"/>
                  <a:t>problem</a:t>
                </a:r>
                <a:r>
                  <a:rPr lang="de-AT" dirty="0"/>
                  <a:t>: </a:t>
                </a:r>
              </a:p>
              <a:p>
                <a:pPr lvl="1"/>
                <a:r>
                  <a:rPr lang="de-AT" dirty="0"/>
                  <a:t>4 </a:t>
                </a:r>
                <a:r>
                  <a:rPr lang="de-AT" dirty="0" err="1"/>
                  <a:t>diagnoses</a:t>
                </a:r>
                <a:r>
                  <a:rPr lang="de-AT" dirty="0"/>
                  <a:t>:	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AT" dirty="0"/>
              </a:p>
              <a:p>
                <a:pPr lvl="1"/>
                <a:r>
                  <a:rPr lang="de-AT" dirty="0" err="1"/>
                  <a:t>probabilities</a:t>
                </a:r>
                <a:r>
                  <a:rPr lang="de-AT" dirty="0"/>
                  <a:t>: 			</a:t>
                </a:r>
                <a14:m>
                  <m:oMath xmlns:m="http://schemas.openxmlformats.org/officeDocument/2006/math"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⟨ 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A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AT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 ⟩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 .37, .175, .175, .28</m:t>
                    </m:r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 ⟩</m:t>
                    </m:r>
                  </m:oMath>
                </a14:m>
                <a:endParaRPr lang="de-AT" dirty="0"/>
              </a:p>
              <a:p>
                <a:r>
                  <a:rPr lang="de-AT" dirty="0" err="1"/>
                  <a:t>Consider</a:t>
                </a:r>
                <a:r>
                  <a:rPr lang="de-AT" dirty="0"/>
                  <a:t> MPs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dirty="0"/>
                  <a:t>  	</a:t>
                </a:r>
                <a:r>
                  <a:rPr lang="de-AT" dirty="0">
                    <a:sym typeface="Wingdings" panose="05000000000000000000" pitchFamily="2" charset="2"/>
                  </a:rPr>
                  <a:t> </a:t>
                </a:r>
                <a:r>
                  <a:rPr lang="de-AT" dirty="0" err="1"/>
                  <a:t>two</a:t>
                </a:r>
                <a:r>
                  <a:rPr lang="de-AT" dirty="0"/>
                  <a:t> possible </a:t>
                </a:r>
                <a:r>
                  <a:rPr lang="de-AT" dirty="0" err="1"/>
                  <a:t>outcomes</a:t>
                </a:r>
                <a:r>
                  <a:rPr lang="de-AT" dirty="0"/>
                  <a:t> (T/F) </a:t>
                </a:r>
                <a:r>
                  <a:rPr lang="de-AT" dirty="0" err="1"/>
                  <a:t>each</a:t>
                </a:r>
                <a:endParaRPr lang="de-AT" dirty="0"/>
              </a:p>
              <a:p>
                <a:r>
                  <a:rPr lang="de-AT" dirty="0"/>
                  <a:t>Given sample </a:t>
                </a:r>
                <a:r>
                  <a:rPr lang="de-AT" dirty="0" err="1"/>
                  <a:t>of</a:t>
                </a:r>
                <a:r>
                  <a:rPr lang="de-AT" dirty="0"/>
                  <a:t> </a:t>
                </a:r>
                <a:r>
                  <a:rPr lang="de-AT" dirty="0" err="1"/>
                  <a:t>diagnoses</a:t>
                </a:r>
                <a:r>
                  <a:rPr lang="de-AT" dirty="0"/>
                  <a:t> 	</a:t>
                </a:r>
                <a:r>
                  <a:rPr lang="de-AT" dirty="0">
                    <a:sym typeface="Wingdings" panose="05000000000000000000" pitchFamily="2" charset="2"/>
                  </a:rPr>
                  <a:t></a:t>
                </a:r>
                <a:r>
                  <a:rPr lang="de-AT" dirty="0"/>
                  <a:t> </a:t>
                </a:r>
                <a:r>
                  <a:rPr lang="de-AT" dirty="0" err="1"/>
                  <a:t>assess</a:t>
                </a:r>
                <a:r>
                  <a:rPr lang="de-AT" dirty="0"/>
                  <a:t> </a:t>
                </a:r>
                <a:r>
                  <a:rPr lang="de-AT" dirty="0" err="1"/>
                  <a:t>quality</a:t>
                </a:r>
                <a:r>
                  <a:rPr lang="de-AT" dirty="0"/>
                  <a:t> </a:t>
                </a:r>
                <a:r>
                  <a:rPr lang="de-AT" dirty="0" err="1"/>
                  <a:t>of</a:t>
                </a:r>
                <a:r>
                  <a:rPr lang="de-AT" dirty="0"/>
                  <a:t> </a:t>
                </a:r>
                <a:r>
                  <a:rPr lang="de-AT" dirty="0" err="1"/>
                  <a:t>each</a:t>
                </a:r>
                <a:r>
                  <a:rPr lang="de-AT" dirty="0"/>
                  <a:t> MP </a:t>
                </a:r>
                <a:r>
                  <a:rPr lang="de-AT" dirty="0" err="1"/>
                  <a:t>based</a:t>
                </a:r>
                <a:r>
                  <a:rPr lang="de-AT" dirty="0"/>
                  <a:t> on </a:t>
                </a:r>
                <a:r>
                  <a:rPr lang="de-AT" dirty="0" err="1"/>
                  <a:t>its</a:t>
                </a:r>
                <a:r>
                  <a:rPr lang="de-AT" dirty="0"/>
                  <a:t> </a:t>
                </a:r>
                <a:r>
                  <a:rPr lang="de-AT" dirty="0" err="1"/>
                  <a:t>properties</a:t>
                </a:r>
                <a:r>
                  <a:rPr lang="de-AT" dirty="0"/>
                  <a:t> </a:t>
                </a:r>
                <a:r>
                  <a:rPr lang="de-AT" dirty="0" err="1"/>
                  <a:t>wrt</a:t>
                </a:r>
                <a:r>
                  <a:rPr lang="de-AT" dirty="0"/>
                  <a:t>.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de-AT" dirty="0">
                    <a:solidFill>
                      <a:srgbClr val="4699C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de-AT" i="1" dirty="0" smtClean="0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/>
                  <a:t>of</a:t>
                </a:r>
                <a:r>
                  <a:rPr lang="de-AT" dirty="0"/>
                  <a:t> T/F </a:t>
                </a:r>
                <a:r>
                  <a:rPr lang="de-AT" dirty="0" err="1"/>
                  <a:t>outcomes</a:t>
                </a:r>
                <a:endParaRPr lang="de-AT" dirty="0"/>
              </a:p>
              <a:p>
                <a:pPr lvl="1">
                  <a:buClr>
                    <a:schemeClr val="tx1"/>
                  </a:buClr>
                </a:pPr>
                <a:r>
                  <a:rPr lang="de-AT" dirty="0" err="1">
                    <a:solidFill>
                      <a:srgbClr val="4699C2"/>
                    </a:solidFill>
                  </a:rPr>
                  <a:t>diagnosis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elimination</a:t>
                </a:r>
                <a:r>
                  <a:rPr lang="de-AT" dirty="0">
                    <a:solidFill>
                      <a:srgbClr val="4699C2"/>
                    </a:solidFill>
                  </a:rPr>
                  <a:t> rate </a:t>
                </a:r>
                <a14:m>
                  <m:oMath xmlns:m="http://schemas.openxmlformats.org/officeDocument/2006/math">
                    <m:r>
                      <a:rPr lang="de-AT" i="1" dirty="0" smtClean="0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de-AT" dirty="0"/>
                  <a:t> for T/F </a:t>
                </a:r>
                <a:r>
                  <a:rPr lang="de-AT" dirty="0" err="1"/>
                  <a:t>outcomes</a:t>
                </a:r>
                <a:endParaRPr lang="de-AT" dirty="0"/>
              </a:p>
              <a:p>
                <a:r>
                  <a:rPr lang="de-AT" dirty="0" err="1"/>
                  <a:t>Consider</a:t>
                </a:r>
                <a:r>
                  <a:rPr lang="de-AT" dirty="0"/>
                  <a:t> 3 </a:t>
                </a:r>
                <a:r>
                  <a:rPr lang="de-AT" dirty="0" err="1"/>
                  <a:t>samples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2={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3 = {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AT" dirty="0"/>
              </a:p>
              <a:p>
                <a:endParaRPr lang="de-AT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b="1" dirty="0"/>
                  <a:t>Different </a:t>
                </a:r>
                <a:r>
                  <a:rPr lang="de-AT" b="1" dirty="0" err="1"/>
                  <a:t>samples</a:t>
                </a:r>
                <a:r>
                  <a:rPr lang="de-AT" b="1" dirty="0"/>
                  <a:t> </a:t>
                </a:r>
                <a:r>
                  <a:rPr lang="de-AT" b="1" dirty="0" err="1"/>
                  <a:t>can</a:t>
                </a:r>
                <a:r>
                  <a:rPr lang="de-AT" b="1" dirty="0"/>
                  <a:t> </a:t>
                </a:r>
                <a:r>
                  <a:rPr lang="de-AT" b="1" dirty="0" err="1"/>
                  <a:t>yield</a:t>
                </a:r>
                <a:r>
                  <a:rPr lang="de-AT" b="1" dirty="0"/>
                  <a:t> </a:t>
                </a:r>
                <a:r>
                  <a:rPr lang="de-AT" b="1" dirty="0" err="1"/>
                  <a:t>significantly</a:t>
                </a:r>
                <a:r>
                  <a:rPr lang="de-AT" b="1" dirty="0"/>
                  <a:t> </a:t>
                </a:r>
                <a:r>
                  <a:rPr lang="de-AT" b="1" dirty="0">
                    <a:solidFill>
                      <a:srgbClr val="C00000"/>
                    </a:solidFill>
                  </a:rPr>
                  <a:t>different </a:t>
                </a:r>
                <a:r>
                  <a:rPr lang="de-AT" b="1" dirty="0" err="1">
                    <a:solidFill>
                      <a:srgbClr val="C00000"/>
                    </a:solidFill>
                  </a:rPr>
                  <a:t>estimations</a:t>
                </a:r>
                <a:endParaRPr lang="de-AT" b="1" dirty="0">
                  <a:solidFill>
                    <a:srgbClr val="C00000"/>
                  </a:solidFill>
                </a:endParaRPr>
              </a:p>
              <a:p>
                <a:pPr lvl="1"/>
                <a:endParaRPr lang="de-AT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.55</m:t>
                    </m:r>
                  </m:oMath>
                </a14:m>
                <a:r>
                  <a:rPr lang="de-AT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A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de-AT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.45</m:t>
                    </m:r>
                  </m:oMath>
                </a14:m>
                <a:endParaRPr lang="de-AT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)=.76</m:t>
                    </m:r>
                  </m:oMath>
                </a14:m>
                <a:r>
                  <a:rPr lang="de-AT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)=.24</m:t>
                    </m:r>
                  </m:oMath>
                </a14:m>
                <a:endParaRPr lang="de-AT" dirty="0"/>
              </a:p>
              <a:p>
                <a:pPr lvl="1"/>
                <a:endParaRPr lang="de-AT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 .5 </m:t>
                    </m:r>
                  </m:oMath>
                </a14:m>
                <a:r>
                  <a:rPr lang="de-AT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)=.5</m:t>
                    </m:r>
                  </m:oMath>
                </a14:m>
                <a:endParaRPr lang="de-AT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 .33 </m:t>
                    </m:r>
                  </m:oMath>
                </a14:m>
                <a:r>
                  <a:rPr lang="de-AT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)=.67</m:t>
                    </m:r>
                  </m:oMath>
                </a14:m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  <a:p>
                <a:pPr lvl="1"/>
                <a:endParaRPr lang="de-AT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ABD5FB-251D-4FEA-B06A-16EBBB646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1340768"/>
                <a:ext cx="8278688" cy="5040560"/>
              </a:xfrm>
              <a:blipFill>
                <a:blip r:embed="rId2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0B0EDCDC-21B1-4B7E-ABBF-25AF595D9B50}"/>
              </a:ext>
            </a:extLst>
          </p:cNvPr>
          <p:cNvSpPr/>
          <p:nvPr/>
        </p:nvSpPr>
        <p:spPr bwMode="auto">
          <a:xfrm>
            <a:off x="6458530" y="4110087"/>
            <a:ext cx="2511531" cy="2168165"/>
          </a:xfrm>
          <a:custGeom>
            <a:avLst/>
            <a:gdLst>
              <a:gd name="connsiteX0" fmla="*/ 888597 w 2511531"/>
              <a:gd name="connsiteY0" fmla="*/ 37707 h 2168165"/>
              <a:gd name="connsiteX1" fmla="*/ 888597 w 2511531"/>
              <a:gd name="connsiteY1" fmla="*/ 37707 h 2168165"/>
              <a:gd name="connsiteX2" fmla="*/ 718915 w 2511531"/>
              <a:gd name="connsiteY2" fmla="*/ 56560 h 2168165"/>
              <a:gd name="connsiteX3" fmla="*/ 690634 w 2511531"/>
              <a:gd name="connsiteY3" fmla="*/ 75414 h 2168165"/>
              <a:gd name="connsiteX4" fmla="*/ 662354 w 2511531"/>
              <a:gd name="connsiteY4" fmla="*/ 84841 h 2168165"/>
              <a:gd name="connsiteX5" fmla="*/ 605793 w 2511531"/>
              <a:gd name="connsiteY5" fmla="*/ 122548 h 2168165"/>
              <a:gd name="connsiteX6" fmla="*/ 577513 w 2511531"/>
              <a:gd name="connsiteY6" fmla="*/ 141402 h 2168165"/>
              <a:gd name="connsiteX7" fmla="*/ 511525 w 2511531"/>
              <a:gd name="connsiteY7" fmla="*/ 179109 h 2168165"/>
              <a:gd name="connsiteX8" fmla="*/ 492671 w 2511531"/>
              <a:gd name="connsiteY8" fmla="*/ 207389 h 2168165"/>
              <a:gd name="connsiteX9" fmla="*/ 464391 w 2511531"/>
              <a:gd name="connsiteY9" fmla="*/ 226243 h 2168165"/>
              <a:gd name="connsiteX10" fmla="*/ 454964 w 2511531"/>
              <a:gd name="connsiteY10" fmla="*/ 254523 h 2168165"/>
              <a:gd name="connsiteX11" fmla="*/ 426684 w 2511531"/>
              <a:gd name="connsiteY11" fmla="*/ 282804 h 2168165"/>
              <a:gd name="connsiteX12" fmla="*/ 407830 w 2511531"/>
              <a:gd name="connsiteY12" fmla="*/ 320511 h 2168165"/>
              <a:gd name="connsiteX13" fmla="*/ 388977 w 2511531"/>
              <a:gd name="connsiteY13" fmla="*/ 348791 h 2168165"/>
              <a:gd name="connsiteX14" fmla="*/ 379550 w 2511531"/>
              <a:gd name="connsiteY14" fmla="*/ 386499 h 2168165"/>
              <a:gd name="connsiteX15" fmla="*/ 360696 w 2511531"/>
              <a:gd name="connsiteY15" fmla="*/ 452486 h 2168165"/>
              <a:gd name="connsiteX16" fmla="*/ 351269 w 2511531"/>
              <a:gd name="connsiteY16" fmla="*/ 499620 h 2168165"/>
              <a:gd name="connsiteX17" fmla="*/ 341843 w 2511531"/>
              <a:gd name="connsiteY17" fmla="*/ 697583 h 2168165"/>
              <a:gd name="connsiteX18" fmla="*/ 304135 w 2511531"/>
              <a:gd name="connsiteY18" fmla="*/ 735290 h 2168165"/>
              <a:gd name="connsiteX19" fmla="*/ 238148 w 2511531"/>
              <a:gd name="connsiteY19" fmla="*/ 791851 h 2168165"/>
              <a:gd name="connsiteX20" fmla="*/ 219294 w 2511531"/>
              <a:gd name="connsiteY20" fmla="*/ 820132 h 2168165"/>
              <a:gd name="connsiteX21" fmla="*/ 125026 w 2511531"/>
              <a:gd name="connsiteY21" fmla="*/ 876692 h 2168165"/>
              <a:gd name="connsiteX22" fmla="*/ 68465 w 2511531"/>
              <a:gd name="connsiteY22" fmla="*/ 904973 h 2168165"/>
              <a:gd name="connsiteX23" fmla="*/ 21331 w 2511531"/>
              <a:gd name="connsiteY23" fmla="*/ 961534 h 2168165"/>
              <a:gd name="connsiteX24" fmla="*/ 49612 w 2511531"/>
              <a:gd name="connsiteY24" fmla="*/ 1357459 h 2168165"/>
              <a:gd name="connsiteX25" fmla="*/ 77892 w 2511531"/>
              <a:gd name="connsiteY25" fmla="*/ 1414020 h 2168165"/>
              <a:gd name="connsiteX26" fmla="*/ 87319 w 2511531"/>
              <a:gd name="connsiteY26" fmla="*/ 1442301 h 2168165"/>
              <a:gd name="connsiteX27" fmla="*/ 106172 w 2511531"/>
              <a:gd name="connsiteY27" fmla="*/ 1470581 h 2168165"/>
              <a:gd name="connsiteX28" fmla="*/ 172160 w 2511531"/>
              <a:gd name="connsiteY28" fmla="*/ 1564849 h 2168165"/>
              <a:gd name="connsiteX29" fmla="*/ 219294 w 2511531"/>
              <a:gd name="connsiteY29" fmla="*/ 1611983 h 2168165"/>
              <a:gd name="connsiteX30" fmla="*/ 247574 w 2511531"/>
              <a:gd name="connsiteY30" fmla="*/ 1668544 h 2168165"/>
              <a:gd name="connsiteX31" fmla="*/ 285282 w 2511531"/>
              <a:gd name="connsiteY31" fmla="*/ 1696824 h 2168165"/>
              <a:gd name="connsiteX32" fmla="*/ 332416 w 2511531"/>
              <a:gd name="connsiteY32" fmla="*/ 1743958 h 2168165"/>
              <a:gd name="connsiteX33" fmla="*/ 379550 w 2511531"/>
              <a:gd name="connsiteY33" fmla="*/ 1762812 h 2168165"/>
              <a:gd name="connsiteX34" fmla="*/ 417257 w 2511531"/>
              <a:gd name="connsiteY34" fmla="*/ 1781666 h 2168165"/>
              <a:gd name="connsiteX35" fmla="*/ 445537 w 2511531"/>
              <a:gd name="connsiteY35" fmla="*/ 1800519 h 2168165"/>
              <a:gd name="connsiteX36" fmla="*/ 483245 w 2511531"/>
              <a:gd name="connsiteY36" fmla="*/ 1809946 h 2168165"/>
              <a:gd name="connsiteX37" fmla="*/ 511525 w 2511531"/>
              <a:gd name="connsiteY37" fmla="*/ 1819373 h 2168165"/>
              <a:gd name="connsiteX38" fmla="*/ 1218535 w 2511531"/>
              <a:gd name="connsiteY38" fmla="*/ 1828800 h 2168165"/>
              <a:gd name="connsiteX39" fmla="*/ 1284523 w 2511531"/>
              <a:gd name="connsiteY39" fmla="*/ 1866507 h 2168165"/>
              <a:gd name="connsiteX40" fmla="*/ 1341084 w 2511531"/>
              <a:gd name="connsiteY40" fmla="*/ 1904214 h 2168165"/>
              <a:gd name="connsiteX41" fmla="*/ 1388218 w 2511531"/>
              <a:gd name="connsiteY41" fmla="*/ 1960775 h 2168165"/>
              <a:gd name="connsiteX42" fmla="*/ 1425925 w 2511531"/>
              <a:gd name="connsiteY42" fmla="*/ 2017336 h 2168165"/>
              <a:gd name="connsiteX43" fmla="*/ 1444779 w 2511531"/>
              <a:gd name="connsiteY43" fmla="*/ 2045616 h 2168165"/>
              <a:gd name="connsiteX44" fmla="*/ 1463632 w 2511531"/>
              <a:gd name="connsiteY44" fmla="*/ 2073897 h 2168165"/>
              <a:gd name="connsiteX45" fmla="*/ 1491913 w 2511531"/>
              <a:gd name="connsiteY45" fmla="*/ 2083323 h 2168165"/>
              <a:gd name="connsiteX46" fmla="*/ 1567327 w 2511531"/>
              <a:gd name="connsiteY46" fmla="*/ 2130457 h 2168165"/>
              <a:gd name="connsiteX47" fmla="*/ 1595607 w 2511531"/>
              <a:gd name="connsiteY47" fmla="*/ 2149311 h 2168165"/>
              <a:gd name="connsiteX48" fmla="*/ 1661595 w 2511531"/>
              <a:gd name="connsiteY48" fmla="*/ 2168165 h 2168165"/>
              <a:gd name="connsiteX49" fmla="*/ 2114082 w 2511531"/>
              <a:gd name="connsiteY49" fmla="*/ 2158738 h 2168165"/>
              <a:gd name="connsiteX50" fmla="*/ 2170643 w 2511531"/>
              <a:gd name="connsiteY50" fmla="*/ 2130457 h 2168165"/>
              <a:gd name="connsiteX51" fmla="*/ 2227203 w 2511531"/>
              <a:gd name="connsiteY51" fmla="*/ 2111604 h 2168165"/>
              <a:gd name="connsiteX52" fmla="*/ 2293191 w 2511531"/>
              <a:gd name="connsiteY52" fmla="*/ 2064470 h 2168165"/>
              <a:gd name="connsiteX53" fmla="*/ 2349752 w 2511531"/>
              <a:gd name="connsiteY53" fmla="*/ 2036189 h 2168165"/>
              <a:gd name="connsiteX54" fmla="*/ 2340325 w 2511531"/>
              <a:gd name="connsiteY54" fmla="*/ 1630837 h 2168165"/>
              <a:gd name="connsiteX55" fmla="*/ 2302618 w 2511531"/>
              <a:gd name="connsiteY55" fmla="*/ 1574276 h 2168165"/>
              <a:gd name="connsiteX56" fmla="*/ 2274337 w 2511531"/>
              <a:gd name="connsiteY56" fmla="*/ 1536569 h 2168165"/>
              <a:gd name="connsiteX57" fmla="*/ 2236630 w 2511531"/>
              <a:gd name="connsiteY57" fmla="*/ 1470581 h 2168165"/>
              <a:gd name="connsiteX58" fmla="*/ 2208350 w 2511531"/>
              <a:gd name="connsiteY58" fmla="*/ 1442301 h 2168165"/>
              <a:gd name="connsiteX59" fmla="*/ 2189496 w 2511531"/>
              <a:gd name="connsiteY59" fmla="*/ 1404593 h 2168165"/>
              <a:gd name="connsiteX60" fmla="*/ 2170643 w 2511531"/>
              <a:gd name="connsiteY60" fmla="*/ 1348033 h 2168165"/>
              <a:gd name="connsiteX61" fmla="*/ 2180069 w 2511531"/>
              <a:gd name="connsiteY61" fmla="*/ 1206631 h 2168165"/>
              <a:gd name="connsiteX62" fmla="*/ 2208350 w 2511531"/>
              <a:gd name="connsiteY62" fmla="*/ 1140643 h 2168165"/>
              <a:gd name="connsiteX63" fmla="*/ 2246057 w 2511531"/>
              <a:gd name="connsiteY63" fmla="*/ 1084082 h 2168165"/>
              <a:gd name="connsiteX64" fmla="*/ 2321471 w 2511531"/>
              <a:gd name="connsiteY64" fmla="*/ 989814 h 2168165"/>
              <a:gd name="connsiteX65" fmla="*/ 2340325 w 2511531"/>
              <a:gd name="connsiteY65" fmla="*/ 961534 h 2168165"/>
              <a:gd name="connsiteX66" fmla="*/ 2349752 w 2511531"/>
              <a:gd name="connsiteY66" fmla="*/ 933253 h 2168165"/>
              <a:gd name="connsiteX67" fmla="*/ 2387459 w 2511531"/>
              <a:gd name="connsiteY67" fmla="*/ 876692 h 2168165"/>
              <a:gd name="connsiteX68" fmla="*/ 2415739 w 2511531"/>
              <a:gd name="connsiteY68" fmla="*/ 801278 h 2168165"/>
              <a:gd name="connsiteX69" fmla="*/ 2434593 w 2511531"/>
              <a:gd name="connsiteY69" fmla="*/ 735290 h 2168165"/>
              <a:gd name="connsiteX70" fmla="*/ 2453447 w 2511531"/>
              <a:gd name="connsiteY70" fmla="*/ 678729 h 2168165"/>
              <a:gd name="connsiteX71" fmla="*/ 2472300 w 2511531"/>
              <a:gd name="connsiteY71" fmla="*/ 546754 h 2168165"/>
              <a:gd name="connsiteX72" fmla="*/ 2481727 w 2511531"/>
              <a:gd name="connsiteY72" fmla="*/ 509047 h 2168165"/>
              <a:gd name="connsiteX73" fmla="*/ 2500581 w 2511531"/>
              <a:gd name="connsiteY73" fmla="*/ 471340 h 2168165"/>
              <a:gd name="connsiteX74" fmla="*/ 2472300 w 2511531"/>
              <a:gd name="connsiteY74" fmla="*/ 169682 h 2168165"/>
              <a:gd name="connsiteX75" fmla="*/ 2359179 w 2511531"/>
              <a:gd name="connsiteY75" fmla="*/ 75414 h 2168165"/>
              <a:gd name="connsiteX76" fmla="*/ 2302618 w 2511531"/>
              <a:gd name="connsiteY76" fmla="*/ 56560 h 2168165"/>
              <a:gd name="connsiteX77" fmla="*/ 2198923 w 2511531"/>
              <a:gd name="connsiteY77" fmla="*/ 18853 h 2168165"/>
              <a:gd name="connsiteX78" fmla="*/ 1595607 w 2511531"/>
              <a:gd name="connsiteY78" fmla="*/ 0 h 2168165"/>
              <a:gd name="connsiteX79" fmla="*/ 1482486 w 2511531"/>
              <a:gd name="connsiteY79" fmla="*/ 37707 h 2168165"/>
              <a:gd name="connsiteX80" fmla="*/ 1444779 w 2511531"/>
              <a:gd name="connsiteY80" fmla="*/ 47134 h 2168165"/>
              <a:gd name="connsiteX81" fmla="*/ 1331657 w 2511531"/>
              <a:gd name="connsiteY81" fmla="*/ 94268 h 2168165"/>
              <a:gd name="connsiteX82" fmla="*/ 1265669 w 2511531"/>
              <a:gd name="connsiteY82" fmla="*/ 131975 h 2168165"/>
              <a:gd name="connsiteX83" fmla="*/ 1237389 w 2511531"/>
              <a:gd name="connsiteY83" fmla="*/ 141402 h 2168165"/>
              <a:gd name="connsiteX84" fmla="*/ 1152548 w 2511531"/>
              <a:gd name="connsiteY84" fmla="*/ 150828 h 2168165"/>
              <a:gd name="connsiteX85" fmla="*/ 973438 w 2511531"/>
              <a:gd name="connsiteY85" fmla="*/ 122548 h 2168165"/>
              <a:gd name="connsiteX86" fmla="*/ 954585 w 2511531"/>
              <a:gd name="connsiteY86" fmla="*/ 94268 h 2168165"/>
              <a:gd name="connsiteX87" fmla="*/ 888597 w 2511531"/>
              <a:gd name="connsiteY87" fmla="*/ 37707 h 216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511531" h="2168165">
                <a:moveTo>
                  <a:pt x="888597" y="37707"/>
                </a:moveTo>
                <a:lnTo>
                  <a:pt x="888597" y="37707"/>
                </a:lnTo>
                <a:cubicBezTo>
                  <a:pt x="880720" y="38270"/>
                  <a:pt x="759158" y="39313"/>
                  <a:pt x="718915" y="56560"/>
                </a:cubicBezTo>
                <a:cubicBezTo>
                  <a:pt x="708501" y="61023"/>
                  <a:pt x="700768" y="70347"/>
                  <a:pt x="690634" y="75414"/>
                </a:cubicBezTo>
                <a:cubicBezTo>
                  <a:pt x="681746" y="79858"/>
                  <a:pt x="671040" y="80015"/>
                  <a:pt x="662354" y="84841"/>
                </a:cubicBezTo>
                <a:cubicBezTo>
                  <a:pt x="642546" y="95845"/>
                  <a:pt x="624647" y="109979"/>
                  <a:pt x="605793" y="122548"/>
                </a:cubicBezTo>
                <a:cubicBezTo>
                  <a:pt x="596366" y="128833"/>
                  <a:pt x="585524" y="133391"/>
                  <a:pt x="577513" y="141402"/>
                </a:cubicBezTo>
                <a:cubicBezTo>
                  <a:pt x="540071" y="178843"/>
                  <a:pt x="562165" y="166449"/>
                  <a:pt x="511525" y="179109"/>
                </a:cubicBezTo>
                <a:cubicBezTo>
                  <a:pt x="505240" y="188536"/>
                  <a:pt x="500682" y="199378"/>
                  <a:pt x="492671" y="207389"/>
                </a:cubicBezTo>
                <a:cubicBezTo>
                  <a:pt x="484660" y="215400"/>
                  <a:pt x="471469" y="217396"/>
                  <a:pt x="464391" y="226243"/>
                </a:cubicBezTo>
                <a:cubicBezTo>
                  <a:pt x="458184" y="234002"/>
                  <a:pt x="460476" y="246255"/>
                  <a:pt x="454964" y="254523"/>
                </a:cubicBezTo>
                <a:cubicBezTo>
                  <a:pt x="447569" y="265616"/>
                  <a:pt x="434433" y="271956"/>
                  <a:pt x="426684" y="282804"/>
                </a:cubicBezTo>
                <a:cubicBezTo>
                  <a:pt x="418516" y="294239"/>
                  <a:pt x="414802" y="308310"/>
                  <a:pt x="407830" y="320511"/>
                </a:cubicBezTo>
                <a:cubicBezTo>
                  <a:pt x="402209" y="330348"/>
                  <a:pt x="395261" y="339364"/>
                  <a:pt x="388977" y="348791"/>
                </a:cubicBezTo>
                <a:cubicBezTo>
                  <a:pt x="385835" y="361360"/>
                  <a:pt x="382959" y="373999"/>
                  <a:pt x="379550" y="386499"/>
                </a:cubicBezTo>
                <a:cubicBezTo>
                  <a:pt x="373531" y="408569"/>
                  <a:pt x="366244" y="430293"/>
                  <a:pt x="360696" y="452486"/>
                </a:cubicBezTo>
                <a:cubicBezTo>
                  <a:pt x="356810" y="468030"/>
                  <a:pt x="354411" y="483909"/>
                  <a:pt x="351269" y="499620"/>
                </a:cubicBezTo>
                <a:cubicBezTo>
                  <a:pt x="348127" y="565608"/>
                  <a:pt x="354799" y="632803"/>
                  <a:pt x="341843" y="697583"/>
                </a:cubicBezTo>
                <a:cubicBezTo>
                  <a:pt x="338357" y="715013"/>
                  <a:pt x="315703" y="721794"/>
                  <a:pt x="304135" y="735290"/>
                </a:cubicBezTo>
                <a:cubicBezTo>
                  <a:pt x="258047" y="789059"/>
                  <a:pt x="322606" y="741177"/>
                  <a:pt x="238148" y="791851"/>
                </a:cubicBezTo>
                <a:cubicBezTo>
                  <a:pt x="231863" y="801278"/>
                  <a:pt x="227821" y="812671"/>
                  <a:pt x="219294" y="820132"/>
                </a:cubicBezTo>
                <a:cubicBezTo>
                  <a:pt x="175882" y="858117"/>
                  <a:pt x="167594" y="852367"/>
                  <a:pt x="125026" y="876692"/>
                </a:cubicBezTo>
                <a:cubicBezTo>
                  <a:pt x="73856" y="905932"/>
                  <a:pt x="120319" y="887688"/>
                  <a:pt x="68465" y="904973"/>
                </a:cubicBezTo>
                <a:cubicBezTo>
                  <a:pt x="62683" y="910755"/>
                  <a:pt x="21651" y="948089"/>
                  <a:pt x="21331" y="961534"/>
                </a:cubicBezTo>
                <a:cubicBezTo>
                  <a:pt x="12954" y="1313364"/>
                  <a:pt x="-35571" y="1229689"/>
                  <a:pt x="49612" y="1357459"/>
                </a:cubicBezTo>
                <a:cubicBezTo>
                  <a:pt x="73302" y="1428538"/>
                  <a:pt x="41347" y="1340931"/>
                  <a:pt x="77892" y="1414020"/>
                </a:cubicBezTo>
                <a:cubicBezTo>
                  <a:pt x="82336" y="1422908"/>
                  <a:pt x="82875" y="1433413"/>
                  <a:pt x="87319" y="1442301"/>
                </a:cubicBezTo>
                <a:cubicBezTo>
                  <a:pt x="92386" y="1452434"/>
                  <a:pt x="100747" y="1460635"/>
                  <a:pt x="106172" y="1470581"/>
                </a:cubicBezTo>
                <a:cubicBezTo>
                  <a:pt x="155057" y="1560202"/>
                  <a:pt x="118032" y="1528763"/>
                  <a:pt x="172160" y="1564849"/>
                </a:cubicBezTo>
                <a:cubicBezTo>
                  <a:pt x="285313" y="1734572"/>
                  <a:pt x="93573" y="1454828"/>
                  <a:pt x="219294" y="1611983"/>
                </a:cubicBezTo>
                <a:cubicBezTo>
                  <a:pt x="280615" y="1688637"/>
                  <a:pt x="168128" y="1589099"/>
                  <a:pt x="247574" y="1668544"/>
                </a:cubicBezTo>
                <a:cubicBezTo>
                  <a:pt x="258684" y="1679654"/>
                  <a:pt x="273539" y="1686386"/>
                  <a:pt x="285282" y="1696824"/>
                </a:cubicBezTo>
                <a:cubicBezTo>
                  <a:pt x="301889" y="1711585"/>
                  <a:pt x="314213" y="1731216"/>
                  <a:pt x="332416" y="1743958"/>
                </a:cubicBezTo>
                <a:cubicBezTo>
                  <a:pt x="346279" y="1753662"/>
                  <a:pt x="364087" y="1755939"/>
                  <a:pt x="379550" y="1762812"/>
                </a:cubicBezTo>
                <a:cubicBezTo>
                  <a:pt x="392391" y="1768519"/>
                  <a:pt x="405056" y="1774694"/>
                  <a:pt x="417257" y="1781666"/>
                </a:cubicBezTo>
                <a:cubicBezTo>
                  <a:pt x="427094" y="1787287"/>
                  <a:pt x="435124" y="1796056"/>
                  <a:pt x="445537" y="1800519"/>
                </a:cubicBezTo>
                <a:cubicBezTo>
                  <a:pt x="457446" y="1805623"/>
                  <a:pt x="470787" y="1806387"/>
                  <a:pt x="483245" y="1809946"/>
                </a:cubicBezTo>
                <a:cubicBezTo>
                  <a:pt x="492799" y="1812676"/>
                  <a:pt x="501592" y="1819118"/>
                  <a:pt x="511525" y="1819373"/>
                </a:cubicBezTo>
                <a:cubicBezTo>
                  <a:pt x="747139" y="1825415"/>
                  <a:pt x="982865" y="1825658"/>
                  <a:pt x="1218535" y="1828800"/>
                </a:cubicBezTo>
                <a:cubicBezTo>
                  <a:pt x="1284498" y="1845289"/>
                  <a:pt x="1231316" y="1825123"/>
                  <a:pt x="1284523" y="1866507"/>
                </a:cubicBezTo>
                <a:cubicBezTo>
                  <a:pt x="1302409" y="1880418"/>
                  <a:pt x="1341084" y="1904214"/>
                  <a:pt x="1341084" y="1904214"/>
                </a:cubicBezTo>
                <a:cubicBezTo>
                  <a:pt x="1408450" y="2005265"/>
                  <a:pt x="1303541" y="1851904"/>
                  <a:pt x="1388218" y="1960775"/>
                </a:cubicBezTo>
                <a:cubicBezTo>
                  <a:pt x="1402129" y="1978661"/>
                  <a:pt x="1413356" y="1998482"/>
                  <a:pt x="1425925" y="2017336"/>
                </a:cubicBezTo>
                <a:lnTo>
                  <a:pt x="1444779" y="2045616"/>
                </a:lnTo>
                <a:cubicBezTo>
                  <a:pt x="1451064" y="2055043"/>
                  <a:pt x="1452884" y="2070315"/>
                  <a:pt x="1463632" y="2073897"/>
                </a:cubicBezTo>
                <a:lnTo>
                  <a:pt x="1491913" y="2083323"/>
                </a:lnTo>
                <a:cubicBezTo>
                  <a:pt x="1564013" y="2137399"/>
                  <a:pt x="1494861" y="2089048"/>
                  <a:pt x="1567327" y="2130457"/>
                </a:cubicBezTo>
                <a:cubicBezTo>
                  <a:pt x="1577164" y="2136078"/>
                  <a:pt x="1585474" y="2144244"/>
                  <a:pt x="1595607" y="2149311"/>
                </a:cubicBezTo>
                <a:cubicBezTo>
                  <a:pt x="1609130" y="2156073"/>
                  <a:pt x="1649515" y="2165145"/>
                  <a:pt x="1661595" y="2168165"/>
                </a:cubicBezTo>
                <a:cubicBezTo>
                  <a:pt x="1812424" y="2165023"/>
                  <a:pt x="1963632" y="2169883"/>
                  <a:pt x="2114082" y="2158738"/>
                </a:cubicBezTo>
                <a:cubicBezTo>
                  <a:pt x="2135104" y="2157181"/>
                  <a:pt x="2151185" y="2138564"/>
                  <a:pt x="2170643" y="2130457"/>
                </a:cubicBezTo>
                <a:cubicBezTo>
                  <a:pt x="2188987" y="2122813"/>
                  <a:pt x="2227203" y="2111604"/>
                  <a:pt x="2227203" y="2111604"/>
                </a:cubicBezTo>
                <a:cubicBezTo>
                  <a:pt x="2235745" y="2105198"/>
                  <a:pt x="2279405" y="2071363"/>
                  <a:pt x="2293191" y="2064470"/>
                </a:cubicBezTo>
                <a:cubicBezTo>
                  <a:pt x="2371245" y="2025443"/>
                  <a:pt x="2268706" y="2090220"/>
                  <a:pt x="2349752" y="2036189"/>
                </a:cubicBezTo>
                <a:cubicBezTo>
                  <a:pt x="2346610" y="1901072"/>
                  <a:pt x="2354045" y="1765293"/>
                  <a:pt x="2340325" y="1630837"/>
                </a:cubicBezTo>
                <a:cubicBezTo>
                  <a:pt x="2338025" y="1608295"/>
                  <a:pt x="2316214" y="1592403"/>
                  <a:pt x="2302618" y="1574276"/>
                </a:cubicBezTo>
                <a:cubicBezTo>
                  <a:pt x="2293191" y="1561707"/>
                  <a:pt x="2282664" y="1549892"/>
                  <a:pt x="2274337" y="1536569"/>
                </a:cubicBezTo>
                <a:cubicBezTo>
                  <a:pt x="2251280" y="1499678"/>
                  <a:pt x="2262584" y="1501725"/>
                  <a:pt x="2236630" y="1470581"/>
                </a:cubicBezTo>
                <a:cubicBezTo>
                  <a:pt x="2228095" y="1460340"/>
                  <a:pt x="2216099" y="1453149"/>
                  <a:pt x="2208350" y="1442301"/>
                </a:cubicBezTo>
                <a:cubicBezTo>
                  <a:pt x="2200182" y="1430866"/>
                  <a:pt x="2194715" y="1417641"/>
                  <a:pt x="2189496" y="1404593"/>
                </a:cubicBezTo>
                <a:cubicBezTo>
                  <a:pt x="2182115" y="1386141"/>
                  <a:pt x="2170643" y="1348033"/>
                  <a:pt x="2170643" y="1348033"/>
                </a:cubicBezTo>
                <a:cubicBezTo>
                  <a:pt x="2173785" y="1300899"/>
                  <a:pt x="2174853" y="1253581"/>
                  <a:pt x="2180069" y="1206631"/>
                </a:cubicBezTo>
                <a:cubicBezTo>
                  <a:pt x="2181842" y="1190672"/>
                  <a:pt x="2202160" y="1150959"/>
                  <a:pt x="2208350" y="1140643"/>
                </a:cubicBezTo>
                <a:cubicBezTo>
                  <a:pt x="2220008" y="1121213"/>
                  <a:pt x="2230035" y="1100104"/>
                  <a:pt x="2246057" y="1084082"/>
                </a:cubicBezTo>
                <a:cubicBezTo>
                  <a:pt x="2299788" y="1030351"/>
                  <a:pt x="2273902" y="1061167"/>
                  <a:pt x="2321471" y="989814"/>
                </a:cubicBezTo>
                <a:lnTo>
                  <a:pt x="2340325" y="961534"/>
                </a:lnTo>
                <a:cubicBezTo>
                  <a:pt x="2343467" y="952107"/>
                  <a:pt x="2344926" y="941939"/>
                  <a:pt x="2349752" y="933253"/>
                </a:cubicBezTo>
                <a:cubicBezTo>
                  <a:pt x="2360756" y="913445"/>
                  <a:pt x="2387459" y="876692"/>
                  <a:pt x="2387459" y="876692"/>
                </a:cubicBezTo>
                <a:cubicBezTo>
                  <a:pt x="2404839" y="807175"/>
                  <a:pt x="2386163" y="870289"/>
                  <a:pt x="2415739" y="801278"/>
                </a:cubicBezTo>
                <a:cubicBezTo>
                  <a:pt x="2426301" y="776633"/>
                  <a:pt x="2426618" y="761872"/>
                  <a:pt x="2434593" y="735290"/>
                </a:cubicBezTo>
                <a:cubicBezTo>
                  <a:pt x="2440304" y="716255"/>
                  <a:pt x="2453447" y="678729"/>
                  <a:pt x="2453447" y="678729"/>
                </a:cubicBezTo>
                <a:cubicBezTo>
                  <a:pt x="2459240" y="632380"/>
                  <a:pt x="2463238" y="592065"/>
                  <a:pt x="2472300" y="546754"/>
                </a:cubicBezTo>
                <a:cubicBezTo>
                  <a:pt x="2474841" y="534050"/>
                  <a:pt x="2477178" y="521178"/>
                  <a:pt x="2481727" y="509047"/>
                </a:cubicBezTo>
                <a:cubicBezTo>
                  <a:pt x="2486661" y="495889"/>
                  <a:pt x="2494296" y="483909"/>
                  <a:pt x="2500581" y="471340"/>
                </a:cubicBezTo>
                <a:cubicBezTo>
                  <a:pt x="2498280" y="404620"/>
                  <a:pt x="2540799" y="246742"/>
                  <a:pt x="2472300" y="169682"/>
                </a:cubicBezTo>
                <a:cubicBezTo>
                  <a:pt x="2450192" y="144811"/>
                  <a:pt x="2395029" y="87364"/>
                  <a:pt x="2359179" y="75414"/>
                </a:cubicBezTo>
                <a:lnTo>
                  <a:pt x="2302618" y="56560"/>
                </a:lnTo>
                <a:cubicBezTo>
                  <a:pt x="2259621" y="13564"/>
                  <a:pt x="2281489" y="23857"/>
                  <a:pt x="2198923" y="18853"/>
                </a:cubicBezTo>
                <a:cubicBezTo>
                  <a:pt x="2051822" y="9938"/>
                  <a:pt x="1712748" y="3003"/>
                  <a:pt x="1595607" y="0"/>
                </a:cubicBezTo>
                <a:cubicBezTo>
                  <a:pt x="1442286" y="19164"/>
                  <a:pt x="1579107" y="-10605"/>
                  <a:pt x="1482486" y="37707"/>
                </a:cubicBezTo>
                <a:cubicBezTo>
                  <a:pt x="1470898" y="43501"/>
                  <a:pt x="1456910" y="42585"/>
                  <a:pt x="1444779" y="47134"/>
                </a:cubicBezTo>
                <a:cubicBezTo>
                  <a:pt x="1406530" y="61477"/>
                  <a:pt x="1365646" y="71609"/>
                  <a:pt x="1331657" y="94268"/>
                </a:cubicBezTo>
                <a:cubicBezTo>
                  <a:pt x="1303255" y="113202"/>
                  <a:pt x="1299158" y="117622"/>
                  <a:pt x="1265669" y="131975"/>
                </a:cubicBezTo>
                <a:cubicBezTo>
                  <a:pt x="1256536" y="135889"/>
                  <a:pt x="1247190" y="139768"/>
                  <a:pt x="1237389" y="141402"/>
                </a:cubicBezTo>
                <a:cubicBezTo>
                  <a:pt x="1209322" y="146080"/>
                  <a:pt x="1180828" y="147686"/>
                  <a:pt x="1152548" y="150828"/>
                </a:cubicBezTo>
                <a:cubicBezTo>
                  <a:pt x="1101379" y="147630"/>
                  <a:pt x="1018675" y="167785"/>
                  <a:pt x="973438" y="122548"/>
                </a:cubicBezTo>
                <a:cubicBezTo>
                  <a:pt x="965427" y="114537"/>
                  <a:pt x="962596" y="102279"/>
                  <a:pt x="954585" y="94268"/>
                </a:cubicBezTo>
                <a:cubicBezTo>
                  <a:pt x="909084" y="48767"/>
                  <a:pt x="899595" y="47134"/>
                  <a:pt x="888597" y="3770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2AC1962-C6AA-42A1-BF82-AF51295B317F}"/>
              </a:ext>
            </a:extLst>
          </p:cNvPr>
          <p:cNvSpPr/>
          <p:nvPr/>
        </p:nvSpPr>
        <p:spPr bwMode="auto">
          <a:xfrm>
            <a:off x="6876256" y="4358936"/>
            <a:ext cx="1702601" cy="1259913"/>
          </a:xfrm>
          <a:prstGeom prst="ellipse">
            <a:avLst/>
          </a:prstGeom>
          <a:solidFill>
            <a:srgbClr val="0070C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D4F0B5-A6B0-4F83-BD56-6506860B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/>
              <a:t>Example</a:t>
            </a:r>
            <a:r>
              <a:rPr lang="de-AT" dirty="0"/>
              <a:t> (Impact </a:t>
            </a:r>
            <a:r>
              <a:rPr lang="de-AT" dirty="0" err="1"/>
              <a:t>of</a:t>
            </a:r>
            <a:r>
              <a:rPr lang="de-AT" dirty="0"/>
              <a:t> Sample in MBD)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45CC4-1613-4036-B9F4-F9FBD2F0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</p:spPr>
        <p:txBody>
          <a:bodyPr/>
          <a:lstStyle/>
          <a:p>
            <a:fld id="{D4316349-8FDA-4052-95DB-8D5BB3BE371A}" type="slidenum">
              <a:rPr lang="de-AT" smtClean="0"/>
              <a:t>80</a:t>
            </a:fld>
            <a:endParaRPr lang="de-AT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FCE2DA8-DD90-4F10-A7B4-7E1801468BDA}"/>
              </a:ext>
            </a:extLst>
          </p:cNvPr>
          <p:cNvSpPr/>
          <p:nvPr/>
        </p:nvSpPr>
        <p:spPr bwMode="auto">
          <a:xfrm rot="20364712">
            <a:off x="7383226" y="4476808"/>
            <a:ext cx="945738" cy="773242"/>
          </a:xfrm>
          <a:prstGeom prst="ellipse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081C034-AC1E-42E9-B0ED-39E297998E37}"/>
              </a:ext>
            </a:extLst>
          </p:cNvPr>
          <p:cNvSpPr txBox="1"/>
          <p:nvPr/>
        </p:nvSpPr>
        <p:spPr>
          <a:xfrm>
            <a:off x="8007024" y="351270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all </a:t>
            </a:r>
            <a:r>
              <a:rPr lang="de-AT" sz="1200" dirty="0" err="1"/>
              <a:t>diagnoses</a:t>
            </a:r>
            <a:endParaRPr lang="de-AT" sz="1200" dirty="0"/>
          </a:p>
          <a:p>
            <a:r>
              <a:rPr lang="de-AT" sz="1200" dirty="0"/>
              <a:t>(</a:t>
            </a:r>
            <a:r>
              <a:rPr lang="de-AT" sz="1200" dirty="0" err="1"/>
              <a:t>unknown</a:t>
            </a:r>
            <a:r>
              <a:rPr lang="de-AT" sz="1200" dirty="0"/>
              <a:t>)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6AD5FA5-616C-4F5B-A8B6-DC7E7E620CC5}"/>
              </a:ext>
            </a:extLst>
          </p:cNvPr>
          <p:cNvSpPr/>
          <p:nvPr/>
        </p:nvSpPr>
        <p:spPr bwMode="auto">
          <a:xfrm>
            <a:off x="7026317" y="4770860"/>
            <a:ext cx="1290099" cy="672956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4D4D493-CE46-4780-AF4F-C799EE2AFE36}"/>
              </a:ext>
            </a:extLst>
          </p:cNvPr>
          <p:cNvCxnSpPr>
            <a:cxnSpLocks/>
            <a:endCxn id="9" idx="2"/>
          </p:cNvCxnSpPr>
          <p:nvPr/>
        </p:nvCxnSpPr>
        <p:spPr bwMode="auto">
          <a:xfrm flipV="1">
            <a:off x="8380719" y="3974370"/>
            <a:ext cx="15706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70F732A-5589-4E03-8A71-1F38FD4F0D98}"/>
              </a:ext>
            </a:extLst>
          </p:cNvPr>
          <p:cNvSpPr txBox="1"/>
          <p:nvPr/>
        </p:nvSpPr>
        <p:spPr>
          <a:xfrm>
            <a:off x="6591743" y="6020271"/>
            <a:ext cx="869149" cy="276999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de-AT" sz="1200" dirty="0"/>
              <a:t>sample S1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3F0207C-1E5E-4B01-93F6-B07433BA4F57}"/>
              </a:ext>
            </a:extLst>
          </p:cNvPr>
          <p:cNvCxnSpPr>
            <a:cxnSpLocks/>
            <a:endCxn id="17" idx="0"/>
          </p:cNvCxnSpPr>
          <p:nvPr/>
        </p:nvCxnSpPr>
        <p:spPr bwMode="auto">
          <a:xfrm flipH="1">
            <a:off x="7026318" y="5537663"/>
            <a:ext cx="617356" cy="4826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3287202-32B1-42FA-B3F6-53D8AA104210}"/>
              </a:ext>
            </a:extLst>
          </p:cNvPr>
          <p:cNvSpPr txBox="1"/>
          <p:nvPr/>
        </p:nvSpPr>
        <p:spPr>
          <a:xfrm>
            <a:off x="6927681" y="3739241"/>
            <a:ext cx="869149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200" dirty="0"/>
              <a:t>sample S3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CB9B128-EDD0-4EBF-A505-D409D90E3751}"/>
              </a:ext>
            </a:extLst>
          </p:cNvPr>
          <p:cNvSpPr txBox="1"/>
          <p:nvPr/>
        </p:nvSpPr>
        <p:spPr>
          <a:xfrm>
            <a:off x="6137171" y="4182445"/>
            <a:ext cx="869149" cy="276999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de-AT" sz="1200" dirty="0"/>
              <a:t>sample S2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DB7BF430-5B04-4027-BADD-83F4AB251A20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6571746" y="4459444"/>
            <a:ext cx="674876" cy="5281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EFE41B1-0479-4F23-B8F3-F8FB657902AC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7362256" y="4016240"/>
            <a:ext cx="434574" cy="588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40001BB1-F5BA-4A8B-9A04-BA8EE6383956}"/>
              </a:ext>
            </a:extLst>
          </p:cNvPr>
          <p:cNvSpPr/>
          <p:nvPr/>
        </p:nvSpPr>
        <p:spPr bwMode="auto">
          <a:xfrm>
            <a:off x="2535810" y="3302852"/>
            <a:ext cx="1668545" cy="251053"/>
          </a:xfrm>
          <a:prstGeom prst="roundRect">
            <a:avLst/>
          </a:prstGeom>
          <a:solidFill>
            <a:srgbClr val="0070C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FE40928A-FF39-44F3-BD1C-DAE96EAB92F1}"/>
              </a:ext>
            </a:extLst>
          </p:cNvPr>
          <p:cNvSpPr/>
          <p:nvPr/>
        </p:nvSpPr>
        <p:spPr bwMode="auto">
          <a:xfrm>
            <a:off x="4246513" y="3302852"/>
            <a:ext cx="1412450" cy="251053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38D2F219-ED11-4D8C-99B6-E1112B750DEF}"/>
              </a:ext>
            </a:extLst>
          </p:cNvPr>
          <p:cNvSpPr/>
          <p:nvPr/>
        </p:nvSpPr>
        <p:spPr bwMode="auto">
          <a:xfrm>
            <a:off x="5697631" y="3302852"/>
            <a:ext cx="1499036" cy="24468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41DEEE6A-95CD-42E3-9F33-BF63EE307948}"/>
              </a:ext>
            </a:extLst>
          </p:cNvPr>
          <p:cNvSpPr/>
          <p:nvPr/>
        </p:nvSpPr>
        <p:spPr bwMode="auto">
          <a:xfrm>
            <a:off x="2066119" y="2239816"/>
            <a:ext cx="324961" cy="226096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BF683B75-CCC3-44E9-859A-8C10E6220EE1}"/>
              </a:ext>
            </a:extLst>
          </p:cNvPr>
          <p:cNvSpPr/>
          <p:nvPr/>
        </p:nvSpPr>
        <p:spPr bwMode="auto">
          <a:xfrm>
            <a:off x="2426502" y="4375263"/>
            <a:ext cx="412617" cy="54738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EFCB1E32-5C6B-4B72-B46A-6E0DB06436AB}"/>
              </a:ext>
            </a:extLst>
          </p:cNvPr>
          <p:cNvSpPr/>
          <p:nvPr/>
        </p:nvSpPr>
        <p:spPr bwMode="auto">
          <a:xfrm>
            <a:off x="5544288" y="4375263"/>
            <a:ext cx="412617" cy="54738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F2FA02FB-B222-43F5-BEF1-85DB69988BFC}"/>
              </a:ext>
            </a:extLst>
          </p:cNvPr>
          <p:cNvSpPr/>
          <p:nvPr/>
        </p:nvSpPr>
        <p:spPr bwMode="auto">
          <a:xfrm>
            <a:off x="1142402" y="2720208"/>
            <a:ext cx="2667598" cy="298295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F388CC59-0586-4BE6-A628-DEE6807F3D92}"/>
              </a:ext>
            </a:extLst>
          </p:cNvPr>
          <p:cNvSpPr/>
          <p:nvPr/>
        </p:nvSpPr>
        <p:spPr bwMode="auto">
          <a:xfrm>
            <a:off x="2417358" y="5196667"/>
            <a:ext cx="412617" cy="54738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2E39D151-773D-4B83-BDB3-4CA34C6F037A}"/>
              </a:ext>
            </a:extLst>
          </p:cNvPr>
          <p:cNvSpPr/>
          <p:nvPr/>
        </p:nvSpPr>
        <p:spPr bwMode="auto">
          <a:xfrm>
            <a:off x="5498108" y="5196667"/>
            <a:ext cx="412617" cy="547384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A1F6C6B4-E54A-4966-9A8E-4B8E03DF46D1}"/>
              </a:ext>
            </a:extLst>
          </p:cNvPr>
          <p:cNvSpPr/>
          <p:nvPr/>
        </p:nvSpPr>
        <p:spPr bwMode="auto">
          <a:xfrm>
            <a:off x="1142466" y="3003844"/>
            <a:ext cx="4030667" cy="298296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EE726323-74CB-4DF8-8FF5-6A5A458F22E5}"/>
              </a:ext>
            </a:extLst>
          </p:cNvPr>
          <p:cNvSpPr/>
          <p:nvPr/>
        </p:nvSpPr>
        <p:spPr bwMode="auto">
          <a:xfrm>
            <a:off x="1112906" y="5172357"/>
            <a:ext cx="4880468" cy="608808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0EC87A00-2BA4-43C3-846A-AC2DD5ED650B}"/>
              </a:ext>
            </a:extLst>
          </p:cNvPr>
          <p:cNvSpPr/>
          <p:nvPr/>
        </p:nvSpPr>
        <p:spPr bwMode="auto">
          <a:xfrm>
            <a:off x="1117435" y="4340721"/>
            <a:ext cx="4880468" cy="608808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527F857-2364-451C-B085-8A3B0BC0FFC3}"/>
              </a:ext>
            </a:extLst>
          </p:cNvPr>
          <p:cNvSpPr txBox="1"/>
          <p:nvPr/>
        </p:nvSpPr>
        <p:spPr>
          <a:xfrm>
            <a:off x="5173133" y="933030"/>
            <a:ext cx="306534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b="1" dirty="0" err="1"/>
              <a:t>recall</a:t>
            </a:r>
            <a:r>
              <a:rPr lang="de-AT" sz="1200" b="1" dirty="0"/>
              <a:t>:</a:t>
            </a:r>
            <a:r>
              <a:rPr lang="de-AT" sz="1200" dirty="0"/>
              <a:t> </a:t>
            </a:r>
            <a:r>
              <a:rPr lang="de-AT" sz="1200" dirty="0" err="1"/>
              <a:t>common</a:t>
            </a:r>
            <a:r>
              <a:rPr lang="de-AT" sz="1200" dirty="0"/>
              <a:t> MP </a:t>
            </a:r>
            <a:r>
              <a:rPr lang="de-AT" sz="1200" dirty="0" err="1"/>
              <a:t>selection</a:t>
            </a:r>
            <a:r>
              <a:rPr lang="de-AT" sz="1200" dirty="0"/>
              <a:t> </a:t>
            </a:r>
            <a:r>
              <a:rPr lang="de-AT" sz="1200" dirty="0" err="1">
                <a:solidFill>
                  <a:srgbClr val="4699C2"/>
                </a:solidFill>
              </a:rPr>
              <a:t>heuristics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use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exactly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these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two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properties</a:t>
            </a:r>
            <a:r>
              <a:rPr lang="de-AT" sz="1200" dirty="0"/>
              <a:t>!</a:t>
            </a:r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941D2B42-B374-4876-87E6-6A2BBEBB41F1}"/>
              </a:ext>
            </a:extLst>
          </p:cNvPr>
          <p:cNvSpPr/>
          <p:nvPr/>
        </p:nvSpPr>
        <p:spPr bwMode="auto">
          <a:xfrm>
            <a:off x="5433560" y="2734910"/>
            <a:ext cx="137629" cy="547692"/>
          </a:xfrm>
          <a:prstGeom prst="rightBrace">
            <a:avLst>
              <a:gd name="adj1" fmla="val 2986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9" name="Verbinder: gekrümmt 28">
            <a:extLst>
              <a:ext uri="{FF2B5EF4-FFF2-40B4-BE49-F238E27FC236}">
                <a16:creationId xmlns:a16="http://schemas.microsoft.com/office/drawing/2014/main" id="{E696B546-0823-4D21-A623-BE17B6ED7CA9}"/>
              </a:ext>
            </a:extLst>
          </p:cNvPr>
          <p:cNvCxnSpPr>
            <a:cxnSpLocks/>
            <a:stCxn id="12" idx="1"/>
            <a:endCxn id="60" idx="3"/>
          </p:cNvCxnSpPr>
          <p:nvPr/>
        </p:nvCxnSpPr>
        <p:spPr bwMode="auto">
          <a:xfrm rot="10800000" flipH="1">
            <a:off x="5571188" y="1163864"/>
            <a:ext cx="2667289" cy="1844893"/>
          </a:xfrm>
          <a:prstGeom prst="curvedConnector5">
            <a:avLst>
              <a:gd name="adj1" fmla="val 39679"/>
              <a:gd name="adj2" fmla="val 225"/>
              <a:gd name="adj3" fmla="val 1206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E6AB8-9E6E-4609-B37B-AE23B2FCC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65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38" grpId="0" animBg="1"/>
      <p:bldP spid="37" grpId="0" animBg="1"/>
      <p:bldP spid="7" grpId="0" animBg="1"/>
      <p:bldP spid="13" grpId="0" animBg="1"/>
      <p:bldP spid="8" grpId="0" animBg="1"/>
      <p:bldP spid="9" grpId="0"/>
      <p:bldP spid="14" grpId="0" animBg="1"/>
      <p:bldP spid="17" grpId="0" animBg="1"/>
      <p:bldP spid="20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49" grpId="0" animBg="1"/>
      <p:bldP spid="5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E4CBD714-A797-4EE2-9352-DA0E78A8802B}"/>
              </a:ext>
            </a:extLst>
          </p:cNvPr>
          <p:cNvSpPr/>
          <p:nvPr/>
        </p:nvSpPr>
        <p:spPr bwMode="auto">
          <a:xfrm>
            <a:off x="1142401" y="5222758"/>
            <a:ext cx="4751903" cy="551600"/>
          </a:xfrm>
          <a:prstGeom prst="roundRect">
            <a:avLst>
              <a:gd name="adj" fmla="val 8957"/>
            </a:avLst>
          </a:prstGeom>
          <a:solidFill>
            <a:schemeClr val="accent2">
              <a:lumMod val="60000"/>
              <a:lumOff val="40000"/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4" name="Rechteck: abgerundete Ecken 73">
            <a:extLst>
              <a:ext uri="{FF2B5EF4-FFF2-40B4-BE49-F238E27FC236}">
                <a16:creationId xmlns:a16="http://schemas.microsoft.com/office/drawing/2014/main" id="{5647A386-C34F-48A8-A253-BC5DB53121F7}"/>
              </a:ext>
            </a:extLst>
          </p:cNvPr>
          <p:cNvSpPr/>
          <p:nvPr/>
        </p:nvSpPr>
        <p:spPr bwMode="auto">
          <a:xfrm>
            <a:off x="1142401" y="4384407"/>
            <a:ext cx="4751903" cy="551600"/>
          </a:xfrm>
          <a:prstGeom prst="roundRect">
            <a:avLst>
              <a:gd name="adj" fmla="val 8957"/>
            </a:avLst>
          </a:prstGeom>
          <a:solidFill>
            <a:srgbClr val="0070C0">
              <a:alpha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ABD5FB-251D-4FEA-B06A-16EBBB6469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AT" dirty="0"/>
                  <a:t>Diagnosis </a:t>
                </a:r>
                <a:r>
                  <a:rPr lang="de-AT" dirty="0" err="1"/>
                  <a:t>problem</a:t>
                </a:r>
                <a:r>
                  <a:rPr lang="de-AT" dirty="0"/>
                  <a:t>: </a:t>
                </a:r>
              </a:p>
              <a:p>
                <a:pPr lvl="1"/>
                <a:r>
                  <a:rPr lang="de-AT" dirty="0"/>
                  <a:t>4 </a:t>
                </a:r>
                <a:r>
                  <a:rPr lang="de-AT" dirty="0" err="1"/>
                  <a:t>diagnoses</a:t>
                </a:r>
                <a:r>
                  <a:rPr lang="de-AT" dirty="0"/>
                  <a:t>:	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AT" dirty="0"/>
              </a:p>
              <a:p>
                <a:pPr lvl="1"/>
                <a:r>
                  <a:rPr lang="de-AT" dirty="0" err="1"/>
                  <a:t>probabilities</a:t>
                </a:r>
                <a:r>
                  <a:rPr lang="de-AT" dirty="0"/>
                  <a:t>: 			</a:t>
                </a:r>
                <a14:m>
                  <m:oMath xmlns:m="http://schemas.openxmlformats.org/officeDocument/2006/math">
                    <m:r>
                      <a:rPr lang="de-AT" i="1" dirty="0">
                        <a:latin typeface="Cambria Math" panose="02040503050406030204" pitchFamily="18" charset="0"/>
                      </a:rPr>
                      <m:t>⟨ </m:t>
                    </m:r>
                    <m:r>
                      <a:rPr lang="de-AT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AT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AT" i="1" dirty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AT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de-AT" i="1" dirty="0">
                        <a:latin typeface="Cambria Math" panose="02040503050406030204" pitchFamily="18" charset="0"/>
                      </a:rPr>
                      <m:t> ⟩ =⟨ .37, .175, .175, .28 ⟩</m:t>
                    </m:r>
                  </m:oMath>
                </a14:m>
                <a:endParaRPr lang="de-AT" dirty="0"/>
              </a:p>
              <a:p>
                <a:r>
                  <a:rPr lang="de-AT" dirty="0" err="1"/>
                  <a:t>Consider</a:t>
                </a:r>
                <a:r>
                  <a:rPr lang="de-AT" dirty="0"/>
                  <a:t> MPs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dirty="0"/>
                  <a:t> 	</a:t>
                </a:r>
                <a:r>
                  <a:rPr lang="de-AT" dirty="0">
                    <a:sym typeface="Wingdings" panose="05000000000000000000" pitchFamily="2" charset="2"/>
                  </a:rPr>
                  <a:t> </a:t>
                </a:r>
                <a:r>
                  <a:rPr lang="de-AT" dirty="0" err="1"/>
                  <a:t>two</a:t>
                </a:r>
                <a:r>
                  <a:rPr lang="de-AT" dirty="0"/>
                  <a:t> possible </a:t>
                </a:r>
                <a:r>
                  <a:rPr lang="de-AT" dirty="0" err="1"/>
                  <a:t>outcomes</a:t>
                </a:r>
                <a:r>
                  <a:rPr lang="de-AT" dirty="0"/>
                  <a:t> (T/F) </a:t>
                </a:r>
                <a:r>
                  <a:rPr lang="de-AT" dirty="0" err="1"/>
                  <a:t>each</a:t>
                </a:r>
                <a:endParaRPr lang="de-AT" dirty="0"/>
              </a:p>
              <a:p>
                <a:r>
                  <a:rPr lang="de-AT" dirty="0"/>
                  <a:t>Given sample </a:t>
                </a:r>
                <a:r>
                  <a:rPr lang="de-AT" dirty="0" err="1"/>
                  <a:t>of</a:t>
                </a:r>
                <a:r>
                  <a:rPr lang="de-AT" dirty="0"/>
                  <a:t> </a:t>
                </a:r>
                <a:r>
                  <a:rPr lang="de-AT" dirty="0" err="1"/>
                  <a:t>diagnoses</a:t>
                </a:r>
                <a:r>
                  <a:rPr lang="de-AT" dirty="0"/>
                  <a:t> 	</a:t>
                </a:r>
                <a:r>
                  <a:rPr lang="de-AT" dirty="0">
                    <a:sym typeface="Wingdings" panose="05000000000000000000" pitchFamily="2" charset="2"/>
                  </a:rPr>
                  <a:t></a:t>
                </a:r>
                <a:r>
                  <a:rPr lang="de-AT" dirty="0"/>
                  <a:t> </a:t>
                </a:r>
                <a:r>
                  <a:rPr lang="de-AT" dirty="0" err="1"/>
                  <a:t>assess</a:t>
                </a:r>
                <a:r>
                  <a:rPr lang="de-AT" dirty="0"/>
                  <a:t> </a:t>
                </a:r>
                <a:r>
                  <a:rPr lang="de-AT" dirty="0" err="1"/>
                  <a:t>quality</a:t>
                </a:r>
                <a:r>
                  <a:rPr lang="de-AT" dirty="0"/>
                  <a:t> </a:t>
                </a:r>
                <a:r>
                  <a:rPr lang="de-AT" dirty="0" err="1"/>
                  <a:t>of</a:t>
                </a:r>
                <a:r>
                  <a:rPr lang="de-AT" dirty="0"/>
                  <a:t> </a:t>
                </a:r>
                <a:r>
                  <a:rPr lang="de-AT" dirty="0" err="1"/>
                  <a:t>each</a:t>
                </a:r>
                <a:r>
                  <a:rPr lang="de-AT" dirty="0"/>
                  <a:t> MP </a:t>
                </a:r>
                <a:r>
                  <a:rPr lang="de-AT" dirty="0" err="1"/>
                  <a:t>based</a:t>
                </a:r>
                <a:r>
                  <a:rPr lang="de-AT" dirty="0"/>
                  <a:t> on </a:t>
                </a:r>
                <a:r>
                  <a:rPr lang="de-AT" dirty="0" err="1"/>
                  <a:t>its</a:t>
                </a:r>
                <a:r>
                  <a:rPr lang="de-AT" dirty="0"/>
                  <a:t> </a:t>
                </a:r>
                <a:r>
                  <a:rPr lang="de-AT" dirty="0" err="1"/>
                  <a:t>properties</a:t>
                </a:r>
                <a:r>
                  <a:rPr lang="de-AT" dirty="0"/>
                  <a:t> </a:t>
                </a:r>
                <a:r>
                  <a:rPr lang="de-AT" dirty="0" err="1"/>
                  <a:t>wrt</a:t>
                </a:r>
                <a:r>
                  <a:rPr lang="de-AT" dirty="0"/>
                  <a:t>.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de-AT" dirty="0">
                    <a:solidFill>
                      <a:srgbClr val="4699C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de-AT" i="1" dirty="0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/>
                  <a:t>of</a:t>
                </a:r>
                <a:r>
                  <a:rPr lang="de-AT" dirty="0"/>
                  <a:t> T/F </a:t>
                </a:r>
                <a:r>
                  <a:rPr lang="de-AT" dirty="0" err="1"/>
                  <a:t>outcomes</a:t>
                </a:r>
                <a:endParaRPr lang="de-AT" dirty="0"/>
              </a:p>
              <a:p>
                <a:pPr lvl="1">
                  <a:buClr>
                    <a:schemeClr val="tx1"/>
                  </a:buClr>
                </a:pPr>
                <a:r>
                  <a:rPr lang="de-AT" dirty="0" err="1">
                    <a:solidFill>
                      <a:srgbClr val="4699C2"/>
                    </a:solidFill>
                  </a:rPr>
                  <a:t>diagnosis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elimination</a:t>
                </a:r>
                <a:r>
                  <a:rPr lang="de-AT" dirty="0">
                    <a:solidFill>
                      <a:srgbClr val="4699C2"/>
                    </a:solidFill>
                  </a:rPr>
                  <a:t> rate </a:t>
                </a:r>
                <a14:m>
                  <m:oMath xmlns:m="http://schemas.openxmlformats.org/officeDocument/2006/math">
                    <m:r>
                      <a:rPr lang="de-AT" i="1" dirty="0">
                        <a:solidFill>
                          <a:srgbClr val="4699C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/>
                  <a:t>for T/F </a:t>
                </a:r>
                <a:r>
                  <a:rPr lang="de-AT" dirty="0" err="1"/>
                  <a:t>outcomes</a:t>
                </a:r>
                <a:endParaRPr lang="de-AT" dirty="0"/>
              </a:p>
              <a:p>
                <a:r>
                  <a:rPr lang="de-AT" dirty="0" err="1"/>
                  <a:t>Consider</a:t>
                </a:r>
                <a:r>
                  <a:rPr lang="de-AT" dirty="0"/>
                  <a:t> 3 </a:t>
                </a:r>
                <a:r>
                  <a:rPr lang="de-AT" dirty="0" err="1"/>
                  <a:t>samples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AT" i="1" dirty="0">
                        <a:latin typeface="Cambria Math" panose="02040503050406030204" pitchFamily="18" charset="0"/>
                      </a:rPr>
                      <m:t>1={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de-AT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AT" i="1" dirty="0">
                        <a:latin typeface="Cambria Math" panose="02040503050406030204" pitchFamily="18" charset="0"/>
                      </a:rPr>
                      <m:t>2={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de-AT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AT" i="1" dirty="0">
                        <a:latin typeface="Cambria Math" panose="02040503050406030204" pitchFamily="18" charset="0"/>
                      </a:rPr>
                      <m:t>3 = {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AT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de-AT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AT" dirty="0"/>
              </a:p>
              <a:p>
                <a:endParaRPr lang="de-AT" dirty="0"/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de-AT" b="1" dirty="0"/>
                  <a:t>Different </a:t>
                </a:r>
                <a:r>
                  <a:rPr lang="de-AT" b="1" dirty="0" err="1"/>
                  <a:t>samples</a:t>
                </a:r>
                <a:r>
                  <a:rPr lang="de-AT" b="1" dirty="0"/>
                  <a:t> </a:t>
                </a:r>
                <a:r>
                  <a:rPr lang="de-AT" b="1" dirty="0" err="1"/>
                  <a:t>can</a:t>
                </a:r>
                <a:r>
                  <a:rPr lang="de-AT" b="1" dirty="0"/>
                  <a:t> </a:t>
                </a:r>
                <a:r>
                  <a:rPr lang="de-AT" b="1" dirty="0" err="1"/>
                  <a:t>lead</a:t>
                </a:r>
                <a:r>
                  <a:rPr lang="de-AT" b="1" dirty="0"/>
                  <a:t> </a:t>
                </a:r>
                <a:r>
                  <a:rPr lang="de-AT" b="1" dirty="0" err="1"/>
                  <a:t>to</a:t>
                </a:r>
                <a:r>
                  <a:rPr lang="de-AT" b="1" dirty="0"/>
                  <a:t> </a:t>
                </a:r>
                <a:r>
                  <a:rPr lang="de-AT" b="1" dirty="0">
                    <a:solidFill>
                      <a:srgbClr val="C00000"/>
                    </a:solidFill>
                  </a:rPr>
                  <a:t>different </a:t>
                </a:r>
                <a:r>
                  <a:rPr lang="de-AT" b="1" dirty="0" err="1">
                    <a:solidFill>
                      <a:srgbClr val="C00000"/>
                    </a:solidFill>
                  </a:rPr>
                  <a:t>diagnostic</a:t>
                </a:r>
                <a:r>
                  <a:rPr lang="de-AT" b="1" dirty="0">
                    <a:solidFill>
                      <a:srgbClr val="C00000"/>
                    </a:solidFill>
                  </a:rPr>
                  <a:t> </a:t>
                </a:r>
                <a:r>
                  <a:rPr lang="de-AT" b="1" dirty="0" err="1">
                    <a:solidFill>
                      <a:srgbClr val="C00000"/>
                    </a:solidFill>
                  </a:rPr>
                  <a:t>decisions</a:t>
                </a:r>
                <a:endParaRPr lang="de-AT" b="1" dirty="0">
                  <a:solidFill>
                    <a:srgbClr val="C00000"/>
                  </a:solidFill>
                </a:endParaRPr>
              </a:p>
              <a:p>
                <a:pPr lvl="1"/>
                <a:endParaRPr lang="de-AT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)=.55</m:t>
                    </m:r>
                  </m:oMath>
                </a14:m>
                <a:r>
                  <a:rPr lang="de-AT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)=.45</m:t>
                    </m:r>
                  </m:oMath>
                </a14:m>
                <a:endParaRPr lang="de-AT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)=.72</m:t>
                    </m:r>
                  </m:oMath>
                </a14:m>
                <a:r>
                  <a:rPr lang="de-AT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)=.28</m:t>
                    </m:r>
                  </m:oMath>
                </a14:m>
                <a:endParaRPr lang="de-AT" dirty="0"/>
              </a:p>
              <a:p>
                <a:pPr lvl="1"/>
                <a:endParaRPr lang="de-AT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)=.28</m:t>
                    </m:r>
                  </m:oMath>
                </a14:m>
                <a:r>
                  <a:rPr lang="de-AT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)=.72</m:t>
                    </m:r>
                  </m:oMath>
                </a14:m>
                <a:endParaRPr lang="de-AT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)=.55 </m:t>
                    </m:r>
                  </m:oMath>
                </a14:m>
                <a:r>
                  <a:rPr lang="de-AT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A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AT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AT" i="1" dirty="0" smtClean="0">
                        <a:latin typeface="Cambria Math" panose="02040503050406030204" pitchFamily="18" charset="0"/>
                      </a:rPr>
                      <m:t>)=.45</m:t>
                    </m:r>
                  </m:oMath>
                </a14:m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r>
                  <a:rPr lang="de-AT" dirty="0">
                    <a:sym typeface="Wingdings" panose="05000000000000000000" pitchFamily="2" charset="2"/>
                  </a:rPr>
                  <a:t> </a:t>
                </a:r>
                <a:r>
                  <a:rPr lang="de-AT" dirty="0" err="1">
                    <a:sym typeface="Wingdings" panose="05000000000000000000" pitchFamily="2" charset="2"/>
                  </a:rPr>
                  <a:t>similar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observations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for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other</a:t>
                </a:r>
                <a:r>
                  <a:rPr lang="de-AT" dirty="0">
                    <a:sym typeface="Wingdings" panose="05000000000000000000" pitchFamily="2" charset="2"/>
                  </a:rPr>
                  <a:t> MP </a:t>
                </a:r>
                <a:r>
                  <a:rPr lang="de-AT" dirty="0" err="1">
                    <a:sym typeface="Wingdings" panose="05000000000000000000" pitchFamily="2" charset="2"/>
                  </a:rPr>
                  <a:t>selection</a:t>
                </a:r>
                <a:r>
                  <a:rPr lang="de-AT" dirty="0">
                    <a:sym typeface="Wingdings" panose="05000000000000000000" pitchFamily="2" charset="2"/>
                  </a:rPr>
                  <a:t> </a:t>
                </a:r>
                <a:r>
                  <a:rPr lang="de-AT" dirty="0" err="1">
                    <a:sym typeface="Wingdings" panose="05000000000000000000" pitchFamily="2" charset="2"/>
                  </a:rPr>
                  <a:t>heuristics</a:t>
                </a:r>
                <a:r>
                  <a:rPr lang="de-AT" dirty="0">
                    <a:sym typeface="Wingdings" panose="05000000000000000000" pitchFamily="2" charset="2"/>
                  </a:rPr>
                  <a:t>! </a:t>
                </a:r>
                <a:endParaRPr lang="de-AT" dirty="0"/>
              </a:p>
              <a:p>
                <a:pPr lvl="1"/>
                <a:endParaRPr lang="de-AT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9ABD5FB-251D-4FEA-B06A-16EBBB6469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5" t="-242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CC77C54E-A807-40C5-8D2E-AC8FBD9FCE07}"/>
              </a:ext>
            </a:extLst>
          </p:cNvPr>
          <p:cNvSpPr/>
          <p:nvPr/>
        </p:nvSpPr>
        <p:spPr bwMode="auto">
          <a:xfrm>
            <a:off x="1142403" y="4400479"/>
            <a:ext cx="4760555" cy="251053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69892257-C557-47C0-87D0-BD7E16E7F0E0}"/>
              </a:ext>
            </a:extLst>
          </p:cNvPr>
          <p:cNvSpPr/>
          <p:nvPr/>
        </p:nvSpPr>
        <p:spPr bwMode="auto">
          <a:xfrm>
            <a:off x="1142402" y="4680738"/>
            <a:ext cx="4760555" cy="251053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D4F0B5-A6B0-4F83-BD56-6506860B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r>
              <a:rPr lang="de-AT" dirty="0"/>
              <a:t> (Impact </a:t>
            </a:r>
            <a:r>
              <a:rPr lang="de-AT" dirty="0" err="1"/>
              <a:t>of</a:t>
            </a:r>
            <a:r>
              <a:rPr lang="de-AT" dirty="0"/>
              <a:t> Sample in MBD)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C45CC4-1613-4036-B9F4-F9FBD2F0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81</a:t>
            </a:fld>
            <a:endParaRPr lang="de-AT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C81FDD4-52AC-485C-B1C3-92ACB3D143A0}"/>
              </a:ext>
            </a:extLst>
          </p:cNvPr>
          <p:cNvSpPr txBox="1"/>
          <p:nvPr/>
        </p:nvSpPr>
        <p:spPr>
          <a:xfrm>
            <a:off x="1917190" y="1021807"/>
            <a:ext cx="358143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 err="1"/>
              <a:t>which</a:t>
            </a:r>
            <a:r>
              <a:rPr lang="de-AT" sz="1400" dirty="0"/>
              <a:t> MP </a:t>
            </a:r>
            <a:r>
              <a:rPr lang="de-AT" sz="1400" dirty="0" err="1"/>
              <a:t>is</a:t>
            </a:r>
            <a:r>
              <a:rPr lang="de-AT" sz="1400" dirty="0"/>
              <a:t> </a:t>
            </a:r>
            <a:r>
              <a:rPr lang="de-AT" sz="1400" dirty="0" err="1"/>
              <a:t>better</a:t>
            </a:r>
            <a:r>
              <a:rPr lang="de-AT" sz="1400" dirty="0"/>
              <a:t> </a:t>
            </a:r>
            <a:r>
              <a:rPr lang="de-AT" sz="1400" dirty="0" err="1"/>
              <a:t>wrt</a:t>
            </a:r>
            <a:r>
              <a:rPr lang="de-AT" sz="1400" dirty="0"/>
              <a:t>. </a:t>
            </a:r>
            <a:r>
              <a:rPr lang="de-AT" sz="1400" dirty="0" err="1">
                <a:solidFill>
                  <a:srgbClr val="4699C2"/>
                </a:solidFill>
              </a:rPr>
              <a:t>information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gain</a:t>
            </a:r>
            <a:r>
              <a:rPr lang="de-AT" sz="1400" dirty="0"/>
              <a:t>?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4C7F2580-AD1F-473C-A605-6E3B9ABB8CA5}"/>
              </a:ext>
            </a:extLst>
          </p:cNvPr>
          <p:cNvCxnSpPr>
            <a:cxnSpLocks/>
            <a:stCxn id="51" idx="0"/>
            <a:endCxn id="34" idx="2"/>
          </p:cNvCxnSpPr>
          <p:nvPr/>
        </p:nvCxnSpPr>
        <p:spPr bwMode="auto">
          <a:xfrm flipV="1">
            <a:off x="2228528" y="1329584"/>
            <a:ext cx="1479377" cy="8726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F2FA02FB-B222-43F5-BEF1-85DB69988BFC}"/>
              </a:ext>
            </a:extLst>
          </p:cNvPr>
          <p:cNvSpPr/>
          <p:nvPr/>
        </p:nvSpPr>
        <p:spPr bwMode="auto">
          <a:xfrm>
            <a:off x="1142402" y="2720208"/>
            <a:ext cx="2666118" cy="29829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D8EE97D-5EC8-4071-A56C-3E37D201E6B0}"/>
              </a:ext>
            </a:extLst>
          </p:cNvPr>
          <p:cNvCxnSpPr>
            <a:cxnSpLocks/>
            <a:endCxn id="34" idx="2"/>
          </p:cNvCxnSpPr>
          <p:nvPr/>
        </p:nvCxnSpPr>
        <p:spPr bwMode="auto">
          <a:xfrm flipV="1">
            <a:off x="2663301" y="1329584"/>
            <a:ext cx="1044604" cy="869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771EE1DB-499F-4E29-A293-DFE7714EE8DC}"/>
              </a:ext>
            </a:extLst>
          </p:cNvPr>
          <p:cNvSpPr/>
          <p:nvPr/>
        </p:nvSpPr>
        <p:spPr bwMode="auto">
          <a:xfrm>
            <a:off x="2053347" y="2202263"/>
            <a:ext cx="350362" cy="263592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2C7930BC-9F4F-4DAB-976F-AEEC8A282801}"/>
              </a:ext>
            </a:extLst>
          </p:cNvPr>
          <p:cNvSpPr/>
          <p:nvPr/>
        </p:nvSpPr>
        <p:spPr bwMode="auto">
          <a:xfrm>
            <a:off x="2450723" y="2198758"/>
            <a:ext cx="350362" cy="263592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2E29B70A-6DAF-4211-A2EF-8A014892EFDB}"/>
              </a:ext>
            </a:extLst>
          </p:cNvPr>
          <p:cNvSpPr/>
          <p:nvPr/>
        </p:nvSpPr>
        <p:spPr bwMode="auto">
          <a:xfrm>
            <a:off x="1136775" y="5223690"/>
            <a:ext cx="4760555" cy="251053"/>
          </a:xfrm>
          <a:prstGeom prst="roundRect">
            <a:avLst/>
          </a:prstGeom>
          <a:noFill/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2D16554C-4D10-439A-9CBC-A23553C7E980}"/>
              </a:ext>
            </a:extLst>
          </p:cNvPr>
          <p:cNvSpPr/>
          <p:nvPr/>
        </p:nvSpPr>
        <p:spPr bwMode="auto">
          <a:xfrm>
            <a:off x="1136774" y="5503949"/>
            <a:ext cx="4760555" cy="251053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1D14FE31-B42E-4F88-93B3-CC96A086BACE}"/>
              </a:ext>
            </a:extLst>
          </p:cNvPr>
          <p:cNvSpPr/>
          <p:nvPr/>
        </p:nvSpPr>
        <p:spPr bwMode="auto">
          <a:xfrm>
            <a:off x="2535810" y="3302852"/>
            <a:ext cx="1668545" cy="251053"/>
          </a:xfrm>
          <a:prstGeom prst="roundRect">
            <a:avLst/>
          </a:prstGeom>
          <a:solidFill>
            <a:srgbClr val="0070C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1DDADAF2-58A1-4CD7-B7E9-7872F960B7F1}"/>
              </a:ext>
            </a:extLst>
          </p:cNvPr>
          <p:cNvSpPr/>
          <p:nvPr/>
        </p:nvSpPr>
        <p:spPr bwMode="auto">
          <a:xfrm>
            <a:off x="4246513" y="3302852"/>
            <a:ext cx="1412450" cy="251053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44237EB4-9731-499F-ABAA-029A2C11266A}"/>
              </a:ext>
            </a:extLst>
          </p:cNvPr>
          <p:cNvSpPr/>
          <p:nvPr/>
        </p:nvSpPr>
        <p:spPr bwMode="auto">
          <a:xfrm>
            <a:off x="5697631" y="3302852"/>
            <a:ext cx="1499036" cy="24468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50360841-666E-46E7-AD3E-46879EDE094F}"/>
                  </a:ext>
                </a:extLst>
              </p:cNvPr>
              <p:cNvSpPr txBox="1"/>
              <p:nvPr/>
            </p:nvSpPr>
            <p:spPr>
              <a:xfrm>
                <a:off x="3089440" y="4388839"/>
                <a:ext cx="8607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sz="1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1200" dirty="0">
                    <a:solidFill>
                      <a:srgbClr val="C00000"/>
                    </a:solidFill>
                  </a:rPr>
                  <a:t> </a:t>
                </a:r>
                <a:r>
                  <a:rPr lang="de-AT" sz="1200" dirty="0" err="1">
                    <a:solidFill>
                      <a:srgbClr val="C00000"/>
                    </a:solidFill>
                  </a:rPr>
                  <a:t>better</a:t>
                </a:r>
                <a:endParaRPr lang="de-AT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50360841-666E-46E7-AD3E-46879EDE0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440" y="4388839"/>
                <a:ext cx="860748" cy="276999"/>
              </a:xfrm>
              <a:prstGeom prst="rect">
                <a:avLst/>
              </a:prstGeom>
              <a:blipFill>
                <a:blip r:embed="rId3"/>
                <a:stretch>
                  <a:fillRect t="-2222" r="-709" b="-177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C1E5B67D-1BAE-4510-969C-65009C9AC031}"/>
                  </a:ext>
                </a:extLst>
              </p:cNvPr>
              <p:cNvSpPr txBox="1"/>
              <p:nvPr/>
            </p:nvSpPr>
            <p:spPr>
              <a:xfrm>
                <a:off x="3089439" y="5475351"/>
                <a:ext cx="8643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sz="1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AT" sz="1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200" dirty="0">
                    <a:solidFill>
                      <a:srgbClr val="C00000"/>
                    </a:solidFill>
                  </a:rPr>
                  <a:t> </a:t>
                </a:r>
                <a:r>
                  <a:rPr lang="de-AT" sz="1200" dirty="0" err="1">
                    <a:solidFill>
                      <a:srgbClr val="C00000"/>
                    </a:solidFill>
                  </a:rPr>
                  <a:t>better</a:t>
                </a:r>
                <a:endParaRPr lang="de-AT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C1E5B67D-1BAE-4510-969C-65009C9AC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439" y="5475351"/>
                <a:ext cx="864339" cy="276999"/>
              </a:xfrm>
              <a:prstGeom prst="rect">
                <a:avLst/>
              </a:prstGeom>
              <a:blipFill>
                <a:blip r:embed="rId4"/>
                <a:stretch>
                  <a:fillRect r="-704" b="-1521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7B354AEC-1D81-46F1-8D73-26F683F1BAD5}"/>
              </a:ext>
            </a:extLst>
          </p:cNvPr>
          <p:cNvSpPr/>
          <p:nvPr/>
        </p:nvSpPr>
        <p:spPr bwMode="auto">
          <a:xfrm>
            <a:off x="6458530" y="4110087"/>
            <a:ext cx="2511531" cy="2168165"/>
          </a:xfrm>
          <a:custGeom>
            <a:avLst/>
            <a:gdLst>
              <a:gd name="connsiteX0" fmla="*/ 888597 w 2511531"/>
              <a:gd name="connsiteY0" fmla="*/ 37707 h 2168165"/>
              <a:gd name="connsiteX1" fmla="*/ 888597 w 2511531"/>
              <a:gd name="connsiteY1" fmla="*/ 37707 h 2168165"/>
              <a:gd name="connsiteX2" fmla="*/ 718915 w 2511531"/>
              <a:gd name="connsiteY2" fmla="*/ 56560 h 2168165"/>
              <a:gd name="connsiteX3" fmla="*/ 690634 w 2511531"/>
              <a:gd name="connsiteY3" fmla="*/ 75414 h 2168165"/>
              <a:gd name="connsiteX4" fmla="*/ 662354 w 2511531"/>
              <a:gd name="connsiteY4" fmla="*/ 84841 h 2168165"/>
              <a:gd name="connsiteX5" fmla="*/ 605793 w 2511531"/>
              <a:gd name="connsiteY5" fmla="*/ 122548 h 2168165"/>
              <a:gd name="connsiteX6" fmla="*/ 577513 w 2511531"/>
              <a:gd name="connsiteY6" fmla="*/ 141402 h 2168165"/>
              <a:gd name="connsiteX7" fmla="*/ 511525 w 2511531"/>
              <a:gd name="connsiteY7" fmla="*/ 179109 h 2168165"/>
              <a:gd name="connsiteX8" fmla="*/ 492671 w 2511531"/>
              <a:gd name="connsiteY8" fmla="*/ 207389 h 2168165"/>
              <a:gd name="connsiteX9" fmla="*/ 464391 w 2511531"/>
              <a:gd name="connsiteY9" fmla="*/ 226243 h 2168165"/>
              <a:gd name="connsiteX10" fmla="*/ 454964 w 2511531"/>
              <a:gd name="connsiteY10" fmla="*/ 254523 h 2168165"/>
              <a:gd name="connsiteX11" fmla="*/ 426684 w 2511531"/>
              <a:gd name="connsiteY11" fmla="*/ 282804 h 2168165"/>
              <a:gd name="connsiteX12" fmla="*/ 407830 w 2511531"/>
              <a:gd name="connsiteY12" fmla="*/ 320511 h 2168165"/>
              <a:gd name="connsiteX13" fmla="*/ 388977 w 2511531"/>
              <a:gd name="connsiteY13" fmla="*/ 348791 h 2168165"/>
              <a:gd name="connsiteX14" fmla="*/ 379550 w 2511531"/>
              <a:gd name="connsiteY14" fmla="*/ 386499 h 2168165"/>
              <a:gd name="connsiteX15" fmla="*/ 360696 w 2511531"/>
              <a:gd name="connsiteY15" fmla="*/ 452486 h 2168165"/>
              <a:gd name="connsiteX16" fmla="*/ 351269 w 2511531"/>
              <a:gd name="connsiteY16" fmla="*/ 499620 h 2168165"/>
              <a:gd name="connsiteX17" fmla="*/ 341843 w 2511531"/>
              <a:gd name="connsiteY17" fmla="*/ 697583 h 2168165"/>
              <a:gd name="connsiteX18" fmla="*/ 304135 w 2511531"/>
              <a:gd name="connsiteY18" fmla="*/ 735290 h 2168165"/>
              <a:gd name="connsiteX19" fmla="*/ 238148 w 2511531"/>
              <a:gd name="connsiteY19" fmla="*/ 791851 h 2168165"/>
              <a:gd name="connsiteX20" fmla="*/ 219294 w 2511531"/>
              <a:gd name="connsiteY20" fmla="*/ 820132 h 2168165"/>
              <a:gd name="connsiteX21" fmla="*/ 125026 w 2511531"/>
              <a:gd name="connsiteY21" fmla="*/ 876692 h 2168165"/>
              <a:gd name="connsiteX22" fmla="*/ 68465 w 2511531"/>
              <a:gd name="connsiteY22" fmla="*/ 904973 h 2168165"/>
              <a:gd name="connsiteX23" fmla="*/ 21331 w 2511531"/>
              <a:gd name="connsiteY23" fmla="*/ 961534 h 2168165"/>
              <a:gd name="connsiteX24" fmla="*/ 49612 w 2511531"/>
              <a:gd name="connsiteY24" fmla="*/ 1357459 h 2168165"/>
              <a:gd name="connsiteX25" fmla="*/ 77892 w 2511531"/>
              <a:gd name="connsiteY25" fmla="*/ 1414020 h 2168165"/>
              <a:gd name="connsiteX26" fmla="*/ 87319 w 2511531"/>
              <a:gd name="connsiteY26" fmla="*/ 1442301 h 2168165"/>
              <a:gd name="connsiteX27" fmla="*/ 106172 w 2511531"/>
              <a:gd name="connsiteY27" fmla="*/ 1470581 h 2168165"/>
              <a:gd name="connsiteX28" fmla="*/ 172160 w 2511531"/>
              <a:gd name="connsiteY28" fmla="*/ 1564849 h 2168165"/>
              <a:gd name="connsiteX29" fmla="*/ 219294 w 2511531"/>
              <a:gd name="connsiteY29" fmla="*/ 1611983 h 2168165"/>
              <a:gd name="connsiteX30" fmla="*/ 247574 w 2511531"/>
              <a:gd name="connsiteY30" fmla="*/ 1668544 h 2168165"/>
              <a:gd name="connsiteX31" fmla="*/ 285282 w 2511531"/>
              <a:gd name="connsiteY31" fmla="*/ 1696824 h 2168165"/>
              <a:gd name="connsiteX32" fmla="*/ 332416 w 2511531"/>
              <a:gd name="connsiteY32" fmla="*/ 1743958 h 2168165"/>
              <a:gd name="connsiteX33" fmla="*/ 379550 w 2511531"/>
              <a:gd name="connsiteY33" fmla="*/ 1762812 h 2168165"/>
              <a:gd name="connsiteX34" fmla="*/ 417257 w 2511531"/>
              <a:gd name="connsiteY34" fmla="*/ 1781666 h 2168165"/>
              <a:gd name="connsiteX35" fmla="*/ 445537 w 2511531"/>
              <a:gd name="connsiteY35" fmla="*/ 1800519 h 2168165"/>
              <a:gd name="connsiteX36" fmla="*/ 483245 w 2511531"/>
              <a:gd name="connsiteY36" fmla="*/ 1809946 h 2168165"/>
              <a:gd name="connsiteX37" fmla="*/ 511525 w 2511531"/>
              <a:gd name="connsiteY37" fmla="*/ 1819373 h 2168165"/>
              <a:gd name="connsiteX38" fmla="*/ 1218535 w 2511531"/>
              <a:gd name="connsiteY38" fmla="*/ 1828800 h 2168165"/>
              <a:gd name="connsiteX39" fmla="*/ 1284523 w 2511531"/>
              <a:gd name="connsiteY39" fmla="*/ 1866507 h 2168165"/>
              <a:gd name="connsiteX40" fmla="*/ 1341084 w 2511531"/>
              <a:gd name="connsiteY40" fmla="*/ 1904214 h 2168165"/>
              <a:gd name="connsiteX41" fmla="*/ 1388218 w 2511531"/>
              <a:gd name="connsiteY41" fmla="*/ 1960775 h 2168165"/>
              <a:gd name="connsiteX42" fmla="*/ 1425925 w 2511531"/>
              <a:gd name="connsiteY42" fmla="*/ 2017336 h 2168165"/>
              <a:gd name="connsiteX43" fmla="*/ 1444779 w 2511531"/>
              <a:gd name="connsiteY43" fmla="*/ 2045616 h 2168165"/>
              <a:gd name="connsiteX44" fmla="*/ 1463632 w 2511531"/>
              <a:gd name="connsiteY44" fmla="*/ 2073897 h 2168165"/>
              <a:gd name="connsiteX45" fmla="*/ 1491913 w 2511531"/>
              <a:gd name="connsiteY45" fmla="*/ 2083323 h 2168165"/>
              <a:gd name="connsiteX46" fmla="*/ 1567327 w 2511531"/>
              <a:gd name="connsiteY46" fmla="*/ 2130457 h 2168165"/>
              <a:gd name="connsiteX47" fmla="*/ 1595607 w 2511531"/>
              <a:gd name="connsiteY47" fmla="*/ 2149311 h 2168165"/>
              <a:gd name="connsiteX48" fmla="*/ 1661595 w 2511531"/>
              <a:gd name="connsiteY48" fmla="*/ 2168165 h 2168165"/>
              <a:gd name="connsiteX49" fmla="*/ 2114082 w 2511531"/>
              <a:gd name="connsiteY49" fmla="*/ 2158738 h 2168165"/>
              <a:gd name="connsiteX50" fmla="*/ 2170643 w 2511531"/>
              <a:gd name="connsiteY50" fmla="*/ 2130457 h 2168165"/>
              <a:gd name="connsiteX51" fmla="*/ 2227203 w 2511531"/>
              <a:gd name="connsiteY51" fmla="*/ 2111604 h 2168165"/>
              <a:gd name="connsiteX52" fmla="*/ 2293191 w 2511531"/>
              <a:gd name="connsiteY52" fmla="*/ 2064470 h 2168165"/>
              <a:gd name="connsiteX53" fmla="*/ 2349752 w 2511531"/>
              <a:gd name="connsiteY53" fmla="*/ 2036189 h 2168165"/>
              <a:gd name="connsiteX54" fmla="*/ 2340325 w 2511531"/>
              <a:gd name="connsiteY54" fmla="*/ 1630837 h 2168165"/>
              <a:gd name="connsiteX55" fmla="*/ 2302618 w 2511531"/>
              <a:gd name="connsiteY55" fmla="*/ 1574276 h 2168165"/>
              <a:gd name="connsiteX56" fmla="*/ 2274337 w 2511531"/>
              <a:gd name="connsiteY56" fmla="*/ 1536569 h 2168165"/>
              <a:gd name="connsiteX57" fmla="*/ 2236630 w 2511531"/>
              <a:gd name="connsiteY57" fmla="*/ 1470581 h 2168165"/>
              <a:gd name="connsiteX58" fmla="*/ 2208350 w 2511531"/>
              <a:gd name="connsiteY58" fmla="*/ 1442301 h 2168165"/>
              <a:gd name="connsiteX59" fmla="*/ 2189496 w 2511531"/>
              <a:gd name="connsiteY59" fmla="*/ 1404593 h 2168165"/>
              <a:gd name="connsiteX60" fmla="*/ 2170643 w 2511531"/>
              <a:gd name="connsiteY60" fmla="*/ 1348033 h 2168165"/>
              <a:gd name="connsiteX61" fmla="*/ 2180069 w 2511531"/>
              <a:gd name="connsiteY61" fmla="*/ 1206631 h 2168165"/>
              <a:gd name="connsiteX62" fmla="*/ 2208350 w 2511531"/>
              <a:gd name="connsiteY62" fmla="*/ 1140643 h 2168165"/>
              <a:gd name="connsiteX63" fmla="*/ 2246057 w 2511531"/>
              <a:gd name="connsiteY63" fmla="*/ 1084082 h 2168165"/>
              <a:gd name="connsiteX64" fmla="*/ 2321471 w 2511531"/>
              <a:gd name="connsiteY64" fmla="*/ 989814 h 2168165"/>
              <a:gd name="connsiteX65" fmla="*/ 2340325 w 2511531"/>
              <a:gd name="connsiteY65" fmla="*/ 961534 h 2168165"/>
              <a:gd name="connsiteX66" fmla="*/ 2349752 w 2511531"/>
              <a:gd name="connsiteY66" fmla="*/ 933253 h 2168165"/>
              <a:gd name="connsiteX67" fmla="*/ 2387459 w 2511531"/>
              <a:gd name="connsiteY67" fmla="*/ 876692 h 2168165"/>
              <a:gd name="connsiteX68" fmla="*/ 2415739 w 2511531"/>
              <a:gd name="connsiteY68" fmla="*/ 801278 h 2168165"/>
              <a:gd name="connsiteX69" fmla="*/ 2434593 w 2511531"/>
              <a:gd name="connsiteY69" fmla="*/ 735290 h 2168165"/>
              <a:gd name="connsiteX70" fmla="*/ 2453447 w 2511531"/>
              <a:gd name="connsiteY70" fmla="*/ 678729 h 2168165"/>
              <a:gd name="connsiteX71" fmla="*/ 2472300 w 2511531"/>
              <a:gd name="connsiteY71" fmla="*/ 546754 h 2168165"/>
              <a:gd name="connsiteX72" fmla="*/ 2481727 w 2511531"/>
              <a:gd name="connsiteY72" fmla="*/ 509047 h 2168165"/>
              <a:gd name="connsiteX73" fmla="*/ 2500581 w 2511531"/>
              <a:gd name="connsiteY73" fmla="*/ 471340 h 2168165"/>
              <a:gd name="connsiteX74" fmla="*/ 2472300 w 2511531"/>
              <a:gd name="connsiteY74" fmla="*/ 169682 h 2168165"/>
              <a:gd name="connsiteX75" fmla="*/ 2359179 w 2511531"/>
              <a:gd name="connsiteY75" fmla="*/ 75414 h 2168165"/>
              <a:gd name="connsiteX76" fmla="*/ 2302618 w 2511531"/>
              <a:gd name="connsiteY76" fmla="*/ 56560 h 2168165"/>
              <a:gd name="connsiteX77" fmla="*/ 2198923 w 2511531"/>
              <a:gd name="connsiteY77" fmla="*/ 18853 h 2168165"/>
              <a:gd name="connsiteX78" fmla="*/ 1595607 w 2511531"/>
              <a:gd name="connsiteY78" fmla="*/ 0 h 2168165"/>
              <a:gd name="connsiteX79" fmla="*/ 1482486 w 2511531"/>
              <a:gd name="connsiteY79" fmla="*/ 37707 h 2168165"/>
              <a:gd name="connsiteX80" fmla="*/ 1444779 w 2511531"/>
              <a:gd name="connsiteY80" fmla="*/ 47134 h 2168165"/>
              <a:gd name="connsiteX81" fmla="*/ 1331657 w 2511531"/>
              <a:gd name="connsiteY81" fmla="*/ 94268 h 2168165"/>
              <a:gd name="connsiteX82" fmla="*/ 1265669 w 2511531"/>
              <a:gd name="connsiteY82" fmla="*/ 131975 h 2168165"/>
              <a:gd name="connsiteX83" fmla="*/ 1237389 w 2511531"/>
              <a:gd name="connsiteY83" fmla="*/ 141402 h 2168165"/>
              <a:gd name="connsiteX84" fmla="*/ 1152548 w 2511531"/>
              <a:gd name="connsiteY84" fmla="*/ 150828 h 2168165"/>
              <a:gd name="connsiteX85" fmla="*/ 973438 w 2511531"/>
              <a:gd name="connsiteY85" fmla="*/ 122548 h 2168165"/>
              <a:gd name="connsiteX86" fmla="*/ 954585 w 2511531"/>
              <a:gd name="connsiteY86" fmla="*/ 94268 h 2168165"/>
              <a:gd name="connsiteX87" fmla="*/ 888597 w 2511531"/>
              <a:gd name="connsiteY87" fmla="*/ 37707 h 216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511531" h="2168165">
                <a:moveTo>
                  <a:pt x="888597" y="37707"/>
                </a:moveTo>
                <a:lnTo>
                  <a:pt x="888597" y="37707"/>
                </a:lnTo>
                <a:cubicBezTo>
                  <a:pt x="880720" y="38270"/>
                  <a:pt x="759158" y="39313"/>
                  <a:pt x="718915" y="56560"/>
                </a:cubicBezTo>
                <a:cubicBezTo>
                  <a:pt x="708501" y="61023"/>
                  <a:pt x="700768" y="70347"/>
                  <a:pt x="690634" y="75414"/>
                </a:cubicBezTo>
                <a:cubicBezTo>
                  <a:pt x="681746" y="79858"/>
                  <a:pt x="671040" y="80015"/>
                  <a:pt x="662354" y="84841"/>
                </a:cubicBezTo>
                <a:cubicBezTo>
                  <a:pt x="642546" y="95845"/>
                  <a:pt x="624647" y="109979"/>
                  <a:pt x="605793" y="122548"/>
                </a:cubicBezTo>
                <a:cubicBezTo>
                  <a:pt x="596366" y="128833"/>
                  <a:pt x="585524" y="133391"/>
                  <a:pt x="577513" y="141402"/>
                </a:cubicBezTo>
                <a:cubicBezTo>
                  <a:pt x="540071" y="178843"/>
                  <a:pt x="562165" y="166449"/>
                  <a:pt x="511525" y="179109"/>
                </a:cubicBezTo>
                <a:cubicBezTo>
                  <a:pt x="505240" y="188536"/>
                  <a:pt x="500682" y="199378"/>
                  <a:pt x="492671" y="207389"/>
                </a:cubicBezTo>
                <a:cubicBezTo>
                  <a:pt x="484660" y="215400"/>
                  <a:pt x="471469" y="217396"/>
                  <a:pt x="464391" y="226243"/>
                </a:cubicBezTo>
                <a:cubicBezTo>
                  <a:pt x="458184" y="234002"/>
                  <a:pt x="460476" y="246255"/>
                  <a:pt x="454964" y="254523"/>
                </a:cubicBezTo>
                <a:cubicBezTo>
                  <a:pt x="447569" y="265616"/>
                  <a:pt x="434433" y="271956"/>
                  <a:pt x="426684" y="282804"/>
                </a:cubicBezTo>
                <a:cubicBezTo>
                  <a:pt x="418516" y="294239"/>
                  <a:pt x="414802" y="308310"/>
                  <a:pt x="407830" y="320511"/>
                </a:cubicBezTo>
                <a:cubicBezTo>
                  <a:pt x="402209" y="330348"/>
                  <a:pt x="395261" y="339364"/>
                  <a:pt x="388977" y="348791"/>
                </a:cubicBezTo>
                <a:cubicBezTo>
                  <a:pt x="385835" y="361360"/>
                  <a:pt x="382959" y="373999"/>
                  <a:pt x="379550" y="386499"/>
                </a:cubicBezTo>
                <a:cubicBezTo>
                  <a:pt x="373531" y="408569"/>
                  <a:pt x="366244" y="430293"/>
                  <a:pt x="360696" y="452486"/>
                </a:cubicBezTo>
                <a:cubicBezTo>
                  <a:pt x="356810" y="468030"/>
                  <a:pt x="354411" y="483909"/>
                  <a:pt x="351269" y="499620"/>
                </a:cubicBezTo>
                <a:cubicBezTo>
                  <a:pt x="348127" y="565608"/>
                  <a:pt x="354799" y="632803"/>
                  <a:pt x="341843" y="697583"/>
                </a:cubicBezTo>
                <a:cubicBezTo>
                  <a:pt x="338357" y="715013"/>
                  <a:pt x="315703" y="721794"/>
                  <a:pt x="304135" y="735290"/>
                </a:cubicBezTo>
                <a:cubicBezTo>
                  <a:pt x="258047" y="789059"/>
                  <a:pt x="322606" y="741177"/>
                  <a:pt x="238148" y="791851"/>
                </a:cubicBezTo>
                <a:cubicBezTo>
                  <a:pt x="231863" y="801278"/>
                  <a:pt x="227821" y="812671"/>
                  <a:pt x="219294" y="820132"/>
                </a:cubicBezTo>
                <a:cubicBezTo>
                  <a:pt x="175882" y="858117"/>
                  <a:pt x="167594" y="852367"/>
                  <a:pt x="125026" y="876692"/>
                </a:cubicBezTo>
                <a:cubicBezTo>
                  <a:pt x="73856" y="905932"/>
                  <a:pt x="120319" y="887688"/>
                  <a:pt x="68465" y="904973"/>
                </a:cubicBezTo>
                <a:cubicBezTo>
                  <a:pt x="62683" y="910755"/>
                  <a:pt x="21651" y="948089"/>
                  <a:pt x="21331" y="961534"/>
                </a:cubicBezTo>
                <a:cubicBezTo>
                  <a:pt x="12954" y="1313364"/>
                  <a:pt x="-35571" y="1229689"/>
                  <a:pt x="49612" y="1357459"/>
                </a:cubicBezTo>
                <a:cubicBezTo>
                  <a:pt x="73302" y="1428538"/>
                  <a:pt x="41347" y="1340931"/>
                  <a:pt x="77892" y="1414020"/>
                </a:cubicBezTo>
                <a:cubicBezTo>
                  <a:pt x="82336" y="1422908"/>
                  <a:pt x="82875" y="1433413"/>
                  <a:pt x="87319" y="1442301"/>
                </a:cubicBezTo>
                <a:cubicBezTo>
                  <a:pt x="92386" y="1452434"/>
                  <a:pt x="100747" y="1460635"/>
                  <a:pt x="106172" y="1470581"/>
                </a:cubicBezTo>
                <a:cubicBezTo>
                  <a:pt x="155057" y="1560202"/>
                  <a:pt x="118032" y="1528763"/>
                  <a:pt x="172160" y="1564849"/>
                </a:cubicBezTo>
                <a:cubicBezTo>
                  <a:pt x="285313" y="1734572"/>
                  <a:pt x="93573" y="1454828"/>
                  <a:pt x="219294" y="1611983"/>
                </a:cubicBezTo>
                <a:cubicBezTo>
                  <a:pt x="280615" y="1688637"/>
                  <a:pt x="168128" y="1589099"/>
                  <a:pt x="247574" y="1668544"/>
                </a:cubicBezTo>
                <a:cubicBezTo>
                  <a:pt x="258684" y="1679654"/>
                  <a:pt x="273539" y="1686386"/>
                  <a:pt x="285282" y="1696824"/>
                </a:cubicBezTo>
                <a:cubicBezTo>
                  <a:pt x="301889" y="1711585"/>
                  <a:pt x="314213" y="1731216"/>
                  <a:pt x="332416" y="1743958"/>
                </a:cubicBezTo>
                <a:cubicBezTo>
                  <a:pt x="346279" y="1753662"/>
                  <a:pt x="364087" y="1755939"/>
                  <a:pt x="379550" y="1762812"/>
                </a:cubicBezTo>
                <a:cubicBezTo>
                  <a:pt x="392391" y="1768519"/>
                  <a:pt x="405056" y="1774694"/>
                  <a:pt x="417257" y="1781666"/>
                </a:cubicBezTo>
                <a:cubicBezTo>
                  <a:pt x="427094" y="1787287"/>
                  <a:pt x="435124" y="1796056"/>
                  <a:pt x="445537" y="1800519"/>
                </a:cubicBezTo>
                <a:cubicBezTo>
                  <a:pt x="457446" y="1805623"/>
                  <a:pt x="470787" y="1806387"/>
                  <a:pt x="483245" y="1809946"/>
                </a:cubicBezTo>
                <a:cubicBezTo>
                  <a:pt x="492799" y="1812676"/>
                  <a:pt x="501592" y="1819118"/>
                  <a:pt x="511525" y="1819373"/>
                </a:cubicBezTo>
                <a:cubicBezTo>
                  <a:pt x="747139" y="1825415"/>
                  <a:pt x="982865" y="1825658"/>
                  <a:pt x="1218535" y="1828800"/>
                </a:cubicBezTo>
                <a:cubicBezTo>
                  <a:pt x="1284498" y="1845289"/>
                  <a:pt x="1231316" y="1825123"/>
                  <a:pt x="1284523" y="1866507"/>
                </a:cubicBezTo>
                <a:cubicBezTo>
                  <a:pt x="1302409" y="1880418"/>
                  <a:pt x="1341084" y="1904214"/>
                  <a:pt x="1341084" y="1904214"/>
                </a:cubicBezTo>
                <a:cubicBezTo>
                  <a:pt x="1408450" y="2005265"/>
                  <a:pt x="1303541" y="1851904"/>
                  <a:pt x="1388218" y="1960775"/>
                </a:cubicBezTo>
                <a:cubicBezTo>
                  <a:pt x="1402129" y="1978661"/>
                  <a:pt x="1413356" y="1998482"/>
                  <a:pt x="1425925" y="2017336"/>
                </a:cubicBezTo>
                <a:lnTo>
                  <a:pt x="1444779" y="2045616"/>
                </a:lnTo>
                <a:cubicBezTo>
                  <a:pt x="1451064" y="2055043"/>
                  <a:pt x="1452884" y="2070315"/>
                  <a:pt x="1463632" y="2073897"/>
                </a:cubicBezTo>
                <a:lnTo>
                  <a:pt x="1491913" y="2083323"/>
                </a:lnTo>
                <a:cubicBezTo>
                  <a:pt x="1564013" y="2137399"/>
                  <a:pt x="1494861" y="2089048"/>
                  <a:pt x="1567327" y="2130457"/>
                </a:cubicBezTo>
                <a:cubicBezTo>
                  <a:pt x="1577164" y="2136078"/>
                  <a:pt x="1585474" y="2144244"/>
                  <a:pt x="1595607" y="2149311"/>
                </a:cubicBezTo>
                <a:cubicBezTo>
                  <a:pt x="1609130" y="2156073"/>
                  <a:pt x="1649515" y="2165145"/>
                  <a:pt x="1661595" y="2168165"/>
                </a:cubicBezTo>
                <a:cubicBezTo>
                  <a:pt x="1812424" y="2165023"/>
                  <a:pt x="1963632" y="2169883"/>
                  <a:pt x="2114082" y="2158738"/>
                </a:cubicBezTo>
                <a:cubicBezTo>
                  <a:pt x="2135104" y="2157181"/>
                  <a:pt x="2151185" y="2138564"/>
                  <a:pt x="2170643" y="2130457"/>
                </a:cubicBezTo>
                <a:cubicBezTo>
                  <a:pt x="2188987" y="2122813"/>
                  <a:pt x="2227203" y="2111604"/>
                  <a:pt x="2227203" y="2111604"/>
                </a:cubicBezTo>
                <a:cubicBezTo>
                  <a:pt x="2235745" y="2105198"/>
                  <a:pt x="2279405" y="2071363"/>
                  <a:pt x="2293191" y="2064470"/>
                </a:cubicBezTo>
                <a:cubicBezTo>
                  <a:pt x="2371245" y="2025443"/>
                  <a:pt x="2268706" y="2090220"/>
                  <a:pt x="2349752" y="2036189"/>
                </a:cubicBezTo>
                <a:cubicBezTo>
                  <a:pt x="2346610" y="1901072"/>
                  <a:pt x="2354045" y="1765293"/>
                  <a:pt x="2340325" y="1630837"/>
                </a:cubicBezTo>
                <a:cubicBezTo>
                  <a:pt x="2338025" y="1608295"/>
                  <a:pt x="2316214" y="1592403"/>
                  <a:pt x="2302618" y="1574276"/>
                </a:cubicBezTo>
                <a:cubicBezTo>
                  <a:pt x="2293191" y="1561707"/>
                  <a:pt x="2282664" y="1549892"/>
                  <a:pt x="2274337" y="1536569"/>
                </a:cubicBezTo>
                <a:cubicBezTo>
                  <a:pt x="2251280" y="1499678"/>
                  <a:pt x="2262584" y="1501725"/>
                  <a:pt x="2236630" y="1470581"/>
                </a:cubicBezTo>
                <a:cubicBezTo>
                  <a:pt x="2228095" y="1460340"/>
                  <a:pt x="2216099" y="1453149"/>
                  <a:pt x="2208350" y="1442301"/>
                </a:cubicBezTo>
                <a:cubicBezTo>
                  <a:pt x="2200182" y="1430866"/>
                  <a:pt x="2194715" y="1417641"/>
                  <a:pt x="2189496" y="1404593"/>
                </a:cubicBezTo>
                <a:cubicBezTo>
                  <a:pt x="2182115" y="1386141"/>
                  <a:pt x="2170643" y="1348033"/>
                  <a:pt x="2170643" y="1348033"/>
                </a:cubicBezTo>
                <a:cubicBezTo>
                  <a:pt x="2173785" y="1300899"/>
                  <a:pt x="2174853" y="1253581"/>
                  <a:pt x="2180069" y="1206631"/>
                </a:cubicBezTo>
                <a:cubicBezTo>
                  <a:pt x="2181842" y="1190672"/>
                  <a:pt x="2202160" y="1150959"/>
                  <a:pt x="2208350" y="1140643"/>
                </a:cubicBezTo>
                <a:cubicBezTo>
                  <a:pt x="2220008" y="1121213"/>
                  <a:pt x="2230035" y="1100104"/>
                  <a:pt x="2246057" y="1084082"/>
                </a:cubicBezTo>
                <a:cubicBezTo>
                  <a:pt x="2299788" y="1030351"/>
                  <a:pt x="2273902" y="1061167"/>
                  <a:pt x="2321471" y="989814"/>
                </a:cubicBezTo>
                <a:lnTo>
                  <a:pt x="2340325" y="961534"/>
                </a:lnTo>
                <a:cubicBezTo>
                  <a:pt x="2343467" y="952107"/>
                  <a:pt x="2344926" y="941939"/>
                  <a:pt x="2349752" y="933253"/>
                </a:cubicBezTo>
                <a:cubicBezTo>
                  <a:pt x="2360756" y="913445"/>
                  <a:pt x="2387459" y="876692"/>
                  <a:pt x="2387459" y="876692"/>
                </a:cubicBezTo>
                <a:cubicBezTo>
                  <a:pt x="2404839" y="807175"/>
                  <a:pt x="2386163" y="870289"/>
                  <a:pt x="2415739" y="801278"/>
                </a:cubicBezTo>
                <a:cubicBezTo>
                  <a:pt x="2426301" y="776633"/>
                  <a:pt x="2426618" y="761872"/>
                  <a:pt x="2434593" y="735290"/>
                </a:cubicBezTo>
                <a:cubicBezTo>
                  <a:pt x="2440304" y="716255"/>
                  <a:pt x="2453447" y="678729"/>
                  <a:pt x="2453447" y="678729"/>
                </a:cubicBezTo>
                <a:cubicBezTo>
                  <a:pt x="2459240" y="632380"/>
                  <a:pt x="2463238" y="592065"/>
                  <a:pt x="2472300" y="546754"/>
                </a:cubicBezTo>
                <a:cubicBezTo>
                  <a:pt x="2474841" y="534050"/>
                  <a:pt x="2477178" y="521178"/>
                  <a:pt x="2481727" y="509047"/>
                </a:cubicBezTo>
                <a:cubicBezTo>
                  <a:pt x="2486661" y="495889"/>
                  <a:pt x="2494296" y="483909"/>
                  <a:pt x="2500581" y="471340"/>
                </a:cubicBezTo>
                <a:cubicBezTo>
                  <a:pt x="2498280" y="404620"/>
                  <a:pt x="2540799" y="246742"/>
                  <a:pt x="2472300" y="169682"/>
                </a:cubicBezTo>
                <a:cubicBezTo>
                  <a:pt x="2450192" y="144811"/>
                  <a:pt x="2395029" y="87364"/>
                  <a:pt x="2359179" y="75414"/>
                </a:cubicBezTo>
                <a:lnTo>
                  <a:pt x="2302618" y="56560"/>
                </a:lnTo>
                <a:cubicBezTo>
                  <a:pt x="2259621" y="13564"/>
                  <a:pt x="2281489" y="23857"/>
                  <a:pt x="2198923" y="18853"/>
                </a:cubicBezTo>
                <a:cubicBezTo>
                  <a:pt x="2051822" y="9938"/>
                  <a:pt x="1712748" y="3003"/>
                  <a:pt x="1595607" y="0"/>
                </a:cubicBezTo>
                <a:cubicBezTo>
                  <a:pt x="1442286" y="19164"/>
                  <a:pt x="1579107" y="-10605"/>
                  <a:pt x="1482486" y="37707"/>
                </a:cubicBezTo>
                <a:cubicBezTo>
                  <a:pt x="1470898" y="43501"/>
                  <a:pt x="1456910" y="42585"/>
                  <a:pt x="1444779" y="47134"/>
                </a:cubicBezTo>
                <a:cubicBezTo>
                  <a:pt x="1406530" y="61477"/>
                  <a:pt x="1365646" y="71609"/>
                  <a:pt x="1331657" y="94268"/>
                </a:cubicBezTo>
                <a:cubicBezTo>
                  <a:pt x="1303255" y="113202"/>
                  <a:pt x="1299158" y="117622"/>
                  <a:pt x="1265669" y="131975"/>
                </a:cubicBezTo>
                <a:cubicBezTo>
                  <a:pt x="1256536" y="135889"/>
                  <a:pt x="1247190" y="139768"/>
                  <a:pt x="1237389" y="141402"/>
                </a:cubicBezTo>
                <a:cubicBezTo>
                  <a:pt x="1209322" y="146080"/>
                  <a:pt x="1180828" y="147686"/>
                  <a:pt x="1152548" y="150828"/>
                </a:cubicBezTo>
                <a:cubicBezTo>
                  <a:pt x="1101379" y="147630"/>
                  <a:pt x="1018675" y="167785"/>
                  <a:pt x="973438" y="122548"/>
                </a:cubicBezTo>
                <a:cubicBezTo>
                  <a:pt x="965427" y="114537"/>
                  <a:pt x="962596" y="102279"/>
                  <a:pt x="954585" y="94268"/>
                </a:cubicBezTo>
                <a:cubicBezTo>
                  <a:pt x="909084" y="48767"/>
                  <a:pt x="899595" y="47134"/>
                  <a:pt x="888597" y="3770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A5D4377-0FD2-4FA9-9B20-34F1F05730DB}"/>
              </a:ext>
            </a:extLst>
          </p:cNvPr>
          <p:cNvSpPr/>
          <p:nvPr/>
        </p:nvSpPr>
        <p:spPr bwMode="auto">
          <a:xfrm>
            <a:off x="6876256" y="4358936"/>
            <a:ext cx="1702601" cy="1259913"/>
          </a:xfrm>
          <a:prstGeom prst="ellipse">
            <a:avLst/>
          </a:prstGeom>
          <a:solidFill>
            <a:srgbClr val="0070C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921F06AD-7BF1-41A9-A4EB-33111EC8F486}"/>
              </a:ext>
            </a:extLst>
          </p:cNvPr>
          <p:cNvSpPr/>
          <p:nvPr/>
        </p:nvSpPr>
        <p:spPr bwMode="auto">
          <a:xfrm rot="20364712">
            <a:off x="7383226" y="4476808"/>
            <a:ext cx="945738" cy="773242"/>
          </a:xfrm>
          <a:prstGeom prst="ellipse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CA67E12-4CA8-4122-8A26-3929E1F5699B}"/>
              </a:ext>
            </a:extLst>
          </p:cNvPr>
          <p:cNvSpPr txBox="1"/>
          <p:nvPr/>
        </p:nvSpPr>
        <p:spPr>
          <a:xfrm>
            <a:off x="8007024" y="3512705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all </a:t>
            </a:r>
            <a:r>
              <a:rPr lang="de-AT" sz="1200" dirty="0" err="1"/>
              <a:t>diagnoses</a:t>
            </a:r>
            <a:endParaRPr lang="de-AT" sz="1200" dirty="0"/>
          </a:p>
          <a:p>
            <a:r>
              <a:rPr lang="de-AT" sz="1200" dirty="0"/>
              <a:t>(</a:t>
            </a:r>
            <a:r>
              <a:rPr lang="de-AT" sz="1200" dirty="0" err="1"/>
              <a:t>unknown</a:t>
            </a:r>
            <a:r>
              <a:rPr lang="de-AT" sz="1200" dirty="0"/>
              <a:t>)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3E9EDD7-99BA-4010-9ADC-6585B0F635C9}"/>
              </a:ext>
            </a:extLst>
          </p:cNvPr>
          <p:cNvSpPr/>
          <p:nvPr/>
        </p:nvSpPr>
        <p:spPr bwMode="auto">
          <a:xfrm>
            <a:off x="7026317" y="4770860"/>
            <a:ext cx="1290099" cy="672956"/>
          </a:xfrm>
          <a:prstGeom prst="ellipse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599F223F-638F-4837-AB04-C2279A3C5E99}"/>
              </a:ext>
            </a:extLst>
          </p:cNvPr>
          <p:cNvCxnSpPr>
            <a:cxnSpLocks/>
            <a:endCxn id="46" idx="2"/>
          </p:cNvCxnSpPr>
          <p:nvPr/>
        </p:nvCxnSpPr>
        <p:spPr bwMode="auto">
          <a:xfrm flipV="1">
            <a:off x="8380719" y="3974370"/>
            <a:ext cx="15706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68BCF082-2818-47F5-B026-B869F6150F3A}"/>
              </a:ext>
            </a:extLst>
          </p:cNvPr>
          <p:cNvSpPr txBox="1"/>
          <p:nvPr/>
        </p:nvSpPr>
        <p:spPr>
          <a:xfrm>
            <a:off x="6591743" y="6020271"/>
            <a:ext cx="869149" cy="276999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de-AT" sz="1200" dirty="0"/>
              <a:t>sample S1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33BB77E8-67F1-4D8B-8BEA-9D3F99DE38B9}"/>
              </a:ext>
            </a:extLst>
          </p:cNvPr>
          <p:cNvCxnSpPr>
            <a:cxnSpLocks/>
            <a:endCxn id="49" idx="0"/>
          </p:cNvCxnSpPr>
          <p:nvPr/>
        </p:nvCxnSpPr>
        <p:spPr bwMode="auto">
          <a:xfrm flipH="1">
            <a:off x="7026318" y="5537663"/>
            <a:ext cx="617356" cy="4826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E298A352-7EF2-48FE-9B40-FA2FD743402A}"/>
              </a:ext>
            </a:extLst>
          </p:cNvPr>
          <p:cNvSpPr txBox="1"/>
          <p:nvPr/>
        </p:nvSpPr>
        <p:spPr>
          <a:xfrm>
            <a:off x="6927681" y="3739241"/>
            <a:ext cx="869149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200" dirty="0"/>
              <a:t>sample S3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61076EA-B4B4-48EA-B006-D3B5691C862E}"/>
              </a:ext>
            </a:extLst>
          </p:cNvPr>
          <p:cNvSpPr txBox="1"/>
          <p:nvPr/>
        </p:nvSpPr>
        <p:spPr>
          <a:xfrm>
            <a:off x="6137171" y="4182445"/>
            <a:ext cx="869149" cy="276999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de-AT" sz="1200" dirty="0"/>
              <a:t>sample S2</a:t>
            </a:r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5D7DE55-E8E0-4BC9-9368-ABB225B58C56}"/>
              </a:ext>
            </a:extLst>
          </p:cNvPr>
          <p:cNvCxnSpPr>
            <a:cxnSpLocks/>
            <a:stCxn id="54" idx="2"/>
          </p:cNvCxnSpPr>
          <p:nvPr/>
        </p:nvCxnSpPr>
        <p:spPr bwMode="auto">
          <a:xfrm>
            <a:off x="6571746" y="4459444"/>
            <a:ext cx="674876" cy="5281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59D7AB2A-3901-4026-9DE0-13F7020F8F84}"/>
              </a:ext>
            </a:extLst>
          </p:cNvPr>
          <p:cNvCxnSpPr>
            <a:cxnSpLocks/>
            <a:stCxn id="53" idx="2"/>
          </p:cNvCxnSpPr>
          <p:nvPr/>
        </p:nvCxnSpPr>
        <p:spPr bwMode="auto">
          <a:xfrm>
            <a:off x="7362256" y="4016240"/>
            <a:ext cx="434574" cy="588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7" name="Textfeld 56">
            <a:extLst>
              <a:ext uri="{FF2B5EF4-FFF2-40B4-BE49-F238E27FC236}">
                <a16:creationId xmlns:a16="http://schemas.microsoft.com/office/drawing/2014/main" id="{6D99195F-2BC9-49E1-AA7D-0A7498430D0D}"/>
              </a:ext>
            </a:extLst>
          </p:cNvPr>
          <p:cNvSpPr txBox="1"/>
          <p:nvPr/>
        </p:nvSpPr>
        <p:spPr>
          <a:xfrm>
            <a:off x="5972301" y="1021807"/>
            <a:ext cx="2511531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 err="1"/>
              <a:t>information</a:t>
            </a:r>
            <a:r>
              <a:rPr lang="de-AT" sz="1400" dirty="0"/>
              <a:t> </a:t>
            </a:r>
            <a:r>
              <a:rPr lang="de-AT" sz="1400" dirty="0" err="1"/>
              <a:t>gain</a:t>
            </a:r>
            <a:r>
              <a:rPr lang="de-AT" sz="1400" dirty="0"/>
              <a:t>: </a:t>
            </a:r>
            <a:r>
              <a:rPr lang="de-AT" sz="1400" dirty="0" err="1">
                <a:solidFill>
                  <a:srgbClr val="4699C2"/>
                </a:solidFill>
              </a:rPr>
              <a:t>higher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/>
              <a:t>if</a:t>
            </a:r>
            <a:r>
              <a:rPr lang="de-AT" sz="1400" dirty="0"/>
              <a:t> </a:t>
            </a:r>
            <a:r>
              <a:rPr lang="de-AT" sz="1400" dirty="0" err="1"/>
              <a:t>probabilities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meaurement</a:t>
            </a:r>
            <a:r>
              <a:rPr lang="de-AT" sz="1400" dirty="0"/>
              <a:t> </a:t>
            </a:r>
            <a:r>
              <a:rPr lang="de-AT" sz="1400" dirty="0" err="1"/>
              <a:t>outcomes</a:t>
            </a:r>
            <a:r>
              <a:rPr lang="de-AT" sz="1400" dirty="0"/>
              <a:t> </a:t>
            </a:r>
            <a:r>
              <a:rPr lang="de-AT" sz="1400" dirty="0" err="1"/>
              <a:t>are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closer</a:t>
            </a:r>
            <a:r>
              <a:rPr lang="de-AT" sz="1400" dirty="0">
                <a:solidFill>
                  <a:srgbClr val="4699C2"/>
                </a:solidFill>
              </a:rPr>
              <a:t> </a:t>
            </a:r>
            <a:r>
              <a:rPr lang="de-AT" sz="1400" dirty="0" err="1">
                <a:solidFill>
                  <a:srgbClr val="4699C2"/>
                </a:solidFill>
              </a:rPr>
              <a:t>to</a:t>
            </a:r>
            <a:r>
              <a:rPr lang="de-AT" sz="1400" dirty="0">
                <a:solidFill>
                  <a:srgbClr val="4699C2"/>
                </a:solidFill>
              </a:rPr>
              <a:t> 0.5</a:t>
            </a:r>
            <a:r>
              <a:rPr lang="de-AT" sz="1400" dirty="0"/>
              <a:t> 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A5603B6-2805-42AE-B9BB-55C62CB83045}"/>
              </a:ext>
            </a:extLst>
          </p:cNvPr>
          <p:cNvCxnSpPr>
            <a:stCxn id="34" idx="3"/>
            <a:endCxn id="57" idx="1"/>
          </p:cNvCxnSpPr>
          <p:nvPr/>
        </p:nvCxnSpPr>
        <p:spPr bwMode="auto">
          <a:xfrm>
            <a:off x="5498620" y="1175696"/>
            <a:ext cx="473681" cy="2154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753292-4994-42FD-A37C-18F3A00DC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3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72" grpId="0" animBg="1"/>
      <p:bldP spid="73" grpId="0" animBg="1"/>
      <p:bldP spid="34" grpId="0" animBg="1"/>
      <p:bldP spid="52" grpId="0" animBg="1"/>
      <p:bldP spid="51" grpId="0" animBg="1"/>
      <p:bldP spid="58" grpId="0" animBg="1"/>
      <p:bldP spid="76" grpId="0" animBg="1"/>
      <p:bldP spid="77" grpId="0" animBg="1"/>
      <p:bldP spid="78" grpId="0"/>
      <p:bldP spid="79" grpId="0"/>
      <p:bldP spid="5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02C26-49B3-46F8-80D4-1DC76500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Evaluation Approach (Details)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55F01E-6A87-498C-BC7E-53C0A7B1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677599" cy="5040560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Sample </a:t>
            </a:r>
            <a:r>
              <a:rPr lang="de-AT" b="1" dirty="0" err="1"/>
              <a:t>Types</a:t>
            </a:r>
            <a:r>
              <a:rPr lang="de-AT" b="1" dirty="0"/>
              <a:t>:</a:t>
            </a:r>
            <a:r>
              <a:rPr lang="de-AT" dirty="0"/>
              <a:t> </a:t>
            </a:r>
          </a:p>
          <a:p>
            <a:pPr lvl="1"/>
            <a:r>
              <a:rPr lang="de-AT" dirty="0"/>
              <a:t>best-first 		(</a:t>
            </a:r>
            <a:r>
              <a:rPr lang="de-AT" dirty="0" err="1"/>
              <a:t>bf</a:t>
            </a:r>
            <a:r>
              <a:rPr lang="de-AT" dirty="0"/>
              <a:t>)		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most</a:t>
            </a:r>
            <a:r>
              <a:rPr lang="de-AT" dirty="0">
                <a:sym typeface="Wingdings" panose="05000000000000000000" pitchFamily="2" charset="2"/>
              </a:rPr>
              <a:t> probable </a:t>
            </a:r>
            <a:r>
              <a:rPr lang="de-AT" dirty="0" err="1">
                <a:sym typeface="Wingdings" panose="05000000000000000000" pitchFamily="2" charset="2"/>
              </a:rPr>
              <a:t>diagnoses</a:t>
            </a:r>
            <a:endParaRPr lang="de-AT" dirty="0"/>
          </a:p>
          <a:p>
            <a:pPr lvl="1"/>
            <a:r>
              <a:rPr lang="de-AT" dirty="0" err="1"/>
              <a:t>random</a:t>
            </a:r>
            <a:r>
              <a:rPr lang="de-AT" dirty="0"/>
              <a:t>		(</a:t>
            </a:r>
            <a:r>
              <a:rPr lang="de-AT" dirty="0" err="1"/>
              <a:t>rd</a:t>
            </a:r>
            <a:r>
              <a:rPr lang="de-AT" dirty="0"/>
              <a:t>)		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unbiased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random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selection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from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diagnoses</a:t>
            </a:r>
            <a:endParaRPr lang="de-AT" dirty="0"/>
          </a:p>
          <a:p>
            <a:pPr lvl="1"/>
            <a:r>
              <a:rPr lang="de-AT" dirty="0" err="1"/>
              <a:t>worst</a:t>
            </a:r>
            <a:r>
              <a:rPr lang="de-AT" dirty="0"/>
              <a:t>-first		(</a:t>
            </a:r>
            <a:r>
              <a:rPr lang="de-AT" dirty="0" err="1"/>
              <a:t>wf</a:t>
            </a:r>
            <a:r>
              <a:rPr lang="de-AT" dirty="0"/>
              <a:t>)		</a:t>
            </a:r>
            <a:r>
              <a:rPr lang="de-AT" dirty="0">
                <a:sym typeface="Wingdings" panose="05000000000000000000" pitchFamily="2" charset="2"/>
              </a:rPr>
              <a:t> least probable </a:t>
            </a:r>
            <a:r>
              <a:rPr lang="de-AT" dirty="0" err="1">
                <a:sym typeface="Wingdings" panose="05000000000000000000" pitchFamily="2" charset="2"/>
              </a:rPr>
              <a:t>diagnoses</a:t>
            </a:r>
            <a:r>
              <a:rPr lang="de-AT" dirty="0">
                <a:sym typeface="Wingdings" panose="05000000000000000000" pitchFamily="2" charset="2"/>
              </a:rPr>
              <a:t> </a:t>
            </a:r>
            <a:endParaRPr lang="de-AT" dirty="0"/>
          </a:p>
          <a:p>
            <a:pPr lvl="1"/>
            <a:r>
              <a:rPr lang="de-AT" dirty="0" err="1"/>
              <a:t>approx</a:t>
            </a:r>
            <a:r>
              <a:rPr lang="de-AT" dirty="0"/>
              <a:t> best-first	(</a:t>
            </a:r>
            <a:r>
              <a:rPr lang="de-AT" dirty="0" err="1"/>
              <a:t>abf</a:t>
            </a:r>
            <a:r>
              <a:rPr lang="de-AT" dirty="0"/>
              <a:t>)		</a:t>
            </a:r>
          </a:p>
          <a:p>
            <a:pPr lvl="1"/>
            <a:r>
              <a:rPr lang="de-AT" dirty="0" err="1"/>
              <a:t>approx</a:t>
            </a:r>
            <a:r>
              <a:rPr lang="de-AT" dirty="0"/>
              <a:t> </a:t>
            </a:r>
            <a:r>
              <a:rPr lang="de-AT" dirty="0" err="1"/>
              <a:t>random</a:t>
            </a:r>
            <a:r>
              <a:rPr lang="de-AT" dirty="0"/>
              <a:t>	(</a:t>
            </a:r>
            <a:r>
              <a:rPr lang="de-AT" dirty="0" err="1"/>
              <a:t>ard</a:t>
            </a:r>
            <a:r>
              <a:rPr lang="de-AT" dirty="0"/>
              <a:t>)</a:t>
            </a:r>
          </a:p>
          <a:p>
            <a:pPr lvl="1"/>
            <a:r>
              <a:rPr lang="de-AT" dirty="0" err="1"/>
              <a:t>approx</a:t>
            </a:r>
            <a:r>
              <a:rPr lang="de-AT" dirty="0"/>
              <a:t> </a:t>
            </a:r>
            <a:r>
              <a:rPr lang="de-AT" dirty="0" err="1"/>
              <a:t>worst</a:t>
            </a:r>
            <a:r>
              <a:rPr lang="de-AT" dirty="0"/>
              <a:t>-first	(</a:t>
            </a:r>
            <a:r>
              <a:rPr lang="de-AT" dirty="0" err="1"/>
              <a:t>awf</a:t>
            </a:r>
            <a:r>
              <a:rPr lang="de-AT" dirty="0"/>
              <a:t>)		</a:t>
            </a:r>
            <a:endParaRPr lang="de-AT" dirty="0">
              <a:sym typeface="Wingdings" panose="05000000000000000000" pitchFamily="2" charset="2"/>
            </a:endParaRPr>
          </a:p>
          <a:p>
            <a:endParaRPr lang="de-AT" sz="1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 err="1">
                <a:sym typeface="Wingdings" panose="05000000000000000000" pitchFamily="2" charset="2"/>
              </a:rPr>
              <a:t>bf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rd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wf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are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269926"/>
                </a:solidFill>
                <a:sym typeface="Wingdings" panose="05000000000000000000" pitchFamily="2" charset="2"/>
              </a:rPr>
              <a:t>specific</a:t>
            </a:r>
            <a:r>
              <a:rPr lang="de-AT" dirty="0">
                <a:solidFill>
                  <a:srgbClr val="269926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269926"/>
                </a:solidFill>
                <a:sym typeface="Wingdings" panose="05000000000000000000" pitchFamily="2" charset="2"/>
              </a:rPr>
              <a:t>samples</a:t>
            </a:r>
            <a:r>
              <a:rPr lang="de-AT" dirty="0">
                <a:sym typeface="Wingdings" panose="05000000000000000000" pitchFamily="2" charset="2"/>
              </a:rPr>
              <a:t>  </a:t>
            </a:r>
            <a:r>
              <a:rPr lang="de-AT" dirty="0" err="1">
                <a:sym typeface="Wingdings" panose="05000000000000000000" pitchFamily="2" charset="2"/>
              </a:rPr>
              <a:t>sampling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outcome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is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precisely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predefined</a:t>
            </a:r>
            <a:r>
              <a:rPr lang="de-AT" dirty="0">
                <a:sym typeface="Wingdings" panose="05000000000000000000" pitchFamily="2" charset="2"/>
              </a:rPr>
              <a:t> </a:t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usually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more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expensive</a:t>
            </a:r>
            <a:r>
              <a:rPr lang="de-AT" dirty="0">
                <a:sym typeface="Wingdings" panose="05000000000000000000" pitchFamily="2" charset="2"/>
              </a:rPr>
              <a:t> (</a:t>
            </a:r>
            <a:r>
              <a:rPr lang="de-AT" dirty="0" err="1">
                <a:sym typeface="Wingdings" panose="05000000000000000000" pitchFamily="2" charset="2"/>
              </a:rPr>
              <a:t>exact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techniques</a:t>
            </a:r>
            <a:r>
              <a:rPr lang="de-AT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AT" sz="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 err="1">
                <a:sym typeface="Wingdings" panose="05000000000000000000" pitchFamily="2" charset="2"/>
              </a:rPr>
              <a:t>abf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ard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ym typeface="Wingdings" panose="05000000000000000000" pitchFamily="2" charset="2"/>
              </a:rPr>
              <a:t>awf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are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unspecific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samples</a:t>
            </a:r>
            <a:r>
              <a:rPr lang="de-AT" dirty="0">
                <a:sym typeface="Wingdings" panose="05000000000000000000" pitchFamily="2" charset="2"/>
              </a:rPr>
              <a:t>  </a:t>
            </a:r>
            <a:r>
              <a:rPr lang="de-AT" dirty="0" err="1">
                <a:sym typeface="Wingdings" panose="05000000000000000000" pitchFamily="2" charset="2"/>
              </a:rPr>
              <a:t>exact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sampling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outcome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not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known</a:t>
            </a:r>
            <a:r>
              <a:rPr lang="de-AT" dirty="0">
                <a:sym typeface="Wingdings" panose="05000000000000000000" pitchFamily="2" charset="2"/>
              </a:rPr>
              <a:t> </a:t>
            </a:r>
            <a:br>
              <a:rPr lang="de-AT" dirty="0">
                <a:sym typeface="Wingdings" panose="05000000000000000000" pitchFamily="2" charset="2"/>
              </a:rPr>
            </a:b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usually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less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expensive</a:t>
            </a:r>
            <a:r>
              <a:rPr lang="de-AT" dirty="0">
                <a:sym typeface="Wingdings" panose="05000000000000000000" pitchFamily="2" charset="2"/>
              </a:rPr>
              <a:t> (</a:t>
            </a:r>
            <a:r>
              <a:rPr lang="de-AT" dirty="0" err="1">
                <a:sym typeface="Wingdings" panose="05000000000000000000" pitchFamily="2" charset="2"/>
              </a:rPr>
              <a:t>approximate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techniques</a:t>
            </a:r>
            <a:r>
              <a:rPr lang="de-AT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AT" sz="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b="1" dirty="0" err="1">
                <a:sym typeface="Wingdings" panose="05000000000000000000" pitchFamily="2" charset="2"/>
              </a:rPr>
              <a:t>Computation</a:t>
            </a:r>
            <a:r>
              <a:rPr lang="de-AT" b="1" dirty="0">
                <a:sym typeface="Wingdings" panose="05000000000000000000" pitchFamily="2" charset="2"/>
              </a:rPr>
              <a:t> </a:t>
            </a:r>
            <a:r>
              <a:rPr lang="de-AT" b="1" dirty="0" err="1">
                <a:sym typeface="Wingdings" panose="05000000000000000000" pitchFamily="2" charset="2"/>
              </a:rPr>
              <a:t>of</a:t>
            </a:r>
            <a:r>
              <a:rPr lang="de-AT" b="1" dirty="0">
                <a:sym typeface="Wingdings" panose="05000000000000000000" pitchFamily="2" charset="2"/>
              </a:rPr>
              <a:t> Samples:</a:t>
            </a:r>
          </a:p>
          <a:p>
            <a:pPr marL="0" indent="0">
              <a:buNone/>
            </a:pPr>
            <a:r>
              <a:rPr lang="de-AT" dirty="0" err="1">
                <a:sym typeface="Wingdings" panose="05000000000000000000" pitchFamily="2" charset="2"/>
              </a:rPr>
              <a:t>bf</a:t>
            </a:r>
            <a:r>
              <a:rPr lang="de-AT" dirty="0">
                <a:sym typeface="Wingdings" panose="05000000000000000000" pitchFamily="2" charset="2"/>
              </a:rPr>
              <a:t> 	uniform-</a:t>
            </a:r>
            <a:r>
              <a:rPr lang="de-AT" dirty="0" err="1">
                <a:sym typeface="Wingdings" panose="05000000000000000000" pitchFamily="2" charset="2"/>
              </a:rPr>
              <a:t>cost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HS-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Tree</a:t>
            </a:r>
            <a:r>
              <a:rPr lang="de-AT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de-AT" dirty="0" err="1">
                <a:sym typeface="Wingdings" panose="05000000000000000000" pitchFamily="2" charset="2"/>
              </a:rPr>
              <a:t>rd</a:t>
            </a:r>
            <a:r>
              <a:rPr lang="de-AT" dirty="0">
                <a:sym typeface="Wingdings" panose="05000000000000000000" pitchFamily="2" charset="2"/>
              </a:rPr>
              <a:t>	</a:t>
            </a:r>
            <a:r>
              <a:rPr lang="de-AT" dirty="0" err="1">
                <a:sym typeface="Wingdings" panose="05000000000000000000" pitchFamily="2" charset="2"/>
              </a:rPr>
              <a:t>determine</a:t>
            </a:r>
            <a:r>
              <a:rPr lang="de-AT" dirty="0">
                <a:sym typeface="Wingdings" panose="05000000000000000000" pitchFamily="2" charset="2"/>
              </a:rPr>
              <a:t> all </a:t>
            </a:r>
            <a:r>
              <a:rPr lang="de-AT" dirty="0" err="1">
                <a:sym typeface="Wingdings" panose="05000000000000000000" pitchFamily="2" charset="2"/>
              </a:rPr>
              <a:t>diagnoses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sample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randomly</a:t>
            </a:r>
            <a:endParaRPr lang="de-AT" dirty="0">
              <a:solidFill>
                <a:srgbClr val="4699C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 err="1">
                <a:sym typeface="Wingdings" panose="05000000000000000000" pitchFamily="2" charset="2"/>
              </a:rPr>
              <a:t>wf</a:t>
            </a:r>
            <a:r>
              <a:rPr lang="de-AT" dirty="0">
                <a:sym typeface="Wingdings" panose="05000000000000000000" pitchFamily="2" charset="2"/>
              </a:rPr>
              <a:t>	</a:t>
            </a:r>
            <a:r>
              <a:rPr lang="de-AT" dirty="0" err="1">
                <a:sym typeface="Wingdings" panose="05000000000000000000" pitchFamily="2" charset="2"/>
              </a:rPr>
              <a:t>determine</a:t>
            </a:r>
            <a:r>
              <a:rPr lang="de-AT" dirty="0">
                <a:sym typeface="Wingdings" panose="05000000000000000000" pitchFamily="2" charset="2"/>
              </a:rPr>
              <a:t> all </a:t>
            </a:r>
            <a:r>
              <a:rPr lang="de-AT" dirty="0" err="1">
                <a:sym typeface="Wingdings" panose="05000000000000000000" pitchFamily="2" charset="2"/>
              </a:rPr>
              <a:t>diagnoses</a:t>
            </a:r>
            <a:r>
              <a:rPr lang="de-AT" dirty="0">
                <a:sym typeface="Wingdings" panose="05000000000000000000" pitchFamily="2" charset="2"/>
              </a:rPr>
              <a:t>,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select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least probable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diagnoses</a:t>
            </a:r>
            <a:endParaRPr lang="de-AT" dirty="0">
              <a:solidFill>
                <a:srgbClr val="4699C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 err="1">
                <a:sym typeface="Wingdings" panose="05000000000000000000" pitchFamily="2" charset="2"/>
              </a:rPr>
              <a:t>abf</a:t>
            </a:r>
            <a:r>
              <a:rPr lang="de-AT" dirty="0">
                <a:sym typeface="Wingdings" panose="05000000000000000000" pitchFamily="2" charset="2"/>
              </a:rPr>
              <a:t>	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Inv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-HS-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Tree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with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sorting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of</a:t>
            </a:r>
            <a:r>
              <a:rPr lang="de-AT" dirty="0">
                <a:sym typeface="Wingdings" panose="05000000000000000000" pitchFamily="2" charset="2"/>
              </a:rPr>
              <a:t> COMPS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by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probability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in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descending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order</a:t>
            </a:r>
            <a:endParaRPr lang="de-AT" dirty="0">
              <a:solidFill>
                <a:srgbClr val="4699C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 err="1">
                <a:sym typeface="Wingdings" panose="05000000000000000000" pitchFamily="2" charset="2"/>
              </a:rPr>
              <a:t>ard</a:t>
            </a:r>
            <a:r>
              <a:rPr lang="de-AT" dirty="0">
                <a:sym typeface="Wingdings" panose="05000000000000000000" pitchFamily="2" charset="2"/>
              </a:rPr>
              <a:t>	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Inv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-HS-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Tree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with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random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sorting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of</a:t>
            </a:r>
            <a:r>
              <a:rPr lang="de-AT" dirty="0">
                <a:sym typeface="Wingdings" panose="05000000000000000000" pitchFamily="2" charset="2"/>
              </a:rPr>
              <a:t> COMPS</a:t>
            </a:r>
          </a:p>
          <a:p>
            <a:pPr marL="0" indent="0">
              <a:buNone/>
            </a:pPr>
            <a:r>
              <a:rPr lang="de-AT" dirty="0" err="1">
                <a:sym typeface="Wingdings" panose="05000000000000000000" pitchFamily="2" charset="2"/>
              </a:rPr>
              <a:t>awf</a:t>
            </a:r>
            <a:r>
              <a:rPr lang="de-AT" dirty="0">
                <a:sym typeface="Wingdings" panose="05000000000000000000" pitchFamily="2" charset="2"/>
              </a:rPr>
              <a:t>	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Inv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-HS-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Tree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with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sorting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of</a:t>
            </a:r>
            <a:r>
              <a:rPr lang="de-AT" dirty="0">
                <a:sym typeface="Wingdings" panose="05000000000000000000" pitchFamily="2" charset="2"/>
              </a:rPr>
              <a:t> COMPS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by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probability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in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ascending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4699C2"/>
                </a:solidFill>
                <a:sym typeface="Wingdings" panose="05000000000000000000" pitchFamily="2" charset="2"/>
              </a:rPr>
              <a:t>order</a:t>
            </a:r>
            <a:endParaRPr lang="de-AT" dirty="0">
              <a:solidFill>
                <a:srgbClr val="4699C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060B81-26DA-4892-ADD2-E653B5FB2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82</a:t>
            </a:fld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08318D-7F7C-47F3-AE71-8E945BC692E9}"/>
              </a:ext>
            </a:extLst>
          </p:cNvPr>
          <p:cNvSpPr txBox="1"/>
          <p:nvPr/>
        </p:nvSpPr>
        <p:spPr>
          <a:xfrm>
            <a:off x="4246612" y="2502777"/>
            <a:ext cx="90450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"</a:t>
            </a:r>
            <a:r>
              <a:rPr lang="de-AT" sz="1200" dirty="0" err="1"/>
              <a:t>baselines</a:t>
            </a:r>
            <a:r>
              <a:rPr lang="de-AT" sz="1200" dirty="0"/>
              <a:t>"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AFF3E97-2DCB-4A10-9924-A92F50DC3204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 flipV="1">
            <a:off x="3739896" y="2313435"/>
            <a:ext cx="506716" cy="3278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0919718-4AD5-4609-AA76-B185CE975AEA}"/>
              </a:ext>
            </a:extLst>
          </p:cNvPr>
          <p:cNvCxnSpPr/>
          <p:nvPr/>
        </p:nvCxnSpPr>
        <p:spPr bwMode="auto">
          <a:xfrm flipH="1">
            <a:off x="3840480" y="2641276"/>
            <a:ext cx="406132" cy="4859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0E0AB52C-92C1-4449-8CA9-CF0648D7A0F1}"/>
              </a:ext>
            </a:extLst>
          </p:cNvPr>
          <p:cNvSpPr/>
          <p:nvPr/>
        </p:nvSpPr>
        <p:spPr bwMode="auto">
          <a:xfrm>
            <a:off x="5285232" y="2502777"/>
            <a:ext cx="155448" cy="752487"/>
          </a:xfrm>
          <a:prstGeom prst="rightBrace">
            <a:avLst>
              <a:gd name="adj1" fmla="val 54084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0D2892-9D20-412D-BEDB-4AEF01D7B089}"/>
              </a:ext>
            </a:extLst>
          </p:cNvPr>
          <p:cNvSpPr txBox="1"/>
          <p:nvPr/>
        </p:nvSpPr>
        <p:spPr>
          <a:xfrm>
            <a:off x="5508484" y="2717437"/>
            <a:ext cx="2316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 err="1"/>
              <a:t>heuristic</a:t>
            </a:r>
            <a:r>
              <a:rPr lang="de-AT" sz="1500" dirty="0"/>
              <a:t> </a:t>
            </a:r>
            <a:r>
              <a:rPr lang="de-AT" sz="1500" dirty="0" err="1"/>
              <a:t>approximations</a:t>
            </a:r>
            <a:endParaRPr lang="de-AT" sz="1500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3EBBB96C-AAA7-4F3E-BD6A-747076907B01}"/>
              </a:ext>
            </a:extLst>
          </p:cNvPr>
          <p:cNvSpPr/>
          <p:nvPr/>
        </p:nvSpPr>
        <p:spPr bwMode="auto">
          <a:xfrm>
            <a:off x="836428" y="1651592"/>
            <a:ext cx="3004052" cy="822833"/>
          </a:xfrm>
          <a:prstGeom prst="roundRect">
            <a:avLst/>
          </a:prstGeom>
          <a:solidFill>
            <a:srgbClr val="269926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5CBB432-C31A-4AAA-BFC3-3180E6B21FD8}"/>
              </a:ext>
            </a:extLst>
          </p:cNvPr>
          <p:cNvSpPr/>
          <p:nvPr/>
        </p:nvSpPr>
        <p:spPr bwMode="auto">
          <a:xfrm>
            <a:off x="836428" y="2491500"/>
            <a:ext cx="3004052" cy="822833"/>
          </a:xfrm>
          <a:prstGeom prst="roundRect">
            <a:avLst/>
          </a:prstGeom>
          <a:solidFill>
            <a:srgbClr val="C00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92D3CAF-4F85-4120-8900-1688932918F0}"/>
              </a:ext>
            </a:extLst>
          </p:cNvPr>
          <p:cNvSpPr txBox="1"/>
          <p:nvPr/>
        </p:nvSpPr>
        <p:spPr>
          <a:xfrm>
            <a:off x="5362956" y="4631933"/>
            <a:ext cx="370332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HS-</a:t>
            </a:r>
            <a:r>
              <a:rPr lang="de-AT" sz="1200" dirty="0" err="1"/>
              <a:t>Tree</a:t>
            </a:r>
            <a:r>
              <a:rPr lang="de-AT" sz="1200" dirty="0"/>
              <a:t> 		[Reiter, 1987]</a:t>
            </a:r>
          </a:p>
          <a:p>
            <a:r>
              <a:rPr lang="de-AT" sz="1200" dirty="0"/>
              <a:t>Uniform-</a:t>
            </a:r>
            <a:r>
              <a:rPr lang="de-AT" sz="1200" dirty="0" err="1"/>
              <a:t>Cost</a:t>
            </a:r>
            <a:r>
              <a:rPr lang="de-AT" sz="1200" dirty="0"/>
              <a:t> HS-</a:t>
            </a:r>
            <a:r>
              <a:rPr lang="de-AT" sz="1200" dirty="0" err="1"/>
              <a:t>Tree</a:t>
            </a:r>
            <a:r>
              <a:rPr lang="de-AT" sz="1200" dirty="0"/>
              <a:t>	[Rodler, 2015]</a:t>
            </a:r>
          </a:p>
          <a:p>
            <a:r>
              <a:rPr lang="de-AT" sz="1200" dirty="0" err="1"/>
              <a:t>Inv</a:t>
            </a:r>
            <a:r>
              <a:rPr lang="de-AT" sz="1200" dirty="0"/>
              <a:t>-HS-</a:t>
            </a:r>
            <a:r>
              <a:rPr lang="de-AT" sz="1200" dirty="0" err="1"/>
              <a:t>Tree</a:t>
            </a:r>
            <a:r>
              <a:rPr lang="de-AT" sz="1200" dirty="0"/>
              <a:t> 		[Schekotihin et al, 2014]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89511-B9E9-4849-B155-BA733BA13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8E10005-6CA8-4C96-98D2-CB3AD53BEF41}"/>
              </a:ext>
            </a:extLst>
          </p:cNvPr>
          <p:cNvSpPr/>
          <p:nvPr/>
        </p:nvSpPr>
        <p:spPr bwMode="auto">
          <a:xfrm>
            <a:off x="539552" y="4556760"/>
            <a:ext cx="8573968" cy="201168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6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BA3F7FE-CF68-4B96-AAF8-A36131267371}"/>
              </a:ext>
            </a:extLst>
          </p:cNvPr>
          <p:cNvSpPr/>
          <p:nvPr/>
        </p:nvSpPr>
        <p:spPr bwMode="auto">
          <a:xfrm>
            <a:off x="798990" y="2689934"/>
            <a:ext cx="7681622" cy="11185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37F2AF20-681C-4431-A5B9-903814A4B065}"/>
              </a:ext>
            </a:extLst>
          </p:cNvPr>
          <p:cNvSpPr/>
          <p:nvPr/>
        </p:nvSpPr>
        <p:spPr bwMode="auto">
          <a:xfrm>
            <a:off x="798989" y="1757779"/>
            <a:ext cx="7681623" cy="81526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D4EB2-67F8-412E-9F96-C140B0EC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Evaluation Approach (Details)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E0C493-6781-4E02-B439-23BDEB500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83</a:t>
            </a:fld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1C99578-0475-4DAA-BEE7-2CAFB229727F}"/>
              </a:ext>
            </a:extLst>
          </p:cNvPr>
          <p:cNvSpPr txBox="1"/>
          <p:nvPr/>
        </p:nvSpPr>
        <p:spPr>
          <a:xfrm>
            <a:off x="7614792" y="2085112"/>
            <a:ext cx="120738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de-AT" dirty="0" err="1">
                <a:solidFill>
                  <a:srgbClr val="C00000"/>
                </a:solidFill>
              </a:rPr>
              <a:t>accuracy</a:t>
            </a:r>
            <a:endParaRPr lang="de-AT" sz="1200" dirty="0">
              <a:solidFill>
                <a:srgbClr val="C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24488A2-1C39-4447-90F2-EFAAA3DC7602}"/>
              </a:ext>
            </a:extLst>
          </p:cNvPr>
          <p:cNvSpPr txBox="1"/>
          <p:nvPr/>
        </p:nvSpPr>
        <p:spPr>
          <a:xfrm>
            <a:off x="7614792" y="3044020"/>
            <a:ext cx="120738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de-AT" dirty="0" err="1">
                <a:solidFill>
                  <a:srgbClr val="C00000"/>
                </a:solidFill>
              </a:rPr>
              <a:t>efficiency</a:t>
            </a:r>
            <a:endParaRPr lang="de-AT" sz="1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AC739BA-8DA9-4BFF-ABA3-A63AE4236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b="1" dirty="0"/>
                  <a:t>Evaluation </a:t>
                </a:r>
                <a:r>
                  <a:rPr lang="de-AT" b="1" dirty="0" err="1"/>
                  <a:t>Criteria</a:t>
                </a:r>
                <a:r>
                  <a:rPr lang="de-AT" b="1" dirty="0"/>
                  <a:t> </a:t>
                </a:r>
                <a:r>
                  <a:rPr lang="de-AT" b="1" dirty="0" err="1"/>
                  <a:t>for</a:t>
                </a:r>
                <a:r>
                  <a:rPr lang="de-AT" b="1" dirty="0"/>
                  <a:t> Sample </a:t>
                </a:r>
                <a:r>
                  <a:rPr lang="de-AT" b="1" dirty="0" err="1"/>
                  <a:t>Types</a:t>
                </a:r>
                <a:r>
                  <a:rPr lang="de-AT" b="1" dirty="0"/>
                  <a:t>: </a:t>
                </a:r>
              </a:p>
              <a:p>
                <a:endParaRPr lang="de-AT" sz="600" dirty="0">
                  <a:solidFill>
                    <a:srgbClr val="C00000"/>
                  </a:solidFill>
                </a:endParaRPr>
              </a:p>
              <a:p>
                <a:r>
                  <a:rPr lang="de-AT" dirty="0" err="1">
                    <a:solidFill>
                      <a:srgbClr val="C00000"/>
                    </a:solidFill>
                  </a:rPr>
                  <a:t>Theoretical</a:t>
                </a:r>
                <a:r>
                  <a:rPr lang="de-AT" dirty="0">
                    <a:solidFill>
                      <a:srgbClr val="C00000"/>
                    </a:solidFill>
                  </a:rPr>
                  <a:t> </a:t>
                </a:r>
                <a:r>
                  <a:rPr lang="de-AT" dirty="0" err="1">
                    <a:solidFill>
                      <a:srgbClr val="C00000"/>
                    </a:solidFill>
                  </a:rPr>
                  <a:t>Representativeness</a:t>
                </a:r>
                <a:r>
                  <a:rPr lang="de-AT" dirty="0"/>
                  <a:t>: sample type </a:t>
                </a:r>
                <a:r>
                  <a:rPr lang="de-AT" dirty="0" err="1"/>
                  <a:t>is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more</a:t>
                </a:r>
                <a:r>
                  <a:rPr lang="de-AT" dirty="0"/>
                  <a:t> </a:t>
                </a:r>
                <a:r>
                  <a:rPr lang="de-AT" dirty="0" err="1"/>
                  <a:t>representative</a:t>
                </a:r>
                <a:r>
                  <a:rPr lang="de-AT" dirty="0"/>
                  <a:t>,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better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endParaRPr lang="de-AT" dirty="0"/>
              </a:p>
              <a:p>
                <a:pPr lvl="1">
                  <a:buClr>
                    <a:schemeClr val="tx1"/>
                  </a:buClr>
                </a:pPr>
                <a:r>
                  <a:rPr lang="de-AT" dirty="0" err="1">
                    <a:solidFill>
                      <a:srgbClr val="4699C2"/>
                    </a:solidFill>
                  </a:rPr>
                  <a:t>probability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estimates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MPs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match</a:t>
                </a:r>
                <a:r>
                  <a:rPr lang="de-AT" dirty="0">
                    <a:solidFill>
                      <a:srgbClr val="4699C2"/>
                    </a:solidFill>
                  </a:rPr>
                  <a:t> real </a:t>
                </a:r>
                <a:r>
                  <a:rPr lang="de-AT" dirty="0" err="1">
                    <a:solidFill>
                      <a:srgbClr val="4699C2"/>
                    </a:solidFill>
                  </a:rPr>
                  <a:t>probabilities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de-AT" dirty="0"/>
              </a:p>
              <a:p>
                <a:pPr lvl="1">
                  <a:buClr>
                    <a:schemeClr val="tx1"/>
                  </a:buClr>
                </a:pPr>
                <a:r>
                  <a:rPr lang="de-AT" dirty="0" err="1">
                    <a:solidFill>
                      <a:srgbClr val="4699C2"/>
                    </a:solidFill>
                  </a:rPr>
                  <a:t>elimination</a:t>
                </a:r>
                <a:r>
                  <a:rPr lang="de-AT" dirty="0">
                    <a:solidFill>
                      <a:srgbClr val="4699C2"/>
                    </a:solidFill>
                  </a:rPr>
                  <a:t> rate </a:t>
                </a:r>
                <a:r>
                  <a:rPr lang="de-AT" dirty="0" err="1">
                    <a:solidFill>
                      <a:srgbClr val="4699C2"/>
                    </a:solidFill>
                  </a:rPr>
                  <a:t>estimates</a:t>
                </a:r>
                <a:r>
                  <a:rPr lang="de-AT" dirty="0"/>
                  <a:t> </a:t>
                </a:r>
                <a:r>
                  <a:rPr lang="de-AT" dirty="0" err="1"/>
                  <a:t>for</a:t>
                </a:r>
                <a:r>
                  <a:rPr lang="de-AT" dirty="0"/>
                  <a:t> MPs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match</a:t>
                </a:r>
                <a:r>
                  <a:rPr lang="de-AT" dirty="0">
                    <a:solidFill>
                      <a:srgbClr val="4699C2"/>
                    </a:solidFill>
                  </a:rPr>
                  <a:t> real </a:t>
                </a:r>
                <a:r>
                  <a:rPr lang="de-AT" dirty="0" err="1">
                    <a:solidFill>
                      <a:srgbClr val="4699C2"/>
                    </a:solidFill>
                  </a:rPr>
                  <a:t>elimination</a:t>
                </a:r>
                <a:r>
                  <a:rPr lang="de-AT" dirty="0">
                    <a:solidFill>
                      <a:srgbClr val="4699C2"/>
                    </a:solidFill>
                  </a:rPr>
                  <a:t> rate </a:t>
                </a:r>
                <a:r>
                  <a:rPr lang="de-AT" dirty="0" err="1"/>
                  <a:t>for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de-AT" dirty="0"/>
              </a:p>
              <a:p>
                <a:endParaRPr lang="de-AT" sz="600" dirty="0">
                  <a:solidFill>
                    <a:srgbClr val="C00000"/>
                  </a:solidFill>
                </a:endParaRPr>
              </a:p>
              <a:p>
                <a:r>
                  <a:rPr lang="de-AT" dirty="0" err="1">
                    <a:solidFill>
                      <a:srgbClr val="C00000"/>
                    </a:solidFill>
                  </a:rPr>
                  <a:t>Practical</a:t>
                </a:r>
                <a:r>
                  <a:rPr lang="de-AT" dirty="0">
                    <a:solidFill>
                      <a:srgbClr val="C00000"/>
                    </a:solidFill>
                  </a:rPr>
                  <a:t> </a:t>
                </a:r>
                <a:r>
                  <a:rPr lang="de-AT" dirty="0" err="1">
                    <a:solidFill>
                      <a:srgbClr val="C00000"/>
                    </a:solidFill>
                  </a:rPr>
                  <a:t>Representativeness</a:t>
                </a:r>
                <a:r>
                  <a:rPr lang="de-AT" dirty="0"/>
                  <a:t>: sample type </a:t>
                </a:r>
                <a:r>
                  <a:rPr lang="de-AT" dirty="0" err="1"/>
                  <a:t>is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more</a:t>
                </a:r>
                <a:r>
                  <a:rPr lang="de-AT" dirty="0"/>
                  <a:t> </a:t>
                </a:r>
                <a:r>
                  <a:rPr lang="de-AT" dirty="0" err="1"/>
                  <a:t>representative</a:t>
                </a:r>
                <a:r>
                  <a:rPr lang="de-AT" dirty="0"/>
                  <a:t>,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lower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endParaRPr lang="de-AT" dirty="0"/>
              </a:p>
              <a:p>
                <a:pPr lvl="1">
                  <a:buClr>
                    <a:schemeClr val="tx1"/>
                  </a:buClr>
                </a:pPr>
                <a:r>
                  <a:rPr lang="de-AT" dirty="0">
                    <a:solidFill>
                      <a:srgbClr val="4699C2"/>
                    </a:solidFill>
                  </a:rPr>
                  <a:t># </a:t>
                </a:r>
                <a:r>
                  <a:rPr lang="de-AT" dirty="0" err="1">
                    <a:solidFill>
                      <a:srgbClr val="4699C2"/>
                    </a:solidFill>
                  </a:rPr>
                  <a:t>of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measurements</a:t>
                </a:r>
                <a:endParaRPr lang="de-AT" dirty="0">
                  <a:solidFill>
                    <a:srgbClr val="4699C2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r>
                  <a:rPr lang="de-AT" dirty="0">
                    <a:solidFill>
                      <a:srgbClr val="4699C2"/>
                    </a:solidFill>
                  </a:rPr>
                  <a:t>time</a:t>
                </a:r>
                <a:endParaRPr lang="de-AT" dirty="0"/>
              </a:p>
              <a:p>
                <a:pPr marL="385763" lvl="1" indent="0">
                  <a:buNone/>
                </a:pPr>
                <a:r>
                  <a:rPr lang="de-AT" dirty="0" err="1"/>
                  <a:t>required</a:t>
                </a:r>
                <a:r>
                  <a:rPr lang="de-AT" dirty="0"/>
                  <a:t> </a:t>
                </a:r>
                <a:r>
                  <a:rPr lang="de-AT" dirty="0" err="1"/>
                  <a:t>until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isolation</a:t>
                </a:r>
                <a:r>
                  <a:rPr lang="de-AT" dirty="0"/>
                  <a:t> </a:t>
                </a:r>
                <a:r>
                  <a:rPr lang="de-AT" dirty="0" err="1"/>
                  <a:t>of</a:t>
                </a:r>
                <a:r>
                  <a:rPr lang="de-AT" dirty="0"/>
                  <a:t>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err="1"/>
                  <a:t>actual</a:t>
                </a:r>
                <a:r>
                  <a:rPr lang="de-AT" dirty="0"/>
                  <a:t> </a:t>
                </a:r>
                <a:r>
                  <a:rPr lang="de-AT" dirty="0" err="1"/>
                  <a:t>diagnosis</a:t>
                </a:r>
                <a:endParaRPr lang="de-AT" dirty="0"/>
              </a:p>
              <a:p>
                <a:pPr marL="685800" lvl="2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b="1" dirty="0"/>
              </a:p>
              <a:p>
                <a:pPr marL="0" indent="0">
                  <a:buNone/>
                </a:pPr>
                <a:r>
                  <a:rPr lang="de-AT" b="1" dirty="0"/>
                  <a:t>Research Questions:</a:t>
                </a:r>
              </a:p>
              <a:p>
                <a:r>
                  <a:rPr lang="de-AT" dirty="0"/>
                  <a:t>RQ1: 	</a:t>
                </a:r>
                <a:r>
                  <a:rPr lang="en-US" dirty="0"/>
                  <a:t>Which type of sample is </a:t>
                </a:r>
                <a:r>
                  <a:rPr lang="en-US" dirty="0">
                    <a:solidFill>
                      <a:srgbClr val="4699C2"/>
                    </a:solidFill>
                  </a:rPr>
                  <a:t>best</a:t>
                </a:r>
                <a:r>
                  <a:rPr lang="en-US" dirty="0"/>
                  <a:t> in terms of </a:t>
                </a:r>
                <a:r>
                  <a:rPr lang="en-US" dirty="0">
                    <a:solidFill>
                      <a:srgbClr val="4699C2"/>
                    </a:solidFill>
                  </a:rPr>
                  <a:t>theoretical representativeness</a:t>
                </a:r>
                <a:r>
                  <a:rPr lang="en-US" dirty="0"/>
                  <a:t>?</a:t>
                </a:r>
              </a:p>
              <a:p>
                <a:endParaRPr lang="en-US" sz="300" dirty="0"/>
              </a:p>
              <a:p>
                <a:r>
                  <a:rPr lang="en-US" dirty="0"/>
                  <a:t>RQ2: 	Which type of sample is </a:t>
                </a:r>
                <a:r>
                  <a:rPr lang="en-US" dirty="0">
                    <a:solidFill>
                      <a:srgbClr val="4699C2"/>
                    </a:solidFill>
                  </a:rPr>
                  <a:t>best</a:t>
                </a:r>
                <a:r>
                  <a:rPr lang="en-US" dirty="0"/>
                  <a:t> in terms of </a:t>
                </a:r>
                <a:r>
                  <a:rPr lang="en-US" dirty="0">
                    <a:solidFill>
                      <a:srgbClr val="4699C2"/>
                    </a:solidFill>
                  </a:rPr>
                  <a:t>practical representativeness</a:t>
                </a:r>
                <a:r>
                  <a:rPr lang="en-US" dirty="0"/>
                  <a:t>?</a:t>
                </a:r>
              </a:p>
              <a:p>
                <a:endParaRPr lang="en-US" sz="300" dirty="0"/>
              </a:p>
              <a:p>
                <a:r>
                  <a:rPr lang="en-US" dirty="0"/>
                  <a:t>RQ3: 	Does </a:t>
                </a:r>
                <a:r>
                  <a:rPr lang="en-US" dirty="0">
                    <a:solidFill>
                      <a:srgbClr val="4699C2"/>
                    </a:solidFill>
                  </a:rPr>
                  <a:t>larger sample size</a:t>
                </a:r>
                <a:r>
                  <a:rPr lang="en-US" dirty="0"/>
                  <a:t> (more computed diagnoses) imply </a:t>
                </a:r>
                <a:r>
                  <a:rPr lang="en-US" dirty="0">
                    <a:solidFill>
                      <a:srgbClr val="4699C2"/>
                    </a:solidFill>
                  </a:rPr>
                  <a:t>better representativeness</a:t>
                </a:r>
                <a:r>
                  <a:rPr lang="en-US" dirty="0"/>
                  <a:t>?</a:t>
                </a:r>
              </a:p>
              <a:p>
                <a:endParaRPr lang="en-US" sz="300" dirty="0"/>
              </a:p>
              <a:p>
                <a:r>
                  <a:rPr lang="en-US" dirty="0"/>
                  <a:t>RQ4: 	Does a </a:t>
                </a:r>
                <a:r>
                  <a:rPr lang="en-US" dirty="0">
                    <a:solidFill>
                      <a:srgbClr val="4699C2"/>
                    </a:solidFill>
                  </a:rPr>
                  <a:t>better theoretical representativeness</a:t>
                </a:r>
                <a:r>
                  <a:rPr lang="en-US" dirty="0"/>
                  <a:t> translate to a </a:t>
                </a:r>
                <a:r>
                  <a:rPr lang="en-US" dirty="0">
                    <a:solidFill>
                      <a:srgbClr val="4699C2"/>
                    </a:solidFill>
                  </a:rPr>
                  <a:t>better practical 	representativeness</a:t>
                </a:r>
                <a:r>
                  <a:rPr lang="en-US" dirty="0"/>
                  <a:t>?</a:t>
                </a:r>
                <a:endParaRPr lang="de-AT" dirty="0"/>
              </a:p>
              <a:p>
                <a:pPr lvl="2"/>
                <a:endParaRPr lang="de-AT" dirty="0"/>
              </a:p>
              <a:p>
                <a:endParaRPr lang="de-AT" dirty="0"/>
              </a:p>
              <a:p>
                <a:pPr lvl="2"/>
                <a:endParaRPr lang="de-AT" dirty="0"/>
              </a:p>
              <a:p>
                <a:endParaRPr lang="de-AT" dirty="0"/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AC739BA-8DA9-4BFF-ABA3-A63AE4236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3" y="1340768"/>
                <a:ext cx="8496944" cy="5040560"/>
              </a:xfrm>
              <a:blipFill>
                <a:blip r:embed="rId2"/>
                <a:stretch>
                  <a:fillRect l="-287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D5330-5918-45DD-9FBE-7FD70A546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72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38B94-DAD5-4D4C-B9A7-B1BFD9EC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Conclusions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6CE2A-18B5-412D-9600-720685E0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84" y="1340768"/>
            <a:ext cx="8735015" cy="5040560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Goal: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 err="1"/>
              <a:t>Assess</a:t>
            </a:r>
            <a:r>
              <a:rPr lang="de-AT" dirty="0"/>
              <a:t> </a:t>
            </a:r>
            <a:r>
              <a:rPr lang="de-AT" dirty="0" err="1"/>
              <a:t>impact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different sample </a:t>
            </a:r>
            <a:r>
              <a:rPr lang="de-AT" dirty="0" err="1"/>
              <a:t>types</a:t>
            </a:r>
            <a:r>
              <a:rPr lang="de-AT" dirty="0"/>
              <a:t> on </a:t>
            </a:r>
            <a:r>
              <a:rPr lang="de-AT" dirty="0" err="1"/>
              <a:t>diagnostic</a:t>
            </a:r>
            <a:r>
              <a:rPr lang="de-AT" dirty="0"/>
              <a:t> </a:t>
            </a:r>
            <a:r>
              <a:rPr lang="de-AT" dirty="0" err="1"/>
              <a:t>decision</a:t>
            </a:r>
            <a:r>
              <a:rPr lang="de-AT" dirty="0"/>
              <a:t> </a:t>
            </a:r>
            <a:r>
              <a:rPr lang="de-AT" dirty="0" err="1"/>
              <a:t>making</a:t>
            </a:r>
            <a:r>
              <a:rPr lang="de-AT" dirty="0"/>
              <a:t> and </a:t>
            </a:r>
            <a:r>
              <a:rPr lang="de-AT" dirty="0" err="1"/>
              <a:t>efficiency</a:t>
            </a:r>
            <a:endParaRPr lang="de-AT" dirty="0"/>
          </a:p>
          <a:p>
            <a:pPr marL="0" indent="0">
              <a:buNone/>
            </a:pPr>
            <a:endParaRPr lang="de-AT" sz="500" dirty="0"/>
          </a:p>
          <a:p>
            <a:pPr marL="0" indent="0">
              <a:buNone/>
            </a:pPr>
            <a:r>
              <a:rPr lang="de-AT" b="1" dirty="0"/>
              <a:t>Special Focus on: </a:t>
            </a:r>
          </a:p>
          <a:p>
            <a:r>
              <a:rPr lang="de-AT" dirty="0"/>
              <a:t>Statistical </a:t>
            </a:r>
            <a:r>
              <a:rPr lang="de-AT" dirty="0" err="1">
                <a:solidFill>
                  <a:srgbClr val="4699C2"/>
                </a:solidFill>
              </a:rPr>
              <a:t>unfoundedness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of</a:t>
            </a:r>
            <a:r>
              <a:rPr lang="de-AT" dirty="0">
                <a:solidFill>
                  <a:srgbClr val="4699C2"/>
                </a:solidFill>
              </a:rPr>
              <a:t> best-first</a:t>
            </a:r>
            <a:r>
              <a:rPr lang="de-AT" dirty="0"/>
              <a:t> </a:t>
            </a:r>
            <a:r>
              <a:rPr lang="de-AT" dirty="0" err="1"/>
              <a:t>samples</a:t>
            </a:r>
            <a:r>
              <a:rPr lang="de-AT" dirty="0"/>
              <a:t> 	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dirty="0" err="1">
                <a:solidFill>
                  <a:schemeClr val="bg1">
                    <a:lumMod val="65000"/>
                  </a:schemeClr>
                </a:solidFill>
              </a:rPr>
              <a:t>commonly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65000"/>
                  </a:schemeClr>
                </a:solidFill>
              </a:rPr>
              <a:t>used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 in MBD)</a:t>
            </a:r>
          </a:p>
          <a:p>
            <a:r>
              <a:rPr lang="de-AT" dirty="0" err="1"/>
              <a:t>Theoretical</a:t>
            </a:r>
            <a:r>
              <a:rPr lang="de-AT" dirty="0"/>
              <a:t> </a:t>
            </a:r>
            <a:r>
              <a:rPr lang="de-AT" dirty="0" err="1">
                <a:solidFill>
                  <a:srgbClr val="4699C2"/>
                </a:solidFill>
              </a:rPr>
              <a:t>attractiveness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of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random</a:t>
            </a:r>
            <a:r>
              <a:rPr lang="de-AT" dirty="0"/>
              <a:t> </a:t>
            </a:r>
            <a:r>
              <a:rPr lang="de-AT" dirty="0" err="1"/>
              <a:t>samples</a:t>
            </a:r>
            <a:r>
              <a:rPr lang="de-AT" dirty="0"/>
              <a:t>	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(not </a:t>
            </a:r>
            <a:r>
              <a:rPr lang="de-AT" dirty="0" err="1">
                <a:solidFill>
                  <a:schemeClr val="bg1">
                    <a:lumMod val="65000"/>
                  </a:schemeClr>
                </a:solidFill>
              </a:rPr>
              <a:t>commonly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1">
                    <a:lumMod val="65000"/>
                  </a:schemeClr>
                </a:solidFill>
              </a:rPr>
              <a:t>used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</a:rPr>
              <a:t> in MBD)</a:t>
            </a:r>
          </a:p>
          <a:p>
            <a:pPr marL="0" indent="0">
              <a:buNone/>
            </a:pPr>
            <a:endParaRPr lang="de-AT" sz="500" dirty="0"/>
          </a:p>
          <a:p>
            <a:pPr marL="0" indent="0">
              <a:buNone/>
            </a:pPr>
            <a:r>
              <a:rPr lang="de-AT" b="1" dirty="0"/>
              <a:t>Extensive Experiments: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/>
              <a:t>8 real-</a:t>
            </a:r>
            <a:r>
              <a:rPr lang="de-AT" dirty="0" err="1"/>
              <a:t>world</a:t>
            </a:r>
            <a:r>
              <a:rPr lang="de-AT" dirty="0"/>
              <a:t> </a:t>
            </a:r>
            <a:r>
              <a:rPr lang="de-AT" dirty="0" err="1"/>
              <a:t>problem</a:t>
            </a:r>
            <a:r>
              <a:rPr lang="de-AT" dirty="0"/>
              <a:t> </a:t>
            </a:r>
            <a:r>
              <a:rPr lang="de-AT" dirty="0" err="1"/>
              <a:t>cases</a:t>
            </a:r>
            <a:r>
              <a:rPr lang="de-AT" dirty="0"/>
              <a:t>, 6 sample </a:t>
            </a:r>
            <a:r>
              <a:rPr lang="de-AT" dirty="0" err="1"/>
              <a:t>types</a:t>
            </a:r>
            <a:r>
              <a:rPr lang="de-AT" dirty="0"/>
              <a:t>, </a:t>
            </a:r>
            <a:br>
              <a:rPr lang="de-AT" dirty="0"/>
            </a:br>
            <a:r>
              <a:rPr lang="de-AT" dirty="0"/>
              <a:t>5 sample </a:t>
            </a:r>
            <a:r>
              <a:rPr lang="de-AT" dirty="0" err="1"/>
              <a:t>sizes</a:t>
            </a:r>
            <a:r>
              <a:rPr lang="de-AT" dirty="0"/>
              <a:t>, 4 MP </a:t>
            </a:r>
            <a:r>
              <a:rPr lang="de-AT" dirty="0" err="1"/>
              <a:t>selection</a:t>
            </a:r>
            <a:r>
              <a:rPr lang="de-AT" dirty="0"/>
              <a:t> </a:t>
            </a:r>
            <a:r>
              <a:rPr lang="de-AT" dirty="0" err="1"/>
              <a:t>heuristics</a:t>
            </a:r>
            <a:r>
              <a:rPr lang="de-AT" dirty="0"/>
              <a:t> </a:t>
            </a:r>
            <a:br>
              <a:rPr lang="de-AT" dirty="0"/>
            </a:br>
            <a:endParaRPr lang="de-AT" sz="500" dirty="0"/>
          </a:p>
          <a:p>
            <a:pPr marL="0" indent="0">
              <a:buNone/>
            </a:pPr>
            <a:r>
              <a:rPr lang="de-AT" b="1" dirty="0"/>
              <a:t>Bottom Line:</a:t>
            </a:r>
          </a:p>
          <a:p>
            <a:pPr>
              <a:buClr>
                <a:schemeClr val="tx1"/>
              </a:buClr>
            </a:pPr>
            <a:r>
              <a:rPr lang="de-AT" dirty="0">
                <a:solidFill>
                  <a:srgbClr val="4699C2"/>
                </a:solidFill>
              </a:rPr>
              <a:t>Random</a:t>
            </a:r>
            <a:r>
              <a:rPr lang="de-AT" dirty="0"/>
              <a:t> </a:t>
            </a:r>
            <a:r>
              <a:rPr lang="de-AT" dirty="0" err="1"/>
              <a:t>samples</a:t>
            </a:r>
            <a:r>
              <a:rPr lang="de-AT" dirty="0"/>
              <a:t> 	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olidFill>
                  <a:srgbClr val="00B050"/>
                </a:solidFill>
                <a:sym typeface="Wingdings" panose="05000000000000000000" pitchFamily="2" charset="2"/>
              </a:rPr>
              <a:t>very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good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estimations</a:t>
            </a:r>
            <a:r>
              <a:rPr lang="de-AT" dirty="0">
                <a:solidFill>
                  <a:srgbClr val="4699C2"/>
                </a:solidFill>
              </a:rPr>
              <a:t> </a:t>
            </a:r>
            <a:br>
              <a:rPr lang="de-AT" dirty="0"/>
            </a:br>
            <a:r>
              <a:rPr lang="de-AT" dirty="0"/>
              <a:t>		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/>
              <a:t>but </a:t>
            </a:r>
            <a:r>
              <a:rPr lang="de-AT" dirty="0" err="1">
                <a:solidFill>
                  <a:srgbClr val="C00000"/>
                </a:solidFill>
              </a:rPr>
              <a:t>only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/>
              <a:t>(</a:t>
            </a:r>
            <a:r>
              <a:rPr lang="de-AT" dirty="0" err="1"/>
              <a:t>most</a:t>
            </a:r>
            <a:r>
              <a:rPr lang="de-AT" dirty="0"/>
              <a:t>) </a:t>
            </a:r>
            <a:r>
              <a:rPr lang="de-AT" dirty="0" err="1">
                <a:solidFill>
                  <a:srgbClr val="00B050"/>
                </a:solidFill>
              </a:rPr>
              <a:t>efficient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for</a:t>
            </a:r>
            <a:r>
              <a:rPr lang="de-AT" dirty="0">
                <a:solidFill>
                  <a:srgbClr val="00B050"/>
                </a:solidFill>
              </a:rPr>
              <a:t> large </a:t>
            </a:r>
            <a:r>
              <a:rPr lang="de-AT" dirty="0" err="1">
                <a:solidFill>
                  <a:srgbClr val="00B050"/>
                </a:solidFill>
              </a:rPr>
              <a:t>samples</a:t>
            </a:r>
            <a:r>
              <a:rPr lang="de-AT" dirty="0"/>
              <a:t> + </a:t>
            </a:r>
            <a:r>
              <a:rPr lang="de-AT" dirty="0" err="1">
                <a:solidFill>
                  <a:srgbClr val="00B050"/>
                </a:solidFill>
              </a:rPr>
              <a:t>one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particular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heuristic</a:t>
            </a:r>
            <a:r>
              <a:rPr lang="de-AT" dirty="0">
                <a:solidFill>
                  <a:srgbClr val="00B050"/>
                </a:solidFill>
              </a:rPr>
              <a:t> </a:t>
            </a:r>
            <a:endParaRPr lang="de-AT" dirty="0"/>
          </a:p>
          <a:p>
            <a:pPr>
              <a:buClr>
                <a:schemeClr val="tx1"/>
              </a:buClr>
            </a:pPr>
            <a:r>
              <a:rPr lang="de-AT" dirty="0">
                <a:solidFill>
                  <a:srgbClr val="4699C2"/>
                </a:solidFill>
              </a:rPr>
              <a:t>Best-first</a:t>
            </a:r>
            <a:r>
              <a:rPr lang="de-AT" dirty="0"/>
              <a:t> </a:t>
            </a:r>
            <a:r>
              <a:rPr lang="de-AT" dirty="0" err="1"/>
              <a:t>samples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olidFill>
                  <a:srgbClr val="00B050"/>
                </a:solidFill>
                <a:sym typeface="Wingdings" panose="05000000000000000000" pitchFamily="2" charset="2"/>
              </a:rPr>
              <a:t>best</a:t>
            </a:r>
            <a:r>
              <a:rPr lang="de-AT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for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small</a:t>
            </a:r>
            <a:r>
              <a:rPr lang="de-AT" dirty="0">
                <a:solidFill>
                  <a:srgbClr val="00B050"/>
                </a:solidFill>
              </a:rPr>
              <a:t> sample </a:t>
            </a:r>
            <a:r>
              <a:rPr lang="de-AT" dirty="0" err="1">
                <a:solidFill>
                  <a:srgbClr val="00B050"/>
                </a:solidFill>
              </a:rPr>
              <a:t>size</a:t>
            </a:r>
            <a:r>
              <a:rPr lang="de-AT" dirty="0"/>
              <a:t> + </a:t>
            </a:r>
            <a:r>
              <a:rPr lang="de-AT" dirty="0" err="1">
                <a:solidFill>
                  <a:srgbClr val="00B050"/>
                </a:solidFill>
              </a:rPr>
              <a:t>most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common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heuristics</a:t>
            </a:r>
            <a:br>
              <a:rPr lang="de-AT" dirty="0">
                <a:solidFill>
                  <a:srgbClr val="00B050"/>
                </a:solidFill>
              </a:rPr>
            </a:br>
            <a:r>
              <a:rPr lang="de-AT" dirty="0"/>
              <a:t>		</a:t>
            </a:r>
            <a:r>
              <a:rPr lang="de-AT" dirty="0">
                <a:sym typeface="Wingdings" panose="05000000000000000000" pitchFamily="2" charset="2"/>
              </a:rPr>
              <a:t> but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can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be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drastically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worse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than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other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 sample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types</a:t>
            </a:r>
            <a:r>
              <a:rPr lang="de-AT" dirty="0">
                <a:sym typeface="Wingdings" panose="05000000000000000000" pitchFamily="2" charset="2"/>
              </a:rPr>
              <a:t> in </a:t>
            </a:r>
            <a:r>
              <a:rPr lang="de-AT" dirty="0" err="1">
                <a:sym typeface="Wingdings" panose="05000000000000000000" pitchFamily="2" charset="2"/>
              </a:rPr>
              <a:t>certain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scenarios</a:t>
            </a:r>
            <a:endParaRPr lang="de-AT" dirty="0"/>
          </a:p>
          <a:p>
            <a:pPr>
              <a:buClr>
                <a:schemeClr val="tx1"/>
              </a:buClr>
            </a:pPr>
            <a:r>
              <a:rPr lang="en-US" dirty="0"/>
              <a:t>"Unspecific" approximate</a:t>
            </a:r>
            <a:r>
              <a:rPr lang="de-AT" dirty="0"/>
              <a:t> </a:t>
            </a:r>
            <a:r>
              <a:rPr lang="de-AT" dirty="0" err="1"/>
              <a:t>samples</a:t>
            </a:r>
            <a:r>
              <a:rPr lang="de-AT" dirty="0"/>
              <a:t> </a:t>
            </a:r>
            <a:r>
              <a:rPr lang="de-AT" dirty="0">
                <a:solidFill>
                  <a:srgbClr val="4699C2"/>
                </a:solidFill>
              </a:rPr>
              <a:t>	</a:t>
            </a:r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de-AT" dirty="0">
                <a:solidFill>
                  <a:srgbClr val="4699C2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best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>
                <a:solidFill>
                  <a:srgbClr val="00B050"/>
                </a:solidFill>
              </a:rPr>
              <a:t>medium sample </a:t>
            </a:r>
            <a:r>
              <a:rPr lang="de-AT" dirty="0" err="1">
                <a:solidFill>
                  <a:srgbClr val="00B050"/>
                </a:solidFill>
              </a:rPr>
              <a:t>size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/>
              <a:t>+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two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heuristics</a:t>
            </a:r>
            <a:endParaRPr lang="de-AT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r>
              <a:rPr lang="de-AT" dirty="0">
                <a:solidFill>
                  <a:srgbClr val="4699C2"/>
                </a:solidFill>
              </a:rPr>
              <a:t>Larger </a:t>
            </a:r>
            <a:r>
              <a:rPr lang="de-AT" dirty="0" err="1">
                <a:solidFill>
                  <a:srgbClr val="4699C2"/>
                </a:solidFill>
              </a:rPr>
              <a:t>samples</a:t>
            </a:r>
            <a:r>
              <a:rPr lang="de-AT" dirty="0"/>
              <a:t> 	</a:t>
            </a:r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de-AT" dirty="0"/>
              <a:t> </a:t>
            </a:r>
            <a:r>
              <a:rPr lang="de-AT" dirty="0" err="1">
                <a:solidFill>
                  <a:srgbClr val="00B050"/>
                </a:solidFill>
              </a:rPr>
              <a:t>better</a:t>
            </a:r>
            <a:r>
              <a:rPr lang="de-AT" dirty="0">
                <a:solidFill>
                  <a:srgbClr val="00B050"/>
                </a:solidFill>
              </a:rPr>
              <a:t> </a:t>
            </a:r>
            <a:r>
              <a:rPr lang="de-AT" dirty="0" err="1">
                <a:solidFill>
                  <a:srgbClr val="00B050"/>
                </a:solidFill>
              </a:rPr>
              <a:t>estimations</a:t>
            </a:r>
            <a:r>
              <a:rPr lang="de-AT" dirty="0"/>
              <a:t>, but </a:t>
            </a:r>
            <a:r>
              <a:rPr lang="de-AT" dirty="0" err="1">
                <a:solidFill>
                  <a:srgbClr val="C00000"/>
                </a:solidFill>
              </a:rPr>
              <a:t>no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higher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diagnostic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efficiency</a:t>
            </a:r>
            <a:r>
              <a:rPr lang="de-AT" dirty="0">
                <a:solidFill>
                  <a:srgbClr val="C00000"/>
                </a:solidFill>
              </a:rPr>
              <a:t>	</a:t>
            </a:r>
            <a:r>
              <a:rPr lang="de-AT" sz="1000" dirty="0">
                <a:solidFill>
                  <a:srgbClr val="C00000"/>
                </a:solidFill>
              </a:rPr>
              <a:t>(in </a:t>
            </a:r>
            <a:r>
              <a:rPr lang="de-AT" sz="1000" dirty="0" err="1">
                <a:solidFill>
                  <a:srgbClr val="C00000"/>
                </a:solidFill>
              </a:rPr>
              <a:t>general</a:t>
            </a:r>
            <a:r>
              <a:rPr lang="de-AT" sz="1000" dirty="0">
                <a:solidFill>
                  <a:srgbClr val="C00000"/>
                </a:solidFill>
              </a:rPr>
              <a:t>)</a:t>
            </a:r>
            <a:endParaRPr lang="de-AT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</a:pPr>
            <a:r>
              <a:rPr lang="de-AT" dirty="0" err="1">
                <a:solidFill>
                  <a:srgbClr val="4699C2"/>
                </a:solidFill>
              </a:rPr>
              <a:t>Better</a:t>
            </a:r>
            <a:r>
              <a:rPr lang="de-AT" dirty="0">
                <a:solidFill>
                  <a:srgbClr val="4699C2"/>
                </a:solidFill>
              </a:rPr>
              <a:t> </a:t>
            </a:r>
            <a:r>
              <a:rPr lang="de-AT" dirty="0" err="1">
                <a:solidFill>
                  <a:srgbClr val="4699C2"/>
                </a:solidFill>
              </a:rPr>
              <a:t>estimates</a:t>
            </a:r>
            <a:r>
              <a:rPr lang="de-AT" dirty="0"/>
              <a:t> 	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no</a:t>
            </a:r>
            <a:r>
              <a:rPr lang="de-AT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AT" dirty="0" err="1">
                <a:solidFill>
                  <a:srgbClr val="C00000"/>
                </a:solidFill>
                <a:sym typeface="Wingdings" panose="05000000000000000000" pitchFamily="2" charset="2"/>
              </a:rPr>
              <a:t>higher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diagnostic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rgbClr val="C00000"/>
                </a:solidFill>
              </a:rPr>
              <a:t>efficiency</a:t>
            </a:r>
            <a:r>
              <a:rPr lang="de-AT" dirty="0"/>
              <a:t> 			</a:t>
            </a:r>
            <a:r>
              <a:rPr lang="de-AT" sz="1000" dirty="0">
                <a:solidFill>
                  <a:srgbClr val="C00000"/>
                </a:solidFill>
              </a:rPr>
              <a:t>(in </a:t>
            </a:r>
            <a:r>
              <a:rPr lang="de-AT" sz="1000" dirty="0" err="1">
                <a:solidFill>
                  <a:srgbClr val="C00000"/>
                </a:solidFill>
              </a:rPr>
              <a:t>general</a:t>
            </a:r>
            <a:r>
              <a:rPr lang="de-AT" sz="1000" dirty="0">
                <a:solidFill>
                  <a:srgbClr val="C00000"/>
                </a:solidFill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de-AT" dirty="0">
                <a:solidFill>
                  <a:srgbClr val="4699C2"/>
                </a:solidFill>
              </a:rPr>
              <a:t>Time-information trade-off</a:t>
            </a:r>
            <a:r>
              <a:rPr lang="de-AT" dirty="0"/>
              <a:t> in </a:t>
            </a:r>
            <a:r>
              <a:rPr lang="de-AT" dirty="0" err="1"/>
              <a:t>diagnostic</a:t>
            </a:r>
            <a:r>
              <a:rPr lang="de-AT" dirty="0"/>
              <a:t> </a:t>
            </a:r>
            <a:r>
              <a:rPr lang="de-AT" dirty="0" err="1"/>
              <a:t>sampling</a:t>
            </a:r>
            <a:r>
              <a:rPr lang="de-AT" dirty="0"/>
              <a:t> </a:t>
            </a:r>
          </a:p>
          <a:p>
            <a:pPr marL="0" indent="0">
              <a:buNone/>
            </a:pPr>
            <a:endParaRPr lang="de-AT" sz="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recommendations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which</a:t>
            </a:r>
            <a:r>
              <a:rPr lang="de-AT" dirty="0">
                <a:sym typeface="Wingdings" panose="05000000000000000000" pitchFamily="2" charset="2"/>
              </a:rPr>
              <a:t> sample type </a:t>
            </a:r>
            <a:r>
              <a:rPr lang="de-AT" dirty="0" err="1">
                <a:sym typeface="Wingdings" panose="05000000000000000000" pitchFamily="2" charset="2"/>
              </a:rPr>
              <a:t>to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use</a:t>
            </a:r>
            <a:r>
              <a:rPr lang="de-AT" dirty="0">
                <a:sym typeface="Wingdings" panose="05000000000000000000" pitchFamily="2" charset="2"/>
              </a:rPr>
              <a:t> in </a:t>
            </a:r>
            <a:r>
              <a:rPr lang="de-AT" dirty="0" err="1">
                <a:sym typeface="Wingdings" panose="05000000000000000000" pitchFamily="2" charset="2"/>
              </a:rPr>
              <a:t>which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diagnostic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scenario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1792A4-25E6-465F-A5E6-2C6EE1ED6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84</a:t>
            </a:fld>
            <a:endParaRPr lang="de-AT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E4A2C8-D93F-4D33-B2B4-862711061E42}"/>
              </a:ext>
            </a:extLst>
          </p:cNvPr>
          <p:cNvSpPr txBox="1"/>
          <p:nvPr/>
        </p:nvSpPr>
        <p:spPr>
          <a:xfrm>
            <a:off x="5360242" y="3171698"/>
            <a:ext cx="3148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/>
              <a:t> </a:t>
            </a:r>
            <a:r>
              <a:rPr lang="de-AT" sz="1200" dirty="0"/>
              <a:t> </a:t>
            </a:r>
            <a:r>
              <a:rPr lang="de-AT" sz="1500" dirty="0"/>
              <a:t>12.000 </a:t>
            </a:r>
            <a:r>
              <a:rPr lang="de-AT" sz="1500" dirty="0" err="1"/>
              <a:t>analyzed</a:t>
            </a:r>
            <a:r>
              <a:rPr lang="de-AT" sz="1500" dirty="0"/>
              <a:t> MPs, </a:t>
            </a:r>
            <a:br>
              <a:rPr lang="de-AT" sz="1500" dirty="0"/>
            </a:br>
            <a:r>
              <a:rPr lang="de-AT" sz="1500" dirty="0"/>
              <a:t>~10.000 </a:t>
            </a:r>
            <a:r>
              <a:rPr lang="de-AT" sz="1500" dirty="0" err="1"/>
              <a:t>solved</a:t>
            </a:r>
            <a:r>
              <a:rPr lang="de-AT" sz="1500" dirty="0"/>
              <a:t> </a:t>
            </a:r>
            <a:r>
              <a:rPr lang="de-AT" sz="1500" dirty="0" err="1"/>
              <a:t>diagnosis</a:t>
            </a:r>
            <a:r>
              <a:rPr lang="de-AT" sz="1500" dirty="0"/>
              <a:t> </a:t>
            </a:r>
            <a:r>
              <a:rPr lang="de-AT" sz="1500" dirty="0" err="1"/>
              <a:t>problems</a:t>
            </a:r>
            <a:endParaRPr lang="en-US" sz="1500" dirty="0"/>
          </a:p>
        </p:txBody>
      </p:sp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CBF4A6D8-D3B8-4773-815E-FDDC759A47D8}"/>
              </a:ext>
            </a:extLst>
          </p:cNvPr>
          <p:cNvSpPr/>
          <p:nvPr/>
        </p:nvSpPr>
        <p:spPr bwMode="auto">
          <a:xfrm>
            <a:off x="4744720" y="3246628"/>
            <a:ext cx="147320" cy="404138"/>
          </a:xfrm>
          <a:prstGeom prst="rightBrace">
            <a:avLst>
              <a:gd name="adj1" fmla="val 39102"/>
              <a:gd name="adj2" fmla="val 5000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1773F0-E954-4A37-8C2E-AA128E41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TeWi Kolloquium Oct'22                                                              Efficient AI Methods for (Interactive) Debugging </a:t>
            </a:r>
            <a:endParaRPr lang="de-AT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34B478-2A1B-4A3F-87F9-190509F5C1E1}"/>
              </a:ext>
            </a:extLst>
          </p:cNvPr>
          <p:cNvSpPr txBox="1"/>
          <p:nvPr/>
        </p:nvSpPr>
        <p:spPr>
          <a:xfrm>
            <a:off x="5067300" y="3916330"/>
            <a:ext cx="249174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/>
              <a:t>up</a:t>
            </a:r>
            <a:r>
              <a:rPr lang="de-AT" sz="1200" dirty="0"/>
              <a:t> </a:t>
            </a:r>
            <a:r>
              <a:rPr lang="de-AT" sz="1200" dirty="0" err="1"/>
              <a:t>to</a:t>
            </a:r>
            <a:r>
              <a:rPr lang="de-AT" sz="1200" dirty="0"/>
              <a:t> </a:t>
            </a:r>
            <a:r>
              <a:rPr lang="de-AT" sz="1200" dirty="0">
                <a:solidFill>
                  <a:srgbClr val="C00000"/>
                </a:solidFill>
              </a:rPr>
              <a:t>&gt; double</a:t>
            </a:r>
            <a:r>
              <a:rPr lang="de-AT" sz="1200" dirty="0"/>
              <a:t> </a:t>
            </a:r>
            <a:r>
              <a:rPr lang="de-AT" sz="1200" dirty="0" err="1">
                <a:solidFill>
                  <a:srgbClr val="C00000"/>
                </a:solidFill>
              </a:rPr>
              <a:t>the</a:t>
            </a:r>
            <a:r>
              <a:rPr lang="de-AT" sz="1200" dirty="0">
                <a:solidFill>
                  <a:srgbClr val="C00000"/>
                </a:solidFill>
              </a:rPr>
              <a:t> </a:t>
            </a:r>
            <a:r>
              <a:rPr lang="de-AT" sz="1200" dirty="0" err="1">
                <a:solidFill>
                  <a:srgbClr val="C00000"/>
                </a:solidFill>
              </a:rPr>
              <a:t>effort</a:t>
            </a:r>
            <a:r>
              <a:rPr lang="de-AT" sz="1200" dirty="0"/>
              <a:t> </a:t>
            </a:r>
            <a:r>
              <a:rPr lang="de-AT" sz="1200" dirty="0" err="1"/>
              <a:t>for</a:t>
            </a:r>
            <a:r>
              <a:rPr lang="de-AT" sz="1200" dirty="0"/>
              <a:t> </a:t>
            </a:r>
            <a:r>
              <a:rPr lang="de-AT" sz="1200" dirty="0" err="1"/>
              <a:t>user</a:t>
            </a:r>
            <a:endParaRPr lang="de-AT" sz="1200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3F4D46D-50F8-465A-9D41-F4610950FE7D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4937760" y="4054830"/>
            <a:ext cx="129540" cy="7838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0F1255FE-C077-42F9-8FDC-C132027DA679}"/>
              </a:ext>
            </a:extLst>
          </p:cNvPr>
          <p:cNvSpPr txBox="1"/>
          <p:nvPr/>
        </p:nvSpPr>
        <p:spPr>
          <a:xfrm>
            <a:off x="5266213" y="5693786"/>
            <a:ext cx="224028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 err="1">
                <a:solidFill>
                  <a:srgbClr val="4699C2"/>
                </a:solidFill>
              </a:rPr>
              <a:t>more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efficient</a:t>
            </a:r>
            <a:r>
              <a:rPr lang="de-AT" sz="1200" dirty="0"/>
              <a:t> </a:t>
            </a:r>
            <a:r>
              <a:rPr lang="de-AT" sz="1200" dirty="0" err="1"/>
              <a:t>sampling</a:t>
            </a:r>
            <a:r>
              <a:rPr lang="de-AT" sz="1200" dirty="0"/>
              <a:t> </a:t>
            </a:r>
            <a:r>
              <a:rPr lang="de-AT" sz="1200" dirty="0">
                <a:sym typeface="Wingdings" panose="05000000000000000000" pitchFamily="2" charset="2"/>
              </a:rPr>
              <a:t></a:t>
            </a:r>
            <a:r>
              <a:rPr lang="de-AT" sz="1200" dirty="0"/>
              <a:t> </a:t>
            </a:r>
            <a:r>
              <a:rPr lang="de-AT" sz="1200" dirty="0" err="1">
                <a:solidFill>
                  <a:srgbClr val="4699C2"/>
                </a:solidFill>
              </a:rPr>
              <a:t>less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effective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/>
              <a:t>measurements</a:t>
            </a:r>
            <a:endParaRPr lang="de-AT" sz="1200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DA3F5EC-5B30-4F41-83B8-D848E33829DE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flipH="1">
            <a:off x="5067300" y="5924619"/>
            <a:ext cx="198913" cy="799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CA95586B-759F-4A72-A4A1-E811F7B482DB}"/>
              </a:ext>
            </a:extLst>
          </p:cNvPr>
          <p:cNvSpPr txBox="1"/>
          <p:nvPr/>
        </p:nvSpPr>
        <p:spPr>
          <a:xfrm>
            <a:off x="7642860" y="5910243"/>
            <a:ext cx="145841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b="1" dirty="0" err="1"/>
              <a:t>reason</a:t>
            </a:r>
            <a:r>
              <a:rPr lang="de-AT" sz="1200" b="1" dirty="0"/>
              <a:t>: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 err="1">
                <a:solidFill>
                  <a:srgbClr val="4699C2"/>
                </a:solidFill>
              </a:rPr>
              <a:t>heuristic</a:t>
            </a:r>
            <a:r>
              <a:rPr lang="de-AT" sz="1200" dirty="0">
                <a:solidFill>
                  <a:srgbClr val="4699C2"/>
                </a:solidFill>
              </a:rPr>
              <a:t> </a:t>
            </a:r>
            <a:r>
              <a:rPr lang="de-AT" sz="1200" dirty="0"/>
              <a:t>(non-</a:t>
            </a:r>
            <a:r>
              <a:rPr lang="de-AT" sz="1200" dirty="0" err="1"/>
              <a:t>opt</a:t>
            </a:r>
            <a:r>
              <a:rPr lang="de-AT" sz="1200" dirty="0"/>
              <a:t>) </a:t>
            </a:r>
            <a:r>
              <a:rPr lang="de-AT" sz="1200" dirty="0" err="1"/>
              <a:t>meas-urement</a:t>
            </a:r>
            <a:r>
              <a:rPr lang="de-AT" sz="1200" dirty="0"/>
              <a:t> </a:t>
            </a:r>
            <a:r>
              <a:rPr lang="de-AT" sz="1200" dirty="0" err="1"/>
              <a:t>selection</a:t>
            </a:r>
            <a:endParaRPr lang="de-AT" sz="1200" dirty="0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83DB5A7B-ED74-428C-9CD3-505FFF44D4D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08861" y="5517232"/>
            <a:ext cx="353199" cy="407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4F24860B-758C-4A86-860A-A31AF857429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19161" y="5768340"/>
            <a:ext cx="330233" cy="1419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888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21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4BC44-0C67-443A-A8A8-4542C6BD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Model-</a:t>
            </a:r>
            <a:r>
              <a:rPr lang="de-AT" dirty="0" err="1"/>
              <a:t>based</a:t>
            </a:r>
            <a:r>
              <a:rPr lang="de-AT" dirty="0"/>
              <a:t> Diagnosis – </a:t>
            </a:r>
            <a:r>
              <a:rPr lang="de-AT" dirty="0" err="1"/>
              <a:t>Related</a:t>
            </a:r>
            <a:r>
              <a:rPr lang="de-AT" dirty="0"/>
              <a:t> Areas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D389B6-D9CC-4D4F-8481-9696CC2C3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C499B3-CD93-46E0-9F95-18B0D0DB9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TeWi</a:t>
            </a:r>
            <a:r>
              <a:rPr lang="en-US" dirty="0"/>
              <a:t> </a:t>
            </a:r>
            <a:r>
              <a:rPr lang="en-US" dirty="0" err="1"/>
              <a:t>Kolloquium</a:t>
            </a:r>
            <a:r>
              <a:rPr lang="en-US" dirty="0"/>
              <a:t> Oct'22                                                              Efficient AI Methods for (Interactive) Debugging </a:t>
            </a:r>
            <a:endParaRPr lang="de-AT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665515E-58DD-495F-B9BC-51AFF6A95D8A}"/>
              </a:ext>
            </a:extLst>
          </p:cNvPr>
          <p:cNvSpPr/>
          <p:nvPr/>
        </p:nvSpPr>
        <p:spPr bwMode="auto">
          <a:xfrm>
            <a:off x="3223961" y="3329945"/>
            <a:ext cx="2794000" cy="1117600"/>
          </a:xfrm>
          <a:prstGeom prst="ellipse">
            <a:avLst/>
          </a:prstGeom>
          <a:solidFill>
            <a:srgbClr val="336B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M</a:t>
            </a: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odel-</a:t>
            </a:r>
            <a:r>
              <a:rPr lang="de-AT" sz="2000" dirty="0" err="1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b</a:t>
            </a:r>
            <a:r>
              <a:rPr kumimoji="0" lang="de-AT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ased</a:t>
            </a: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lang="de-AT" sz="2000" dirty="0">
                <a:solidFill>
                  <a:schemeClr val="bg1"/>
                </a:solidFill>
                <a:latin typeface="Arial" charset="0"/>
                <a:ea typeface="ＭＳ Ｐゴシック" pitchFamily="-112" charset="-128"/>
              </a:rPr>
              <a:t>D</a:t>
            </a: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112" charset="-128"/>
              </a:rPr>
              <a:t>iagnosis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581B22-D961-41ED-8630-8EEEA5DA4E96}"/>
              </a:ext>
            </a:extLst>
          </p:cNvPr>
          <p:cNvSpPr/>
          <p:nvPr/>
        </p:nvSpPr>
        <p:spPr bwMode="auto">
          <a:xfrm>
            <a:off x="774110" y="2184408"/>
            <a:ext cx="2294467" cy="38100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knowledge</a:t>
            </a:r>
            <a:r>
              <a:rPr kumimoji="0" lang="de-A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 </a:t>
            </a:r>
            <a:r>
              <a:rPr kumimoji="0" lang="de-A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representation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1067A8B-0B64-4FCD-9492-5BF7DF760244}"/>
              </a:ext>
            </a:extLst>
          </p:cNvPr>
          <p:cNvSpPr/>
          <p:nvPr/>
        </p:nvSpPr>
        <p:spPr bwMode="auto">
          <a:xfrm>
            <a:off x="3621501" y="1806084"/>
            <a:ext cx="1998920" cy="581167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automated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reasoning</a:t>
            </a:r>
            <a:endParaRPr lang="de-AT" sz="1400" dirty="0">
              <a:latin typeface="Arial" charset="0"/>
              <a:ea typeface="ＭＳ Ｐゴシック" pitchFamily="-112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(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deductive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,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abductive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)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87DF239-0275-4C2F-BF75-33399B125140}"/>
              </a:ext>
            </a:extLst>
          </p:cNvPr>
          <p:cNvSpPr/>
          <p:nvPr/>
        </p:nvSpPr>
        <p:spPr bwMode="auto">
          <a:xfrm>
            <a:off x="662440" y="2996106"/>
            <a:ext cx="2294467" cy="38100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heuristic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problem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solving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939A441-710F-4A21-9E00-47A757FE79D5}"/>
              </a:ext>
            </a:extLst>
          </p:cNvPr>
          <p:cNvSpPr/>
          <p:nvPr/>
        </p:nvSpPr>
        <p:spPr bwMode="auto">
          <a:xfrm>
            <a:off x="6042454" y="1982488"/>
            <a:ext cx="2489199" cy="38100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algorithms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+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data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structures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1FCD5BC-37FA-4365-9FFA-07769C1EE5A6}"/>
              </a:ext>
            </a:extLst>
          </p:cNvPr>
          <p:cNvSpPr/>
          <p:nvPr/>
        </p:nvSpPr>
        <p:spPr bwMode="auto">
          <a:xfrm>
            <a:off x="6679598" y="3415941"/>
            <a:ext cx="1716857" cy="38100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complexity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theory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462DC66-A7F9-4ABC-9661-F24A069F0458}"/>
              </a:ext>
            </a:extLst>
          </p:cNvPr>
          <p:cNvSpPr/>
          <p:nvPr/>
        </p:nvSpPr>
        <p:spPr bwMode="auto">
          <a:xfrm>
            <a:off x="6777949" y="4233934"/>
            <a:ext cx="1716857" cy="586546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machine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learning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,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active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learning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54142CB-0362-4A66-87BE-A4CB821EC393}"/>
              </a:ext>
            </a:extLst>
          </p:cNvPr>
          <p:cNvSpPr/>
          <p:nvPr/>
        </p:nvSpPr>
        <p:spPr bwMode="auto">
          <a:xfrm>
            <a:off x="6607016" y="2717216"/>
            <a:ext cx="1716857" cy="38100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intelligent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search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ED32AC5E-1CA7-4222-B206-D3FF110896AE}"/>
              </a:ext>
            </a:extLst>
          </p:cNvPr>
          <p:cNvSpPr/>
          <p:nvPr/>
        </p:nvSpPr>
        <p:spPr bwMode="auto">
          <a:xfrm>
            <a:off x="990600" y="3699942"/>
            <a:ext cx="1360077" cy="558799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stochastics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,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statistics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867DAD51-704C-482E-BE9A-536F4C78A604}"/>
              </a:ext>
            </a:extLst>
          </p:cNvPr>
          <p:cNvSpPr/>
          <p:nvPr/>
        </p:nvSpPr>
        <p:spPr bwMode="auto">
          <a:xfrm>
            <a:off x="1176907" y="4845879"/>
            <a:ext cx="1360077" cy="558799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>
                <a:latin typeface="Arial" charset="0"/>
                <a:ea typeface="ＭＳ Ｐゴシック" pitchFamily="-112" charset="-128"/>
              </a:rPr>
              <a:t>(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system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/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user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)</a:t>
            </a:r>
            <a:br>
              <a:rPr lang="de-AT" sz="1400" dirty="0">
                <a:latin typeface="Arial" charset="0"/>
                <a:ea typeface="ＭＳ Ｐゴシック" pitchFamily="-112" charset="-128"/>
              </a:rPr>
            </a:br>
            <a:r>
              <a:rPr lang="de-AT" sz="1400" dirty="0" err="1">
                <a:latin typeface="Arial" charset="0"/>
                <a:ea typeface="ＭＳ Ｐゴシック" pitchFamily="-112" charset="-128"/>
              </a:rPr>
              <a:t>modeling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DE818609-FAC0-4B00-9ACD-0F8C0AF3327F}"/>
              </a:ext>
            </a:extLst>
          </p:cNvPr>
          <p:cNvSpPr/>
          <p:nvPr/>
        </p:nvSpPr>
        <p:spPr bwMode="auto">
          <a:xfrm>
            <a:off x="2819748" y="5280532"/>
            <a:ext cx="1716857" cy="813514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reasoning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+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decision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making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under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uncertainty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E68F8DA-241D-4B46-8CBA-31CE411ADF6E}"/>
              </a:ext>
            </a:extLst>
          </p:cNvPr>
          <p:cNvSpPr/>
          <p:nvPr/>
        </p:nvSpPr>
        <p:spPr bwMode="auto">
          <a:xfrm>
            <a:off x="6607016" y="5145066"/>
            <a:ext cx="1360077" cy="38100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combinatorics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7B6688F8-FD8F-4F1A-9DCD-56777DE7A78B}"/>
              </a:ext>
            </a:extLst>
          </p:cNvPr>
          <p:cNvSpPr/>
          <p:nvPr/>
        </p:nvSpPr>
        <p:spPr bwMode="auto">
          <a:xfrm>
            <a:off x="5156826" y="5526066"/>
            <a:ext cx="1013731" cy="381000"/>
          </a:xfrm>
          <a:prstGeom prst="roundRect">
            <a:avLst/>
          </a:prstGeom>
          <a:solidFill>
            <a:srgbClr val="4699C2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AT" sz="1400" dirty="0" err="1">
                <a:latin typeface="Arial" charset="0"/>
                <a:ea typeface="ＭＳ Ｐゴシック" pitchFamily="-112" charset="-128"/>
              </a:rPr>
              <a:t>set</a:t>
            </a:r>
            <a:r>
              <a:rPr lang="de-AT" sz="1400" dirty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theory</a:t>
            </a:r>
            <a:endParaRPr lang="en-US" sz="1400" dirty="0"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F5ED15A-5E77-4E8F-B8F4-3C0B13709647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H="1" flipV="1">
            <a:off x="4936067" y="4445008"/>
            <a:ext cx="727625" cy="10810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57A66B9-6975-480A-8552-414EC2984B68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V="1">
            <a:off x="3678177" y="4445008"/>
            <a:ext cx="614423" cy="8355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0594B91E-EE90-4C59-83AF-ED6866387E14}"/>
              </a:ext>
            </a:extLst>
          </p:cNvPr>
          <p:cNvCxnSpPr>
            <a:stCxn id="15" idx="3"/>
            <a:endCxn id="6" idx="3"/>
          </p:cNvCxnSpPr>
          <p:nvPr/>
        </p:nvCxnSpPr>
        <p:spPr bwMode="auto">
          <a:xfrm flipV="1">
            <a:off x="2536984" y="4283876"/>
            <a:ext cx="1096149" cy="84140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497BEDF8-242B-4939-9522-F51BF20141EE}"/>
              </a:ext>
            </a:extLst>
          </p:cNvPr>
          <p:cNvCxnSpPr>
            <a:stCxn id="14" idx="3"/>
            <a:endCxn id="6" idx="2"/>
          </p:cNvCxnSpPr>
          <p:nvPr/>
        </p:nvCxnSpPr>
        <p:spPr bwMode="auto">
          <a:xfrm flipV="1">
            <a:off x="2350677" y="3888745"/>
            <a:ext cx="873284" cy="905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F87E9DC6-B5E3-4EF7-92A2-F9756C7635E2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 bwMode="auto">
          <a:xfrm>
            <a:off x="2956907" y="3186606"/>
            <a:ext cx="676226" cy="3070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186A4C6E-BECA-4F23-821D-C2E459DDD80C}"/>
              </a:ext>
            </a:extLst>
          </p:cNvPr>
          <p:cNvCxnSpPr>
            <a:stCxn id="7" idx="3"/>
          </p:cNvCxnSpPr>
          <p:nvPr/>
        </p:nvCxnSpPr>
        <p:spPr bwMode="auto">
          <a:xfrm>
            <a:off x="3068577" y="2374908"/>
            <a:ext cx="995423" cy="10021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7D65550D-BAD5-4ACD-A4F7-EF9D646D4FE9}"/>
              </a:ext>
            </a:extLst>
          </p:cNvPr>
          <p:cNvCxnSpPr>
            <a:stCxn id="8" idx="2"/>
            <a:endCxn id="6" idx="0"/>
          </p:cNvCxnSpPr>
          <p:nvPr/>
        </p:nvCxnSpPr>
        <p:spPr bwMode="auto">
          <a:xfrm>
            <a:off x="4620961" y="2387251"/>
            <a:ext cx="0" cy="9426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B4C4FF4-70E9-43D9-95F8-E7E3E5E95F99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5190067" y="2172988"/>
            <a:ext cx="852387" cy="11882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2F5ED57E-EF9C-4432-B212-6B543DE29AF1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5689600" y="2907716"/>
            <a:ext cx="917416" cy="6059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AB0F1745-6355-40CD-8B70-D9AB521C5E79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5977467" y="3606441"/>
            <a:ext cx="702131" cy="1443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28487B67-84BB-4E5D-A362-FD11D4D09004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 flipV="1">
            <a:off x="5926040" y="4072927"/>
            <a:ext cx="851909" cy="4542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8A375033-86CA-4D61-B845-A9ABF8AD4BA1}"/>
              </a:ext>
            </a:extLst>
          </p:cNvPr>
          <p:cNvCxnSpPr>
            <a:stCxn id="17" idx="1"/>
            <a:endCxn id="6" idx="5"/>
          </p:cNvCxnSpPr>
          <p:nvPr/>
        </p:nvCxnSpPr>
        <p:spPr bwMode="auto">
          <a:xfrm flipH="1" flipV="1">
            <a:off x="5608789" y="4283876"/>
            <a:ext cx="998227" cy="10516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913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theme/theme1.xml><?xml version="1.0" encoding="utf-8"?>
<a:theme xmlns:a="http://schemas.openxmlformats.org/drawingml/2006/main" name="AAU">
  <a:themeElements>
    <a:clrScheme name="Benutzerdefiniert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3CC33"/>
      </a:accent1>
      <a:accent2>
        <a:srgbClr val="CC0000"/>
      </a:accent2>
      <a:accent3>
        <a:srgbClr val="FF6600"/>
      </a:accent3>
      <a:accent4>
        <a:srgbClr val="336699"/>
      </a:accent4>
      <a:accent5>
        <a:srgbClr val="990099"/>
      </a:accent5>
      <a:accent6>
        <a:srgbClr val="FFFF00"/>
      </a:accent6>
      <a:hlink>
        <a:srgbClr val="FF8119"/>
      </a:hlink>
      <a:folHlink>
        <a:srgbClr val="44B9E8"/>
      </a:folHlink>
    </a:clrScheme>
    <a:fontScheme name="Leere Prä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AU" id="{526D4654-D4D5-46F9-BBEC-997EF21943D3}" vid="{571E1C60-DAE5-4BF8-9580-DAD05EFFB9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AAU_slide_design_ppt</Template>
  <TotalTime>0</TotalTime>
  <Words>16258</Words>
  <Application>Microsoft Office PowerPoint</Application>
  <PresentationFormat>Bildschirmpräsentation (4:3)</PresentationFormat>
  <Paragraphs>1947</Paragraphs>
  <Slides>84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84</vt:i4>
      </vt:variant>
    </vt:vector>
  </HeadingPairs>
  <TitlesOfParts>
    <vt:vector size="93" baseType="lpstr">
      <vt:lpstr>ＭＳ Ｐゴシック</vt:lpstr>
      <vt:lpstr>Arial</vt:lpstr>
      <vt:lpstr>Baskerville Old Face</vt:lpstr>
      <vt:lpstr>Calibri</vt:lpstr>
      <vt:lpstr>Cambria Math</vt:lpstr>
      <vt:lpstr>Segoe UI Symbol</vt:lpstr>
      <vt:lpstr>Trebuchet MS</vt:lpstr>
      <vt:lpstr>Wingdings</vt:lpstr>
      <vt:lpstr>AAU</vt:lpstr>
      <vt:lpstr> Don't Treat the Symptom,  Find the Cause!  Efficient AI Methods for  (Interactive) Debugging  </vt:lpstr>
      <vt:lpstr>Agenda</vt:lpstr>
      <vt:lpstr>Introduction</vt:lpstr>
      <vt:lpstr>Model-Based Diagnosis</vt:lpstr>
      <vt:lpstr>Sequential Diagnosis  [de Kleer, Williams, 1987]</vt:lpstr>
      <vt:lpstr>Model-based Diagnosis – Objectives</vt:lpstr>
      <vt:lpstr>Model-based Diagnosis – Applications</vt:lpstr>
      <vt:lpstr>Model-based Diagnosis – Specific vs General Methods</vt:lpstr>
      <vt:lpstr>Model-based Diagnosis – Related Areas</vt:lpstr>
      <vt:lpstr>Model-based Diagnosis – Related Areas</vt:lpstr>
      <vt:lpstr>Generic (Sequential) Diagnosis System</vt:lpstr>
      <vt:lpstr>Research Overview</vt:lpstr>
      <vt:lpstr>Our Research</vt:lpstr>
      <vt:lpstr>Our Research</vt:lpstr>
      <vt:lpstr>Our Research</vt:lpstr>
      <vt:lpstr>Our Research</vt:lpstr>
      <vt:lpstr>Our Research</vt:lpstr>
      <vt:lpstr>Our Research</vt:lpstr>
      <vt:lpstr>Our Research</vt:lpstr>
      <vt:lpstr>Our Research</vt:lpstr>
      <vt:lpstr>Our Research</vt:lpstr>
      <vt:lpstr>Our Research</vt:lpstr>
      <vt:lpstr>Our Research</vt:lpstr>
      <vt:lpstr>Our Research</vt:lpstr>
      <vt:lpstr>Our Research</vt:lpstr>
      <vt:lpstr>Research: Selected works</vt:lpstr>
      <vt:lpstr>Memory-Limited Model-Based Diagnosis</vt:lpstr>
      <vt:lpstr>Diagnosis Computation Algorithms</vt:lpstr>
      <vt:lpstr>New Approach: RBF-HS</vt:lpstr>
      <vt:lpstr>Results: RBF-HS</vt:lpstr>
      <vt:lpstr>OntoDebug: Interactive Ontology Debugging Plug-in for Protégé</vt:lpstr>
      <vt:lpstr>Motivation</vt:lpstr>
      <vt:lpstr>Our Solution: OntoDebug</vt:lpstr>
      <vt:lpstr>Test-Driven Ontology Development &amp; Debugging</vt:lpstr>
      <vt:lpstr> OntoDebug in Action! </vt:lpstr>
      <vt:lpstr>Research: Summary of Results</vt:lpstr>
      <vt:lpstr>Summary of Results</vt:lpstr>
      <vt:lpstr>Summary of Results</vt:lpstr>
      <vt:lpstr>Summary of Results</vt:lpstr>
      <vt:lpstr>Summary of Results</vt:lpstr>
      <vt:lpstr>Summary of Results</vt:lpstr>
      <vt:lpstr>Summary of Results</vt:lpstr>
      <vt:lpstr>Summary of Results</vt:lpstr>
      <vt:lpstr>Summary of Results</vt:lpstr>
      <vt:lpstr>Summary of Results</vt:lpstr>
      <vt:lpstr>Summary of Results</vt:lpstr>
      <vt:lpstr>Summary of Results</vt:lpstr>
      <vt:lpstr>Summary of Results</vt:lpstr>
      <vt:lpstr>Discussed Research Papers</vt:lpstr>
      <vt:lpstr>Discussed Research Papers</vt:lpstr>
      <vt:lpstr>Conclusion + Outlook</vt:lpstr>
      <vt:lpstr>Conclusions</vt:lpstr>
      <vt:lpstr>Outlook</vt:lpstr>
      <vt:lpstr>Thank you!</vt:lpstr>
      <vt:lpstr>References</vt:lpstr>
      <vt:lpstr>Appendix: Further Selected works</vt:lpstr>
      <vt:lpstr>Randomized Problem-Relaxation Solving for  Over-Constrained Schedules</vt:lpstr>
      <vt:lpstr>Motivation</vt:lpstr>
      <vt:lpstr>Problem Definition + Example</vt:lpstr>
      <vt:lpstr>Problem Definition + Example</vt:lpstr>
      <vt:lpstr>Approach</vt:lpstr>
      <vt:lpstr>Approach</vt:lpstr>
      <vt:lpstr>Evaluation</vt:lpstr>
      <vt:lpstr>DynamicHS:  Streamlining Reiter's Hitting-Set Tree for Sequential Diagnosis</vt:lpstr>
      <vt:lpstr>The Problem</vt:lpstr>
      <vt:lpstr>New Approach: DynamicHS</vt:lpstr>
      <vt:lpstr>Results</vt:lpstr>
      <vt:lpstr>StaticHS: A Variant of Reiter's Hitting Set Tree  for Efficient Sequential Diagnosis</vt:lpstr>
      <vt:lpstr>Sequential Diagnosis</vt:lpstr>
      <vt:lpstr>Sequential Diagnosis</vt:lpstr>
      <vt:lpstr>Sequential Diagnosis</vt:lpstr>
      <vt:lpstr>Sequential Diagnosis</vt:lpstr>
      <vt:lpstr>StatSD vs. DynSD</vt:lpstr>
      <vt:lpstr>Search Space Restriction + Completeness</vt:lpstr>
      <vt:lpstr>StaticHS: Stateful Diagnoses Search for StatSD</vt:lpstr>
      <vt:lpstr>Evaluation (StatSD vs. DynSD)</vt:lpstr>
      <vt:lpstr>Conclusions</vt:lpstr>
      <vt:lpstr>Random vs Best-First: Impact of Sampling Strategies on  Decision Making in Model-Based Diagnosis</vt:lpstr>
      <vt:lpstr>Motivation</vt:lpstr>
      <vt:lpstr>Example (Impact of Sample in MBD)</vt:lpstr>
      <vt:lpstr>Example (Impact of Sample in MBD)</vt:lpstr>
      <vt:lpstr>Evaluation Approach (Details)</vt:lpstr>
      <vt:lpstr>Evaluation Approach (Details)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Rodler</dc:creator>
  <cp:lastModifiedBy>Rodler, Patrick</cp:lastModifiedBy>
  <cp:revision>1909</cp:revision>
  <cp:lastPrinted>2022-10-18T10:06:44Z</cp:lastPrinted>
  <dcterms:created xsi:type="dcterms:W3CDTF">2015-12-10T19:25:09Z</dcterms:created>
  <dcterms:modified xsi:type="dcterms:W3CDTF">2022-10-27T12:54:08Z</dcterms:modified>
</cp:coreProperties>
</file>